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6" r:id="rId3"/>
    <p:sldId id="306" r:id="rId4"/>
    <p:sldId id="287" r:id="rId5"/>
    <p:sldId id="288" r:id="rId6"/>
    <p:sldId id="289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293" r:id="rId17"/>
    <p:sldId id="304" r:id="rId18"/>
    <p:sldId id="305" r:id="rId19"/>
    <p:sldId id="294" r:id="rId20"/>
    <p:sldId id="307" r:id="rId21"/>
    <p:sldId id="285" r:id="rId22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99FF"/>
    <a:srgbClr val="9999FF"/>
    <a:srgbClr val="C5E0B3"/>
    <a:srgbClr val="F7CAAC"/>
    <a:srgbClr val="E2EFD9"/>
    <a:srgbClr val="EAF1DF"/>
    <a:srgbClr val="EBFAE1"/>
    <a:srgbClr val="CCFF99"/>
    <a:srgbClr val="149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8" autoAdjust="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1362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2D038-A979-449C-A2F5-AC52F91F8E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107113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F93A6-43ED-4EEC-A010-4AA25763A2A8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64985-2FDA-426F-8E42-0A4661A79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7664B-552C-4DF2-AEEC-6A6EEF99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3650-28D9-43CD-9331-53BC33022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505E0-E298-438B-9024-FF223C5E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7DDE5-A73E-43F2-BB74-DE6673312E22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FCBF0-F14B-4F9F-8FD0-8FEA1137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940BF-5266-4984-A708-DF1E8522E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14FE0-C33E-469F-85C9-6058B2845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3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86108-3FA2-4166-97F0-0390F8F3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8AD09-D4BA-4435-B0CD-B290966703AB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7E3D-CE65-4C7A-9DB1-8F33868C0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A603-CE0C-488C-8136-97C244EF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F9F5C-F0F8-4119-85AE-4A4CA63357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2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7A9D20-381D-4838-8590-18749227E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F197E-C5F4-4556-8EA3-F895F3B5B60B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A2D86C-107A-40F8-9821-8888B36CF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584790-89FF-4D05-B9AB-6D5C10BB3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1DF31-027C-4B0B-B6FD-BEA73ED3E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00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DDB511E-58B1-4E40-92E5-6E1A78AD0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19F4E-B3E5-47CE-B8B4-A09932FD7F91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57D1B73-567A-43AD-8A22-319B10780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718406E-327C-4227-AA52-E24FCE597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F148F-E136-487A-98B8-5D079AD83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67A8610-899B-4690-AFDD-D6DF6933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036ED-96BB-45FF-887E-190B9A241073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EAD465D-8824-4029-835F-838FFE1B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D7EDC0-B0BA-48F3-90F5-A8B479DE6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12C38-FFDC-4C6C-A130-48A296AD9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4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1FC5974-269C-4A12-A658-5DD374D0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C0898-AA9E-4771-AEE1-C427C7524358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C043F9F-3FEF-435C-A5C9-10C7C58FE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5F6ED25-6DAE-450A-83A0-BEE95B2A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5F05C-06A1-42EE-B5F4-A0309058D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81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9E6AE45-70BA-4241-A856-9551BD3B4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61694-A85A-43E7-8C02-A0E676F7E1E5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CA623D-5389-43D3-9F2B-97A219457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A4D292-0D9E-4531-BD71-F4CD23ED4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989D0-7814-451D-BB2F-3B3DD1BCF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17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13B0FD-7B7E-4D51-9E33-278665E94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FAC67-C8EB-45A0-B4C7-7A32F14BE216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B1AB4CF-62F2-4B9E-8BA2-8004DC2F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796CBE-FB8B-423A-BB93-8CC90CB97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D1515-2068-4D17-873C-61227C72F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75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72FE8E-D92D-4039-95B3-92E82DDB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1379B-75B1-4A9A-9F8B-00552C67A2E3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05800-A95D-4E61-8DBC-F6480ACB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F224E-2C6F-4E15-8C46-8F4D86A8C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78F29-C7FF-4038-ADCE-457DE86397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7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2290C-AAC9-4319-9117-88804E697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10375-94CE-42F3-B85C-ED0D2EF9EF7F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1EF5E-5847-49A3-A67E-E518224D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871F2-30A6-4682-8596-C9B8288BA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F0007-4575-4B59-82D0-9247F012A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4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87FC627-371A-4E17-848E-73039648B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AF4BCDD-DC2D-4D19-B09C-272BD6EAE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A9C09-0249-4D3D-ABA7-1A56A2694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AFF13B7-E5EE-432F-BBC8-5577BB47DD3D}" type="datetimeFigureOut">
              <a:rPr lang="en-US"/>
              <a:pPr>
                <a:defRPr/>
              </a:pPr>
              <a:t>7/9/2021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34EEF-043A-43D2-83C4-E76046219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FB7EA-87CD-4C60-8785-03ED00B32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04922C6-F27E-4489-8B24-33C4AF927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11" descr="unutarnja.pdf">
            <a:extLst>
              <a:ext uri="{FF2B5EF4-FFF2-40B4-BE49-F238E27FC236}">
                <a16:creationId xmlns:a16="http://schemas.microsoft.com/office/drawing/2014/main" id="{372917E6-87B7-4B3A-92AD-50C8DB73E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13" y="-7938"/>
            <a:ext cx="9217026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9BE9406-DBA7-48A6-A809-A16D46051A31}"/>
              </a:ext>
            </a:extLst>
          </p:cNvPr>
          <p:cNvSpPr txBox="1">
            <a:spLocks/>
          </p:cNvSpPr>
          <p:nvPr/>
        </p:nvSpPr>
        <p:spPr>
          <a:xfrm>
            <a:off x="457200" y="638492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7CF87D7-4170-F241-849B-560067D2E352}" type="datetimeFigureOut">
              <a:rPr lang="en-US" sz="1200" smtClean="0">
                <a:solidFill>
                  <a:srgbClr val="777877"/>
                </a:solidFill>
                <a:latin typeface="Myriad Pro Bold SemiCond"/>
                <a:cs typeface="Myriad Pro Bold SemiCond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7/9/2021</a:t>
            </a:fld>
            <a:endParaRPr lang="en-US" sz="1200" dirty="0">
              <a:solidFill>
                <a:srgbClr val="777877"/>
              </a:solidFill>
              <a:latin typeface="Myriad Pro Bold SemiCond"/>
              <a:cs typeface="Myriad Pro Bold SemiC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icture 1" descr="naslovna.jpg">
            <a:extLst>
              <a:ext uri="{FF2B5EF4-FFF2-40B4-BE49-F238E27FC236}">
                <a16:creationId xmlns:a16="http://schemas.microsoft.com/office/drawing/2014/main" id="{E33E203D-8B40-4049-A323-5C9022D530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46038" y="-9525"/>
            <a:ext cx="9209088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93980E9-3CF0-4306-B7D4-51957ED81459}"/>
              </a:ext>
            </a:extLst>
          </p:cNvPr>
          <p:cNvCxnSpPr/>
          <p:nvPr/>
        </p:nvCxnSpPr>
        <p:spPr>
          <a:xfrm>
            <a:off x="1099627" y="4783499"/>
            <a:ext cx="2225675" cy="0"/>
          </a:xfrm>
          <a:prstGeom prst="line">
            <a:avLst/>
          </a:prstGeom>
          <a:ln>
            <a:solidFill>
              <a:srgbClr val="7778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7" name="Picture 1">
            <a:extLst>
              <a:ext uri="{FF2B5EF4-FFF2-40B4-BE49-F238E27FC236}">
                <a16:creationId xmlns:a16="http://schemas.microsoft.com/office/drawing/2014/main" id="{8CDE0D93-613A-479A-97A3-D25EA7AFB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52" y="4893865"/>
            <a:ext cx="2279650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94CFC98E-47F2-4258-A057-B0B6E29F27E3}"/>
              </a:ext>
            </a:extLst>
          </p:cNvPr>
          <p:cNvSpPr txBox="1">
            <a:spLocks/>
          </p:cNvSpPr>
          <p:nvPr/>
        </p:nvSpPr>
        <p:spPr bwMode="auto">
          <a:xfrm>
            <a:off x="1356518" y="2352958"/>
            <a:ext cx="6257677" cy="203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hr-HR" sz="2800" dirty="0">
                <a:solidFill>
                  <a:srgbClr val="C00000"/>
                </a:solidFill>
                <a:latin typeface="Candara" panose="020E0502030303020204" pitchFamily="34" charset="0"/>
              </a:rPr>
              <a:t>Potencijal diplomskog studija Digitalna poljoprivreda</a:t>
            </a:r>
          </a:p>
          <a:p>
            <a:pPr algn="ctr"/>
            <a:r>
              <a:rPr lang="hr-HR" sz="2800" dirty="0">
                <a:solidFill>
                  <a:srgbClr val="C00000"/>
                </a:solidFill>
                <a:latin typeface="Candara" panose="020E0502030303020204" pitchFamily="34" charset="0"/>
              </a:rPr>
              <a:t>u digitalnom razvoju zajednice</a:t>
            </a:r>
          </a:p>
          <a:p>
            <a:pPr algn="ctr"/>
            <a:r>
              <a:rPr lang="hr-HR" sz="2000" dirty="0">
                <a:latin typeface="Candara" panose="020E0502030303020204" pitchFamily="34" charset="0"/>
              </a:rPr>
              <a:t>prof. dr. </a:t>
            </a:r>
            <a:r>
              <a:rPr lang="hr-HR" sz="2000" dirty="0" err="1">
                <a:latin typeface="Candara" panose="020E0502030303020204" pitchFamily="34" charset="0"/>
              </a:rPr>
              <a:t>sc</a:t>
            </a:r>
            <a:r>
              <a:rPr lang="hr-HR" sz="2000" dirty="0">
                <a:latin typeface="Candara" panose="020E0502030303020204" pitchFamily="34" charset="0"/>
              </a:rPr>
              <a:t>. Zdenko Lončarić</a:t>
            </a:r>
            <a:endParaRPr lang="en-US" sz="2000" dirty="0">
              <a:latin typeface="Candara" panose="020E05020303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A96BC2-97FB-4B8A-9747-569EF56DBE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641" y="4785092"/>
            <a:ext cx="849147" cy="996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643F8B-08A0-4093-BD14-8F26736C711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607" y="4939980"/>
            <a:ext cx="2739114" cy="7730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AA9581-0AB9-4DBF-A3ED-4AEC30A63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430" y="492172"/>
            <a:ext cx="2863037" cy="1750421"/>
          </a:xfrm>
          <a:prstGeom prst="rect">
            <a:avLst/>
          </a:prstGeom>
        </p:spPr>
      </p:pic>
      <p:sp>
        <p:nvSpPr>
          <p:cNvPr id="11" name="Title 7">
            <a:extLst>
              <a:ext uri="{FF2B5EF4-FFF2-40B4-BE49-F238E27FC236}">
                <a16:creationId xmlns:a16="http://schemas.microsoft.com/office/drawing/2014/main" id="{F8DC6328-9711-42B3-A3D7-9B0F21913D57}"/>
              </a:ext>
            </a:extLst>
          </p:cNvPr>
          <p:cNvSpPr txBox="1">
            <a:spLocks/>
          </p:cNvSpPr>
          <p:nvPr/>
        </p:nvSpPr>
        <p:spPr bwMode="auto">
          <a:xfrm>
            <a:off x="-46038" y="0"/>
            <a:ext cx="8109713" cy="628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hr-HR" sz="2000" dirty="0">
                <a:solidFill>
                  <a:srgbClr val="00B050"/>
                </a:solidFill>
                <a:latin typeface="Candara" panose="020E0502030303020204" pitchFamily="34" charset="0"/>
              </a:rPr>
              <a:t>Konferencija Pametna sela </a:t>
            </a:r>
            <a:r>
              <a:rPr lang="hr-HR" sz="2000" dirty="0">
                <a:solidFill>
                  <a:srgbClr val="0000CC"/>
                </a:solidFill>
                <a:latin typeface="Candara" panose="020E0502030303020204" pitchFamily="34" charset="0"/>
              </a:rPr>
              <a:t>– EU koncept razvoja ruralne zajednice</a:t>
            </a:r>
          </a:p>
          <a:p>
            <a:r>
              <a:rPr lang="hr-HR" sz="2000" dirty="0">
                <a:solidFill>
                  <a:srgbClr val="0000CC"/>
                </a:solidFill>
                <a:latin typeface="Candara" panose="020E0502030303020204" pitchFamily="34" charset="0"/>
              </a:rPr>
              <a:t>Osijek, 9. srpnja 2021.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solidFill>
                  <a:srgbClr val="0000CC"/>
                </a:solidFill>
                <a:latin typeface="Candara" panose="020E0502030303020204" pitchFamily="34" charset="0"/>
              </a:rPr>
              <a:t>Diplomski sveučilišni studij Digitalna poljoprivreda</a:t>
            </a:r>
          </a:p>
          <a:p>
            <a:pPr algn="ctr"/>
            <a:r>
              <a:rPr lang="hr-HR" sz="20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Graduate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Study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Programme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 in English </a:t>
            </a:r>
            <a:r>
              <a:rPr lang="hr-HR" sz="20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</a:rPr>
              <a:t>Digital Agriculture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AECC7-5618-4096-9229-05E6338E903E}"/>
              </a:ext>
            </a:extLst>
          </p:cNvPr>
          <p:cNvSpPr txBox="1"/>
          <p:nvPr/>
        </p:nvSpPr>
        <p:spPr>
          <a:xfrm>
            <a:off x="403351" y="1267317"/>
            <a:ext cx="864108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1600" b="1" dirty="0">
                <a:latin typeface="Candara" panose="020E0502030303020204" pitchFamily="34" charset="0"/>
              </a:rPr>
              <a:t>- Engleski jezik</a:t>
            </a: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- 4 semestra</a:t>
            </a: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- 120 ECTS</a:t>
            </a: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Dva smjera</a:t>
            </a:r>
            <a:r>
              <a:rPr lang="en-US" sz="1600" b="1" dirty="0">
                <a:latin typeface="Candara" panose="020E0502030303020204" pitchFamily="34" charset="0"/>
              </a:rPr>
              <a:t>:</a:t>
            </a:r>
          </a:p>
          <a:p>
            <a:pPr marL="1695450" lvl="0" indent="-265113"/>
            <a:r>
              <a:rPr lang="en-US" sz="1600" b="1" dirty="0">
                <a:latin typeface="Candara" panose="020E0502030303020204" pitchFamily="34" charset="0"/>
              </a:rPr>
              <a:t>1.</a:t>
            </a:r>
            <a:r>
              <a:rPr lang="hr-HR" sz="1600" b="1" dirty="0">
                <a:latin typeface="Candara" panose="020E0502030303020204" pitchFamily="34" charset="0"/>
              </a:rPr>
              <a:t> Biljna proizvodnja / </a:t>
            </a:r>
            <a:r>
              <a:rPr lang="en-US" sz="1600" b="1" dirty="0">
                <a:latin typeface="Candara" panose="020E0502030303020204" pitchFamily="34" charset="0"/>
              </a:rPr>
              <a:t>Crop Production</a:t>
            </a:r>
          </a:p>
          <a:p>
            <a:pPr marL="1695450" lvl="0" indent="-265113"/>
            <a:r>
              <a:rPr lang="en-US" sz="1600" b="1" dirty="0">
                <a:latin typeface="Candara" panose="020E0502030303020204" pitchFamily="34" charset="0"/>
              </a:rPr>
              <a:t>2.</a:t>
            </a:r>
            <a:r>
              <a:rPr lang="hr-HR" sz="1600" b="1" dirty="0">
                <a:latin typeface="Candara" panose="020E0502030303020204" pitchFamily="34" charset="0"/>
              </a:rPr>
              <a:t> Animalna proizvodnja / </a:t>
            </a:r>
            <a:r>
              <a:rPr lang="en-US" sz="1600" b="1" dirty="0">
                <a:latin typeface="Candara" panose="020E0502030303020204" pitchFamily="34" charset="0"/>
              </a:rPr>
              <a:t>Animal Production</a:t>
            </a:r>
          </a:p>
          <a:p>
            <a:pPr lvl="0"/>
            <a:endParaRPr lang="hr-HR" sz="1600" b="1" dirty="0">
              <a:latin typeface="Candara" panose="020E0502030303020204" pitchFamily="34" charset="0"/>
            </a:endParaRP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- 25 ili 23 obavezna kolegija:</a:t>
            </a:r>
          </a:p>
          <a:p>
            <a:pPr lvl="0"/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	- 4 kolegija u polju IKT (</a:t>
            </a:r>
            <a:r>
              <a:rPr lang="hr-HR" sz="1600" b="1" dirty="0" err="1">
                <a:solidFill>
                  <a:srgbClr val="0000CC"/>
                </a:solidFill>
                <a:latin typeface="Candara" panose="020E0502030303020204" pitchFamily="34" charset="0"/>
              </a:rPr>
              <a:t>Cumputor</a:t>
            </a:r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 Science, Data Science, </a:t>
            </a:r>
            <a:r>
              <a:rPr lang="hr-HR" sz="1600" b="1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Programming</a:t>
            </a:r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)</a:t>
            </a:r>
          </a:p>
          <a:p>
            <a:pPr lvl="0"/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	- 13 kolegija u polju poljoprivrede</a:t>
            </a:r>
          </a:p>
          <a:p>
            <a:pPr lvl="0"/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	- 7 kolegija u području IKT u poljoprivredi</a:t>
            </a: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- 6-8 izbornih kolegija (izabrati od ukupno 29)</a:t>
            </a:r>
          </a:p>
          <a:p>
            <a:pPr lvl="0"/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	- 5 kolegija u području IKT (Cumputor Science, Data Science, Programming)</a:t>
            </a:r>
          </a:p>
          <a:p>
            <a:pPr lvl="0"/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	- 4 kolegija u polju poljoprivrede</a:t>
            </a:r>
          </a:p>
          <a:p>
            <a:pPr lvl="0"/>
            <a:r>
              <a:rPr lang="hr-HR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	- 20 kolegija u području IKT u poljoprivredi</a:t>
            </a:r>
          </a:p>
          <a:p>
            <a:pPr lvl="0"/>
            <a:endParaRPr lang="hr-HR" sz="1600" b="1" dirty="0">
              <a:latin typeface="Candara" panose="020E0502030303020204" pitchFamily="34" charset="0"/>
            </a:endParaRP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- 65 </a:t>
            </a:r>
            <a:r>
              <a:rPr lang="hr-HR" sz="1400" b="1" dirty="0">
                <a:latin typeface="Candara" panose="020E0502030303020204" pitchFamily="34" charset="0"/>
              </a:rPr>
              <a:t>profesora FAZOS-a</a:t>
            </a: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- 12 </a:t>
            </a:r>
            <a:r>
              <a:rPr lang="hr-HR" sz="1400" b="1" dirty="0">
                <a:latin typeface="Candara" panose="020E0502030303020204" pitchFamily="34" charset="0"/>
              </a:rPr>
              <a:t>profesora FERIT-a</a:t>
            </a:r>
          </a:p>
          <a:p>
            <a:pPr lvl="0"/>
            <a:r>
              <a:rPr lang="hr-HR" sz="1600" b="1" dirty="0">
                <a:latin typeface="Candara" panose="020E0502030303020204" pitchFamily="34" charset="0"/>
              </a:rPr>
              <a:t>- 8 </a:t>
            </a:r>
            <a:r>
              <a:rPr lang="hr-HR" sz="1400" b="1" dirty="0">
                <a:latin typeface="Candara" panose="020E0502030303020204" pitchFamily="34" charset="0"/>
              </a:rPr>
              <a:t>profesora iz inozemstva (Australia, Hungary, Portugal, USA)</a:t>
            </a: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434D42B3-9EB7-40D6-AC80-8DE1B54CE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</p:spTree>
    <p:extLst>
      <p:ext uri="{BB962C8B-B14F-4D97-AF65-F5344CB8AC3E}">
        <p14:creationId xmlns:p14="http://schemas.microsoft.com/office/powerpoint/2010/main" val="317908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560790"/>
            <a:ext cx="8641080" cy="162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hr-HR" sz="1800" dirty="0">
                <a:solidFill>
                  <a:srgbClr val="0000CC"/>
                </a:solidFill>
                <a:latin typeface="Candara" panose="020E0502030303020204" pitchFamily="34" charset="0"/>
              </a:rPr>
              <a:t>Diplomski sveučilišni studij Digitalna poljoprivreda </a:t>
            </a:r>
            <a:r>
              <a:rPr lang="hr-HR" sz="1800" dirty="0">
                <a:latin typeface="Candara" panose="020E0502030303020204" pitchFamily="34" charset="0"/>
              </a:rPr>
              <a:t>mogu upisati kandidati koji su završili odgovarajući sveučilišni preddiplomski studij u Republici Hrvatskoj ili u inozemstvu</a:t>
            </a:r>
          </a:p>
          <a:p>
            <a:r>
              <a:rPr lang="hr-HR" sz="1800" b="1" dirty="0">
                <a:latin typeface="Candara" panose="020E0502030303020204" pitchFamily="34" charset="0"/>
              </a:rPr>
              <a:t>stekli 180 ECTS bodova </a:t>
            </a:r>
            <a:r>
              <a:rPr lang="hr-HR" sz="1800" dirty="0">
                <a:latin typeface="Candara" panose="020E0502030303020204" pitchFamily="34" charset="0"/>
              </a:rPr>
              <a:t>i akademski naziv sveučilišni/a </a:t>
            </a:r>
            <a:r>
              <a:rPr lang="hr-HR" sz="1800" dirty="0" err="1">
                <a:latin typeface="Candara" panose="020E0502030303020204" pitchFamily="34" charset="0"/>
              </a:rPr>
              <a:t>prvostupnik</a:t>
            </a:r>
            <a:r>
              <a:rPr lang="hr-HR" sz="1800" dirty="0">
                <a:latin typeface="Candara" panose="020E0502030303020204" pitchFamily="34" charset="0"/>
              </a:rPr>
              <a:t>/prvostupnica (</a:t>
            </a:r>
            <a:r>
              <a:rPr lang="hr-HR" sz="1800" dirty="0" err="1">
                <a:latin typeface="Candara" panose="020E0502030303020204" pitchFamily="34" charset="0"/>
              </a:rPr>
              <a:t>baccalaureus</a:t>
            </a:r>
            <a:r>
              <a:rPr lang="hr-HR" sz="1800" dirty="0">
                <a:latin typeface="Candara" panose="020E0502030303020204" pitchFamily="34" charset="0"/>
              </a:rPr>
              <a:t>/</a:t>
            </a:r>
            <a:r>
              <a:rPr lang="hr-HR" sz="1800" dirty="0" err="1">
                <a:latin typeface="Candara" panose="020E0502030303020204" pitchFamily="34" charset="0"/>
              </a:rPr>
              <a:t>baccalaurea</a:t>
            </a:r>
            <a:r>
              <a:rPr lang="hr-HR" sz="1800" dirty="0">
                <a:latin typeface="Candara" panose="020E0502030303020204" pitchFamily="34" charset="0"/>
              </a:rPr>
              <a:t>) inženjer/inženjerka agronomije) </a:t>
            </a:r>
            <a:r>
              <a:rPr lang="en-US" sz="1800" b="1" dirty="0">
                <a:latin typeface="Candara" panose="020E0502030303020204" pitchFamily="34" charset="0"/>
              </a:rPr>
              <a:t>(univ. </a:t>
            </a:r>
            <a:r>
              <a:rPr lang="en-US" sz="1800" b="1" dirty="0" err="1">
                <a:latin typeface="Candara" panose="020E0502030303020204" pitchFamily="34" charset="0"/>
              </a:rPr>
              <a:t>bacc</a:t>
            </a:r>
            <a:r>
              <a:rPr lang="en-US" sz="1800" b="1" dirty="0">
                <a:latin typeface="Candara" panose="020E0502030303020204" pitchFamily="34" charset="0"/>
              </a:rPr>
              <a:t>. </a:t>
            </a:r>
            <a:r>
              <a:rPr lang="en-US" sz="1800" b="1" dirty="0" err="1">
                <a:latin typeface="Candara" panose="020E0502030303020204" pitchFamily="34" charset="0"/>
              </a:rPr>
              <a:t>ing</a:t>
            </a:r>
            <a:r>
              <a:rPr lang="en-US" sz="1800" b="1" dirty="0">
                <a:latin typeface="Candara" panose="020E0502030303020204" pitchFamily="34" charset="0"/>
              </a:rPr>
              <a:t>. </a:t>
            </a:r>
            <a:r>
              <a:rPr lang="en-US" sz="1800" b="1" dirty="0" err="1">
                <a:latin typeface="Candara" panose="020E0502030303020204" pitchFamily="34" charset="0"/>
              </a:rPr>
              <a:t>agr</a:t>
            </a:r>
            <a:r>
              <a:rPr lang="en-US" sz="1800" b="1" dirty="0">
                <a:latin typeface="Candara" panose="020E0502030303020204" pitchFamily="34" charset="0"/>
              </a:rPr>
              <a:t>.)</a:t>
            </a:r>
            <a:r>
              <a:rPr lang="hr-HR" sz="1800" dirty="0">
                <a:latin typeface="Candara" panose="020E0502030303020204" pitchFamily="34" charset="0"/>
              </a:rPr>
              <a:t>:</a:t>
            </a:r>
            <a:endParaRPr lang="en-US" sz="1800" dirty="0">
              <a:latin typeface="Candara" panose="020E05020303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AECC7-5618-4096-9229-05E6338E903E}"/>
              </a:ext>
            </a:extLst>
          </p:cNvPr>
          <p:cNvSpPr txBox="1"/>
          <p:nvPr/>
        </p:nvSpPr>
        <p:spPr>
          <a:xfrm>
            <a:off x="403351" y="2330769"/>
            <a:ext cx="86410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r>
              <a:rPr lang="hr-HR" dirty="0">
                <a:latin typeface="Candara" panose="020E0502030303020204" pitchFamily="34" charset="0"/>
              </a:rPr>
              <a:t>iz polja </a:t>
            </a:r>
            <a:r>
              <a:rPr lang="hr-HR" dirty="0">
                <a:solidFill>
                  <a:srgbClr val="C00000"/>
                </a:solidFill>
                <a:latin typeface="Candara" panose="020E0502030303020204" pitchFamily="34" charset="0"/>
              </a:rPr>
              <a:t>poljoprivrede</a:t>
            </a:r>
            <a:endParaRPr lang="hr-HR" dirty="0">
              <a:latin typeface="Candara" panose="020E0502030303020204" pitchFamily="34" charset="0"/>
            </a:endParaRPr>
          </a:p>
          <a:p>
            <a:pPr marL="342900" lvl="0" indent="-342900">
              <a:buAutoNum type="arabicPeriod"/>
            </a:pPr>
            <a:endParaRPr lang="hr-HR" dirty="0">
              <a:latin typeface="Candara" panose="020E0502030303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hr-HR" dirty="0">
                <a:latin typeface="Candara" panose="020E0502030303020204" pitchFamily="34" charset="0"/>
              </a:rPr>
              <a:t>iz polja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hr-HR" dirty="0">
                <a:solidFill>
                  <a:srgbClr val="C00000"/>
                </a:solidFill>
                <a:latin typeface="Candara" panose="020E0502030303020204" pitchFamily="34" charset="0"/>
              </a:rPr>
              <a:t>prehrambene tehnologije, biotehnologije, nutricionizma, šumarstva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hr-HR" dirty="0">
                <a:latin typeface="Candara" panose="020E0502030303020204" pitchFamily="34" charset="0"/>
              </a:rPr>
              <a:t>- </a:t>
            </a:r>
            <a:r>
              <a:rPr lang="hr-HR" b="1" dirty="0">
                <a:solidFill>
                  <a:srgbClr val="0000CC"/>
                </a:solidFill>
                <a:highlight>
                  <a:srgbClr val="FFFF00"/>
                </a:highlight>
                <a:latin typeface="Candara" panose="020E0502030303020204" pitchFamily="34" charset="0"/>
              </a:rPr>
              <a:t>razlikovni ispiti</a:t>
            </a:r>
            <a:endParaRPr lang="hr-HR" dirty="0">
              <a:solidFill>
                <a:srgbClr val="0000CC"/>
              </a:solidFill>
              <a:latin typeface="Candara" panose="020E0502030303020204" pitchFamily="34" charset="0"/>
            </a:endParaRPr>
          </a:p>
          <a:p>
            <a:pPr marL="342900" indent="-342900">
              <a:buFontTx/>
              <a:buAutoNum type="arabicPeriod"/>
            </a:pPr>
            <a:endParaRPr lang="hr-HR" dirty="0">
              <a:latin typeface="Candara" panose="020E0502030303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hr-HR" dirty="0">
                <a:latin typeface="Candara" panose="020E0502030303020204" pitchFamily="34" charset="0"/>
              </a:rPr>
              <a:t>iz područja i polja:</a:t>
            </a:r>
          </a:p>
          <a:p>
            <a:pPr lvl="1"/>
            <a:r>
              <a:rPr lang="hr-HR" dirty="0">
                <a:latin typeface="Candara" panose="020E0502030303020204" pitchFamily="34" charset="0"/>
              </a:rPr>
              <a:t>prirodne znanosti		</a:t>
            </a:r>
            <a:r>
              <a:rPr lang="hr-HR" dirty="0">
                <a:solidFill>
                  <a:srgbClr val="C00000"/>
                </a:solidFill>
                <a:latin typeface="Candara" panose="020E0502030303020204" pitchFamily="34" charset="0"/>
              </a:rPr>
              <a:t>Biologija</a:t>
            </a:r>
            <a:r>
              <a:rPr lang="hr-HR" b="1" dirty="0">
                <a:solidFill>
                  <a:srgbClr val="C00000"/>
                </a:solidFill>
                <a:latin typeface="Candara" panose="020E0502030303020204" pitchFamily="34" charset="0"/>
              </a:rPr>
              <a:t>				</a:t>
            </a:r>
            <a:r>
              <a:rPr lang="hr-HR" b="1" dirty="0">
                <a:solidFill>
                  <a:srgbClr val="0000CC"/>
                </a:solidFill>
                <a:latin typeface="Candara" panose="020E0502030303020204" pitchFamily="34" charset="0"/>
              </a:rPr>
              <a:t>- </a:t>
            </a:r>
            <a:r>
              <a:rPr lang="hr-HR" b="1" dirty="0">
                <a:solidFill>
                  <a:srgbClr val="0000CC"/>
                </a:solidFill>
                <a:highlight>
                  <a:srgbClr val="FFFF00"/>
                </a:highlight>
                <a:latin typeface="Candara" panose="020E0502030303020204" pitchFamily="34" charset="0"/>
              </a:rPr>
              <a:t>razlikovni ispiti</a:t>
            </a:r>
            <a:endParaRPr lang="hr-HR" b="1" dirty="0">
              <a:solidFill>
                <a:srgbClr val="0000CC"/>
              </a:solidFill>
              <a:latin typeface="Candara" panose="020E0502030303020204" pitchFamily="34" charset="0"/>
            </a:endParaRPr>
          </a:p>
          <a:p>
            <a:pPr lvl="1"/>
            <a:r>
              <a:rPr lang="hr-HR" dirty="0">
                <a:latin typeface="Candara" panose="020E0502030303020204" pitchFamily="34" charset="0"/>
              </a:rPr>
              <a:t>tehničke znanosti		</a:t>
            </a:r>
            <a:r>
              <a:rPr lang="hr-HR" dirty="0">
                <a:solidFill>
                  <a:srgbClr val="C00000"/>
                </a:solidFill>
                <a:latin typeface="Candara" panose="020E0502030303020204" pitchFamily="34" charset="0"/>
              </a:rPr>
              <a:t>Računarstvo</a:t>
            </a:r>
            <a:r>
              <a:rPr lang="hr-HR" b="1" dirty="0">
                <a:solidFill>
                  <a:srgbClr val="C00000"/>
                </a:solidFill>
                <a:latin typeface="Candara" panose="020E0502030303020204" pitchFamily="34" charset="0"/>
              </a:rPr>
              <a:t>			</a:t>
            </a:r>
            <a:r>
              <a:rPr lang="hr-HR" b="1" dirty="0">
                <a:solidFill>
                  <a:srgbClr val="0000CC"/>
                </a:solidFill>
                <a:latin typeface="Candara" panose="020E0502030303020204" pitchFamily="34" charset="0"/>
              </a:rPr>
              <a:t>- </a:t>
            </a:r>
            <a:r>
              <a:rPr lang="hr-HR" b="1" dirty="0">
                <a:solidFill>
                  <a:srgbClr val="0000CC"/>
                </a:solidFill>
                <a:highlight>
                  <a:srgbClr val="FFFF00"/>
                </a:highlight>
                <a:latin typeface="Candara" panose="020E0502030303020204" pitchFamily="34" charset="0"/>
              </a:rPr>
              <a:t>razlikovni ispiti</a:t>
            </a:r>
            <a:endParaRPr lang="hr-HR" b="1" dirty="0">
              <a:solidFill>
                <a:srgbClr val="0000CC"/>
              </a:solidFill>
              <a:latin typeface="Candara" panose="020E0502030303020204" pitchFamily="34" charset="0"/>
            </a:endParaRPr>
          </a:p>
          <a:p>
            <a:pPr lvl="1"/>
            <a:r>
              <a:rPr lang="hr-HR" dirty="0">
                <a:latin typeface="Candara" panose="020E0502030303020204" pitchFamily="34" charset="0"/>
              </a:rPr>
              <a:t>društvene znanosti	</a:t>
            </a:r>
            <a:r>
              <a:rPr lang="hr-HR" dirty="0">
                <a:solidFill>
                  <a:srgbClr val="C00000"/>
                </a:solidFill>
                <a:latin typeface="Candara" panose="020E0502030303020204" pitchFamily="34" charset="0"/>
              </a:rPr>
              <a:t>Ekonomika</a:t>
            </a:r>
            <a:r>
              <a:rPr lang="hr-HR" b="1" dirty="0">
                <a:solidFill>
                  <a:srgbClr val="C00000"/>
                </a:solidFill>
                <a:latin typeface="Candara" panose="020E0502030303020204" pitchFamily="34" charset="0"/>
              </a:rPr>
              <a:t>			</a:t>
            </a:r>
            <a:r>
              <a:rPr lang="hr-HR" b="1" dirty="0">
                <a:solidFill>
                  <a:srgbClr val="0000CC"/>
                </a:solidFill>
                <a:latin typeface="Candara" panose="020E0502030303020204" pitchFamily="34" charset="0"/>
              </a:rPr>
              <a:t>- </a:t>
            </a:r>
            <a:r>
              <a:rPr lang="hr-HR" b="1" dirty="0">
                <a:solidFill>
                  <a:srgbClr val="0000CC"/>
                </a:solidFill>
                <a:highlight>
                  <a:srgbClr val="FFFF00"/>
                </a:highlight>
                <a:latin typeface="Candara" panose="020E0502030303020204" pitchFamily="34" charset="0"/>
              </a:rPr>
              <a:t>razlikovni ispiti</a:t>
            </a:r>
            <a:endParaRPr lang="hr-HR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434D42B3-9EB7-40D6-AC80-8DE1B54CE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</p:spTree>
    <p:extLst>
      <p:ext uri="{BB962C8B-B14F-4D97-AF65-F5344CB8AC3E}">
        <p14:creationId xmlns:p14="http://schemas.microsoft.com/office/powerpoint/2010/main" val="2190764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825FB943-6D43-4660-90C7-66D71F047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F7DF446-B0B0-4C62-8A97-B24FAD3BB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345558"/>
              </p:ext>
            </p:extLst>
          </p:nvPr>
        </p:nvGraphicFramePr>
        <p:xfrm>
          <a:off x="403351" y="1611312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AAA32F0-E603-4227-A590-D4CF3B35E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42798"/>
              </p:ext>
            </p:extLst>
          </p:nvPr>
        </p:nvGraphicFramePr>
        <p:xfrm>
          <a:off x="403351" y="2197670"/>
          <a:ext cx="7560031" cy="3837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1431">
                  <a:extLst>
                    <a:ext uri="{9D8B030D-6E8A-4147-A177-3AD203B41FA5}">
                      <a16:colId xmlns:a16="http://schemas.microsoft.com/office/drawing/2014/main" val="3869267855"/>
                    </a:ext>
                  </a:extLst>
                </a:gridCol>
                <a:gridCol w="2726528">
                  <a:extLst>
                    <a:ext uri="{9D8B030D-6E8A-4147-A177-3AD203B41FA5}">
                      <a16:colId xmlns:a16="http://schemas.microsoft.com/office/drawing/2014/main" val="1468935412"/>
                    </a:ext>
                  </a:extLst>
                </a:gridCol>
                <a:gridCol w="894447">
                  <a:extLst>
                    <a:ext uri="{9D8B030D-6E8A-4147-A177-3AD203B41FA5}">
                      <a16:colId xmlns:a16="http://schemas.microsoft.com/office/drawing/2014/main" val="3699463851"/>
                    </a:ext>
                  </a:extLst>
                </a:gridCol>
                <a:gridCol w="834651">
                  <a:extLst>
                    <a:ext uri="{9D8B030D-6E8A-4147-A177-3AD203B41FA5}">
                      <a16:colId xmlns:a16="http://schemas.microsoft.com/office/drawing/2014/main" val="1499628421"/>
                    </a:ext>
                  </a:extLst>
                </a:gridCol>
                <a:gridCol w="848770">
                  <a:extLst>
                    <a:ext uri="{9D8B030D-6E8A-4147-A177-3AD203B41FA5}">
                      <a16:colId xmlns:a16="http://schemas.microsoft.com/office/drawing/2014/main" val="2851447775"/>
                    </a:ext>
                  </a:extLst>
                </a:gridCol>
                <a:gridCol w="718382">
                  <a:extLst>
                    <a:ext uri="{9D8B030D-6E8A-4147-A177-3AD203B41FA5}">
                      <a16:colId xmlns:a16="http://schemas.microsoft.com/office/drawing/2014/main" val="2078127326"/>
                    </a:ext>
                  </a:extLst>
                </a:gridCol>
                <a:gridCol w="735822">
                  <a:extLst>
                    <a:ext uri="{9D8B030D-6E8A-4147-A177-3AD203B41FA5}">
                      <a16:colId xmlns:a16="http://schemas.microsoft.com/office/drawing/2014/main" val="3550075678"/>
                    </a:ext>
                  </a:extLst>
                </a:gridCol>
              </a:tblGrid>
              <a:tr h="266096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Winter semester (semester 1)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Classes and class types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14719"/>
                  </a:ext>
                </a:extLst>
              </a:tr>
              <a:tr h="4949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558812"/>
                  </a:ext>
                </a:extLst>
              </a:tr>
              <a:tr h="520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975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Introduction to digital agriculture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40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423338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975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Basic biostatistics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35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60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5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51431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80975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Databases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60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5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46858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algn="just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Agroecology in sustainable agriculture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25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25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6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50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662903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Programming basics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60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5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555588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Agricultural engineering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50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363000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algn="just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ICT-07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  <a:latin typeface="Candara" panose="020E0502030303020204" pitchFamily="34" charset="0"/>
                        </a:rPr>
                        <a:t>Agrotechnics</a:t>
                      </a: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 and sustainable crop production systems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</a:rPr>
                        <a:t>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50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774337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Candara" panose="020E0502030303020204" pitchFamily="34" charset="0"/>
                        </a:rPr>
                        <a:t>370</a:t>
                      </a: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39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885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7E994BC-5464-439D-AE53-DEC358C23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098158"/>
              </p:ext>
            </p:extLst>
          </p:nvPr>
        </p:nvGraphicFramePr>
        <p:xfrm>
          <a:off x="403351" y="1611312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9D414DF-CF9B-4272-88E1-BA48A8733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340235"/>
              </p:ext>
            </p:extLst>
          </p:nvPr>
        </p:nvGraphicFramePr>
        <p:xfrm>
          <a:off x="403351" y="2197670"/>
          <a:ext cx="7560031" cy="44970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3929">
                  <a:extLst>
                    <a:ext uri="{9D8B030D-6E8A-4147-A177-3AD203B41FA5}">
                      <a16:colId xmlns:a16="http://schemas.microsoft.com/office/drawing/2014/main" val="3869267855"/>
                    </a:ext>
                  </a:extLst>
                </a:gridCol>
                <a:gridCol w="2907792">
                  <a:extLst>
                    <a:ext uri="{9D8B030D-6E8A-4147-A177-3AD203B41FA5}">
                      <a16:colId xmlns:a16="http://schemas.microsoft.com/office/drawing/2014/main" val="1468935412"/>
                    </a:ext>
                  </a:extLst>
                </a:gridCol>
                <a:gridCol w="820685">
                  <a:extLst>
                    <a:ext uri="{9D8B030D-6E8A-4147-A177-3AD203B41FA5}">
                      <a16:colId xmlns:a16="http://schemas.microsoft.com/office/drawing/2014/main" val="3699463851"/>
                    </a:ext>
                  </a:extLst>
                </a:gridCol>
                <a:gridCol w="870955">
                  <a:extLst>
                    <a:ext uri="{9D8B030D-6E8A-4147-A177-3AD203B41FA5}">
                      <a16:colId xmlns:a16="http://schemas.microsoft.com/office/drawing/2014/main" val="149962842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51447775"/>
                    </a:ext>
                  </a:extLst>
                </a:gridCol>
                <a:gridCol w="616448">
                  <a:extLst>
                    <a:ext uri="{9D8B030D-6E8A-4147-A177-3AD203B41FA5}">
                      <a16:colId xmlns:a16="http://schemas.microsoft.com/office/drawing/2014/main" val="2078127326"/>
                    </a:ext>
                  </a:extLst>
                </a:gridCol>
                <a:gridCol w="735822">
                  <a:extLst>
                    <a:ext uri="{9D8B030D-6E8A-4147-A177-3AD203B41FA5}">
                      <a16:colId xmlns:a16="http://schemas.microsoft.com/office/drawing/2014/main" val="3550075678"/>
                    </a:ext>
                  </a:extLst>
                </a:gridCol>
              </a:tblGrid>
              <a:tr h="266096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Summ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er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semester (semester </a:t>
                      </a: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Classes and class types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14719"/>
                  </a:ext>
                </a:extLst>
              </a:tr>
              <a:tr h="49493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5397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558812"/>
                  </a:ext>
                </a:extLst>
              </a:tr>
              <a:tr h="5203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ICT-08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Bioeconomy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and rural development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423338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ICT-09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Networks and networking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51431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Geoinformation technologies in agriculture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46858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ICT-11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Precision agriculture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662903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ICT-12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Remote sensing and data analysis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555588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ICT-13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Horticultural production systems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363000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ICT-14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Principles of animal breeding and feeding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774337"/>
                  </a:ext>
                </a:extLst>
              </a:tr>
              <a:tr h="29034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Candara" panose="020E0502030303020204" pitchFamily="34" charset="0"/>
                        </a:rPr>
                        <a:t>370</a:t>
                      </a:r>
                      <a:r>
                        <a:rPr lang="en-US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39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612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409877"/>
              </p:ext>
            </p:extLst>
          </p:nvPr>
        </p:nvGraphicFramePr>
        <p:xfrm>
          <a:off x="403351" y="1611312"/>
          <a:ext cx="7560031" cy="5979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Plant Production Major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8B9582-365A-4210-A485-FEDD1C825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35190"/>
              </p:ext>
            </p:extLst>
          </p:nvPr>
        </p:nvGraphicFramePr>
        <p:xfrm>
          <a:off x="403351" y="2412808"/>
          <a:ext cx="7560032" cy="4172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5403">
                  <a:extLst>
                    <a:ext uri="{9D8B030D-6E8A-4147-A177-3AD203B41FA5}">
                      <a16:colId xmlns:a16="http://schemas.microsoft.com/office/drawing/2014/main" val="1063325805"/>
                    </a:ext>
                  </a:extLst>
                </a:gridCol>
                <a:gridCol w="2754863">
                  <a:extLst>
                    <a:ext uri="{9D8B030D-6E8A-4147-A177-3AD203B41FA5}">
                      <a16:colId xmlns:a16="http://schemas.microsoft.com/office/drawing/2014/main" val="678424808"/>
                    </a:ext>
                  </a:extLst>
                </a:gridCol>
                <a:gridCol w="797943">
                  <a:extLst>
                    <a:ext uri="{9D8B030D-6E8A-4147-A177-3AD203B41FA5}">
                      <a16:colId xmlns:a16="http://schemas.microsoft.com/office/drawing/2014/main" val="3242280767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310234471"/>
                    </a:ext>
                  </a:extLst>
                </a:gridCol>
                <a:gridCol w="852140">
                  <a:extLst>
                    <a:ext uri="{9D8B030D-6E8A-4147-A177-3AD203B41FA5}">
                      <a16:colId xmlns:a16="http://schemas.microsoft.com/office/drawing/2014/main" val="3659339765"/>
                    </a:ext>
                  </a:extLst>
                </a:gridCol>
                <a:gridCol w="852974">
                  <a:extLst>
                    <a:ext uri="{9D8B030D-6E8A-4147-A177-3AD203B41FA5}">
                      <a16:colId xmlns:a16="http://schemas.microsoft.com/office/drawing/2014/main" val="3326574757"/>
                    </a:ext>
                  </a:extLst>
                </a:gridCol>
                <a:gridCol w="738744">
                  <a:extLst>
                    <a:ext uri="{9D8B030D-6E8A-4147-A177-3AD203B41FA5}">
                      <a16:colId xmlns:a16="http://schemas.microsoft.com/office/drawing/2014/main" val="3595072549"/>
                    </a:ext>
                  </a:extLst>
                </a:gridCol>
              </a:tblGrid>
              <a:tr h="252225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Winter semester (semester 3)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Classes and class types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72958"/>
                  </a:ext>
                </a:extLst>
              </a:tr>
              <a:tr h="4691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50643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ICT-15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Application of models in irrigation management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866449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ICT-16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Fertilisation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in sustainable agriculture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95810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ICT-17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Models</a:t>
                      </a: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in plant protection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02992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ICT-18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Greenhouse production technology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396756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ICT-19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Application of unmanned aerial vehicles in agriculture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29680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ICT-20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Practicum I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70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58817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 obligatory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30075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Elective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149461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8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928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/>
        </p:nvGraphicFramePr>
        <p:xfrm>
          <a:off x="403351" y="1611312"/>
          <a:ext cx="7560031" cy="5979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Plant Production Major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8B9582-365A-4210-A485-FEDD1C825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140270"/>
              </p:ext>
            </p:extLst>
          </p:nvPr>
        </p:nvGraphicFramePr>
        <p:xfrm>
          <a:off x="403351" y="2412808"/>
          <a:ext cx="7560032" cy="335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5403">
                  <a:extLst>
                    <a:ext uri="{9D8B030D-6E8A-4147-A177-3AD203B41FA5}">
                      <a16:colId xmlns:a16="http://schemas.microsoft.com/office/drawing/2014/main" val="1063325805"/>
                    </a:ext>
                  </a:extLst>
                </a:gridCol>
                <a:gridCol w="2754863">
                  <a:extLst>
                    <a:ext uri="{9D8B030D-6E8A-4147-A177-3AD203B41FA5}">
                      <a16:colId xmlns:a16="http://schemas.microsoft.com/office/drawing/2014/main" val="678424808"/>
                    </a:ext>
                  </a:extLst>
                </a:gridCol>
                <a:gridCol w="797943">
                  <a:extLst>
                    <a:ext uri="{9D8B030D-6E8A-4147-A177-3AD203B41FA5}">
                      <a16:colId xmlns:a16="http://schemas.microsoft.com/office/drawing/2014/main" val="3242280767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310234471"/>
                    </a:ext>
                  </a:extLst>
                </a:gridCol>
                <a:gridCol w="852140">
                  <a:extLst>
                    <a:ext uri="{9D8B030D-6E8A-4147-A177-3AD203B41FA5}">
                      <a16:colId xmlns:a16="http://schemas.microsoft.com/office/drawing/2014/main" val="3659339765"/>
                    </a:ext>
                  </a:extLst>
                </a:gridCol>
                <a:gridCol w="852974">
                  <a:extLst>
                    <a:ext uri="{9D8B030D-6E8A-4147-A177-3AD203B41FA5}">
                      <a16:colId xmlns:a16="http://schemas.microsoft.com/office/drawing/2014/main" val="3326574757"/>
                    </a:ext>
                  </a:extLst>
                </a:gridCol>
                <a:gridCol w="738744">
                  <a:extLst>
                    <a:ext uri="{9D8B030D-6E8A-4147-A177-3AD203B41FA5}">
                      <a16:colId xmlns:a16="http://schemas.microsoft.com/office/drawing/2014/main" val="3595072549"/>
                    </a:ext>
                  </a:extLst>
                </a:gridCol>
              </a:tblGrid>
              <a:tr h="252225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Summer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semester (semester </a:t>
                      </a: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Classes and class types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72958"/>
                  </a:ext>
                </a:extLst>
              </a:tr>
              <a:tr h="4691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50643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R="2222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Contemporary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pomotechnology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866449"/>
                  </a:ext>
                </a:extLst>
              </a:tr>
              <a:tr h="304544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R="22225"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Contemporary viticulture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9581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Big data in agriculture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0299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R="22225"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Practicum 2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70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39675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marR="22225"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Graduation thesis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29680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 obligatory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30075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Elective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149461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8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53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553442"/>
              </p:ext>
            </p:extLst>
          </p:nvPr>
        </p:nvGraphicFramePr>
        <p:xfrm>
          <a:off x="403351" y="1611312"/>
          <a:ext cx="7560031" cy="5979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Animal Production Major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8B9582-365A-4210-A485-FEDD1C825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054588"/>
              </p:ext>
            </p:extLst>
          </p:nvPr>
        </p:nvGraphicFramePr>
        <p:xfrm>
          <a:off x="403351" y="2412808"/>
          <a:ext cx="7560032" cy="4158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5403">
                  <a:extLst>
                    <a:ext uri="{9D8B030D-6E8A-4147-A177-3AD203B41FA5}">
                      <a16:colId xmlns:a16="http://schemas.microsoft.com/office/drawing/2014/main" val="1063325805"/>
                    </a:ext>
                  </a:extLst>
                </a:gridCol>
                <a:gridCol w="2754863">
                  <a:extLst>
                    <a:ext uri="{9D8B030D-6E8A-4147-A177-3AD203B41FA5}">
                      <a16:colId xmlns:a16="http://schemas.microsoft.com/office/drawing/2014/main" val="678424808"/>
                    </a:ext>
                  </a:extLst>
                </a:gridCol>
                <a:gridCol w="797943">
                  <a:extLst>
                    <a:ext uri="{9D8B030D-6E8A-4147-A177-3AD203B41FA5}">
                      <a16:colId xmlns:a16="http://schemas.microsoft.com/office/drawing/2014/main" val="3242280767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310234471"/>
                    </a:ext>
                  </a:extLst>
                </a:gridCol>
                <a:gridCol w="852140">
                  <a:extLst>
                    <a:ext uri="{9D8B030D-6E8A-4147-A177-3AD203B41FA5}">
                      <a16:colId xmlns:a16="http://schemas.microsoft.com/office/drawing/2014/main" val="3659339765"/>
                    </a:ext>
                  </a:extLst>
                </a:gridCol>
                <a:gridCol w="852974">
                  <a:extLst>
                    <a:ext uri="{9D8B030D-6E8A-4147-A177-3AD203B41FA5}">
                      <a16:colId xmlns:a16="http://schemas.microsoft.com/office/drawing/2014/main" val="3326574757"/>
                    </a:ext>
                  </a:extLst>
                </a:gridCol>
                <a:gridCol w="738744">
                  <a:extLst>
                    <a:ext uri="{9D8B030D-6E8A-4147-A177-3AD203B41FA5}">
                      <a16:colId xmlns:a16="http://schemas.microsoft.com/office/drawing/2014/main" val="3595072549"/>
                    </a:ext>
                  </a:extLst>
                </a:gridCol>
              </a:tblGrid>
              <a:tr h="252225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Winter semester (semester 3)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Classes and class types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72958"/>
                  </a:ext>
                </a:extLst>
              </a:tr>
              <a:tr h="4691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50643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ICT-26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Animal nutrition and physiology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35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866449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ICT-27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Ruminant breeding technologies 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95810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ICT-28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Sensors in the process of monitoring and control of livestock production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02992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ICT-29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of swine and poultry production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30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39675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Practicum I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-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70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</a:t>
                      </a:r>
                      <a:endParaRPr lang="en-US" sz="16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58817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 obligatory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17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30075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Elective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149461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8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485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51092"/>
              </p:ext>
            </p:extLst>
          </p:nvPr>
        </p:nvGraphicFramePr>
        <p:xfrm>
          <a:off x="403351" y="1611312"/>
          <a:ext cx="7560031" cy="5979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Animal Production Major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8B9582-365A-4210-A485-FEDD1C825D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319186"/>
              </p:ext>
            </p:extLst>
          </p:nvPr>
        </p:nvGraphicFramePr>
        <p:xfrm>
          <a:off x="403351" y="2412808"/>
          <a:ext cx="7560032" cy="3811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5403">
                  <a:extLst>
                    <a:ext uri="{9D8B030D-6E8A-4147-A177-3AD203B41FA5}">
                      <a16:colId xmlns:a16="http://schemas.microsoft.com/office/drawing/2014/main" val="1063325805"/>
                    </a:ext>
                  </a:extLst>
                </a:gridCol>
                <a:gridCol w="2754863">
                  <a:extLst>
                    <a:ext uri="{9D8B030D-6E8A-4147-A177-3AD203B41FA5}">
                      <a16:colId xmlns:a16="http://schemas.microsoft.com/office/drawing/2014/main" val="678424808"/>
                    </a:ext>
                  </a:extLst>
                </a:gridCol>
                <a:gridCol w="797943">
                  <a:extLst>
                    <a:ext uri="{9D8B030D-6E8A-4147-A177-3AD203B41FA5}">
                      <a16:colId xmlns:a16="http://schemas.microsoft.com/office/drawing/2014/main" val="3242280767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310234471"/>
                    </a:ext>
                  </a:extLst>
                </a:gridCol>
                <a:gridCol w="852140">
                  <a:extLst>
                    <a:ext uri="{9D8B030D-6E8A-4147-A177-3AD203B41FA5}">
                      <a16:colId xmlns:a16="http://schemas.microsoft.com/office/drawing/2014/main" val="3659339765"/>
                    </a:ext>
                  </a:extLst>
                </a:gridCol>
                <a:gridCol w="852974">
                  <a:extLst>
                    <a:ext uri="{9D8B030D-6E8A-4147-A177-3AD203B41FA5}">
                      <a16:colId xmlns:a16="http://schemas.microsoft.com/office/drawing/2014/main" val="3326574757"/>
                    </a:ext>
                  </a:extLst>
                </a:gridCol>
                <a:gridCol w="738744">
                  <a:extLst>
                    <a:ext uri="{9D8B030D-6E8A-4147-A177-3AD203B41FA5}">
                      <a16:colId xmlns:a16="http://schemas.microsoft.com/office/drawing/2014/main" val="3595072549"/>
                    </a:ext>
                  </a:extLst>
                </a:gridCol>
              </a:tblGrid>
              <a:tr h="252225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Summer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 semester (semester </a:t>
                      </a: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Classes and class types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72958"/>
                  </a:ext>
                </a:extLst>
              </a:tr>
              <a:tr h="4691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550643"/>
                  </a:ext>
                </a:extLst>
              </a:tr>
              <a:tr h="516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Precision livestock farming applications in animal health monitoring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866449"/>
                  </a:ext>
                </a:extLst>
              </a:tr>
              <a:tr h="304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ICT-31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Quality and safety of animal products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49581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ICT-23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Big data in agriculture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0299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Practicum 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39675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ICT-25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Graduate thesis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29680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 obligatory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300756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Elective courses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149461"/>
                  </a:ext>
                </a:extLst>
              </a:tr>
              <a:tr h="269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8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218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836369"/>
              </p:ext>
            </p:extLst>
          </p:nvPr>
        </p:nvGraphicFramePr>
        <p:xfrm>
          <a:off x="403351" y="1536720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E9BB9E5-F412-4D79-AC8D-06EFCBC31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48619"/>
              </p:ext>
            </p:extLst>
          </p:nvPr>
        </p:nvGraphicFramePr>
        <p:xfrm>
          <a:off x="411480" y="2109811"/>
          <a:ext cx="7551901" cy="3222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5616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3766285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 of elective courses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Block 1 - </a:t>
                      </a:r>
                      <a:r>
                        <a:rPr lang="en-US" sz="2000" b="1" dirty="0" err="1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Bioeconomy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FA5B84-38F7-4BC3-8566-37F4408D4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944524"/>
              </p:ext>
            </p:extLst>
          </p:nvPr>
        </p:nvGraphicFramePr>
        <p:xfrm>
          <a:off x="411480" y="2600668"/>
          <a:ext cx="7551900" cy="366151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0932">
                  <a:extLst>
                    <a:ext uri="{9D8B030D-6E8A-4147-A177-3AD203B41FA5}">
                      <a16:colId xmlns:a16="http://schemas.microsoft.com/office/drawing/2014/main" val="405814586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3033672028"/>
                    </a:ext>
                  </a:extLst>
                </a:gridCol>
                <a:gridCol w="2836236">
                  <a:extLst>
                    <a:ext uri="{9D8B030D-6E8A-4147-A177-3AD203B41FA5}">
                      <a16:colId xmlns:a16="http://schemas.microsoft.com/office/drawing/2014/main" val="261715697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538423775"/>
                    </a:ext>
                  </a:extLst>
                </a:gridCol>
                <a:gridCol w="709267">
                  <a:extLst>
                    <a:ext uri="{9D8B030D-6E8A-4147-A177-3AD203B41FA5}">
                      <a16:colId xmlns:a16="http://schemas.microsoft.com/office/drawing/2014/main" val="3606252221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4163597998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82411191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023892166"/>
                    </a:ext>
                  </a:extLst>
                </a:gridCol>
              </a:tblGrid>
              <a:tr h="5388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</a:t>
                      </a: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03605"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28098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ICT-E-32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Agroeconomic models in sector modelling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18433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ICT-E-33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Decision support systems and </a:t>
                      </a:r>
                      <a:r>
                        <a:rPr lang="hr-HR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-marketing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787877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ICT-E-34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Digitalization in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agr</a:t>
                      </a:r>
                      <a:r>
                        <a:rPr lang="hr-HR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o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tourism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630042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ICT-E-35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 and society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27700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ICT-E-36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Innovative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agromanagement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559983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ICT-E-37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English language in digital agriculture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-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212957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ICT-E-38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Project management in digital agriculture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15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62237"/>
                  </a:ext>
                </a:extLst>
              </a:tr>
              <a:tr h="2957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84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800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/>
        </p:nvGraphicFramePr>
        <p:xfrm>
          <a:off x="403351" y="1536720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E9BB9E5-F412-4D79-AC8D-06EFCBC31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626263"/>
              </p:ext>
            </p:extLst>
          </p:nvPr>
        </p:nvGraphicFramePr>
        <p:xfrm>
          <a:off x="411480" y="2109811"/>
          <a:ext cx="7551901" cy="3222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5616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3766285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 of elective courses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Block </a:t>
                      </a:r>
                      <a:r>
                        <a:rPr lang="hr-HR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Crop Production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FA5B84-38F7-4BC3-8566-37F4408D4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267553"/>
              </p:ext>
            </p:extLst>
          </p:nvPr>
        </p:nvGraphicFramePr>
        <p:xfrm>
          <a:off x="411480" y="2600668"/>
          <a:ext cx="7551900" cy="30259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0932">
                  <a:extLst>
                    <a:ext uri="{9D8B030D-6E8A-4147-A177-3AD203B41FA5}">
                      <a16:colId xmlns:a16="http://schemas.microsoft.com/office/drawing/2014/main" val="405814586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3033672028"/>
                    </a:ext>
                  </a:extLst>
                </a:gridCol>
                <a:gridCol w="2836236">
                  <a:extLst>
                    <a:ext uri="{9D8B030D-6E8A-4147-A177-3AD203B41FA5}">
                      <a16:colId xmlns:a16="http://schemas.microsoft.com/office/drawing/2014/main" val="261715697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538423775"/>
                    </a:ext>
                  </a:extLst>
                </a:gridCol>
                <a:gridCol w="709267">
                  <a:extLst>
                    <a:ext uri="{9D8B030D-6E8A-4147-A177-3AD203B41FA5}">
                      <a16:colId xmlns:a16="http://schemas.microsoft.com/office/drawing/2014/main" val="3606252221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4163597998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82411191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023892166"/>
                    </a:ext>
                  </a:extLst>
                </a:gridCol>
              </a:tblGrid>
              <a:tr h="5388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</a:t>
                      </a: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03605"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28098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ICT-E-39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technology and plant breeding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18433"/>
                  </a:ext>
                </a:extLst>
              </a:tr>
              <a:tr h="370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ICT-E-40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Ecological modelling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787877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ICT-E-41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Nanotechnology and sustainable agriculture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630042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ICT-E-42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Industrial plants production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27700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ICT-E-43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Cereals and forages production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559983"/>
                  </a:ext>
                </a:extLst>
              </a:tr>
              <a:tr h="282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ICT-E-44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Organic plant production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62237"/>
                  </a:ext>
                </a:extLst>
              </a:tr>
              <a:tr h="2957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84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308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/>
        </p:nvGraphicFramePr>
        <p:xfrm>
          <a:off x="403351" y="1536720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E9BB9E5-F412-4D79-AC8D-06EFCBC31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408255"/>
              </p:ext>
            </p:extLst>
          </p:nvPr>
        </p:nvGraphicFramePr>
        <p:xfrm>
          <a:off x="411480" y="2109811"/>
          <a:ext cx="7551901" cy="3222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5616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3766285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 of elective courses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Block </a:t>
                      </a:r>
                      <a:r>
                        <a:rPr lang="hr-HR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Agricultural Engineering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FA5B84-38F7-4BC3-8566-37F4408D4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65937"/>
              </p:ext>
            </p:extLst>
          </p:nvPr>
        </p:nvGraphicFramePr>
        <p:xfrm>
          <a:off x="411480" y="2600668"/>
          <a:ext cx="7551900" cy="21465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0932">
                  <a:extLst>
                    <a:ext uri="{9D8B030D-6E8A-4147-A177-3AD203B41FA5}">
                      <a16:colId xmlns:a16="http://schemas.microsoft.com/office/drawing/2014/main" val="405814586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3033672028"/>
                    </a:ext>
                  </a:extLst>
                </a:gridCol>
                <a:gridCol w="2836236">
                  <a:extLst>
                    <a:ext uri="{9D8B030D-6E8A-4147-A177-3AD203B41FA5}">
                      <a16:colId xmlns:a16="http://schemas.microsoft.com/office/drawing/2014/main" val="261715697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538423775"/>
                    </a:ext>
                  </a:extLst>
                </a:gridCol>
                <a:gridCol w="709267">
                  <a:extLst>
                    <a:ext uri="{9D8B030D-6E8A-4147-A177-3AD203B41FA5}">
                      <a16:colId xmlns:a16="http://schemas.microsoft.com/office/drawing/2014/main" val="3606252221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4163597998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82411191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023892166"/>
                    </a:ext>
                  </a:extLst>
                </a:gridCol>
              </a:tblGrid>
              <a:tr h="5388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</a:t>
                      </a: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03605"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28098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ICT-E-45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Remote sensing in agriculture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18433"/>
                  </a:ext>
                </a:extLst>
              </a:tr>
              <a:tr h="370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ICT-E-46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GNSS and sensors in agriculture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787877"/>
                  </a:ext>
                </a:extLst>
              </a:tr>
              <a:tr h="282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ICT-E-47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Invent</a:t>
                      </a:r>
                      <a:r>
                        <a:rPr lang="hr-HR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risation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thematic maps of natural resources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62237"/>
                  </a:ext>
                </a:extLst>
              </a:tr>
              <a:tr h="2957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84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47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/>
        </p:nvGraphicFramePr>
        <p:xfrm>
          <a:off x="403351" y="1536720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E9BB9E5-F412-4D79-AC8D-06EFCBC31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985775"/>
              </p:ext>
            </p:extLst>
          </p:nvPr>
        </p:nvGraphicFramePr>
        <p:xfrm>
          <a:off x="411480" y="2109811"/>
          <a:ext cx="7551901" cy="3222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5616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3766285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 of elective courses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Block </a:t>
                      </a:r>
                      <a:r>
                        <a:rPr lang="hr-HR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Computer Science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FA5B84-38F7-4BC3-8566-37F4408D4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285279"/>
              </p:ext>
            </p:extLst>
          </p:nvPr>
        </p:nvGraphicFramePr>
        <p:xfrm>
          <a:off x="411480" y="2600668"/>
          <a:ext cx="7551900" cy="25795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0932">
                  <a:extLst>
                    <a:ext uri="{9D8B030D-6E8A-4147-A177-3AD203B41FA5}">
                      <a16:colId xmlns:a16="http://schemas.microsoft.com/office/drawing/2014/main" val="405814586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3033672028"/>
                    </a:ext>
                  </a:extLst>
                </a:gridCol>
                <a:gridCol w="2836236">
                  <a:extLst>
                    <a:ext uri="{9D8B030D-6E8A-4147-A177-3AD203B41FA5}">
                      <a16:colId xmlns:a16="http://schemas.microsoft.com/office/drawing/2014/main" val="261715697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538423775"/>
                    </a:ext>
                  </a:extLst>
                </a:gridCol>
                <a:gridCol w="709267">
                  <a:extLst>
                    <a:ext uri="{9D8B030D-6E8A-4147-A177-3AD203B41FA5}">
                      <a16:colId xmlns:a16="http://schemas.microsoft.com/office/drawing/2014/main" val="3606252221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4163597998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82411191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023892166"/>
                    </a:ext>
                  </a:extLst>
                </a:gridCol>
              </a:tblGrid>
              <a:tr h="5388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</a:t>
                      </a: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03605"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28098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ICT-E-48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Algorithms and data structures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18433"/>
                  </a:ext>
                </a:extLst>
              </a:tr>
              <a:tr h="370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ICT-E-49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Web development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787877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ICT-E-50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 for data analysis 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630042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ICT-E-51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Modelling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559983"/>
                  </a:ext>
                </a:extLst>
              </a:tr>
              <a:tr h="282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ICT-E-52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Object-oriented programming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62237"/>
                  </a:ext>
                </a:extLst>
              </a:tr>
              <a:tr h="2957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84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35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/>
        </p:nvGraphicFramePr>
        <p:xfrm>
          <a:off x="403351" y="1536720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E9BB9E5-F412-4D79-AC8D-06EFCBC31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26339"/>
              </p:ext>
            </p:extLst>
          </p:nvPr>
        </p:nvGraphicFramePr>
        <p:xfrm>
          <a:off x="411480" y="2109811"/>
          <a:ext cx="7551901" cy="3222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5616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3766285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 of elective courses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Block </a:t>
                      </a:r>
                      <a:r>
                        <a:rPr lang="hr-HR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Plant Protection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FA5B84-38F7-4BC3-8566-37F4408D4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378307"/>
              </p:ext>
            </p:extLst>
          </p:nvPr>
        </p:nvGraphicFramePr>
        <p:xfrm>
          <a:off x="411480" y="2600668"/>
          <a:ext cx="7551900" cy="28035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0932">
                  <a:extLst>
                    <a:ext uri="{9D8B030D-6E8A-4147-A177-3AD203B41FA5}">
                      <a16:colId xmlns:a16="http://schemas.microsoft.com/office/drawing/2014/main" val="405814586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3033672028"/>
                    </a:ext>
                  </a:extLst>
                </a:gridCol>
                <a:gridCol w="2836236">
                  <a:extLst>
                    <a:ext uri="{9D8B030D-6E8A-4147-A177-3AD203B41FA5}">
                      <a16:colId xmlns:a16="http://schemas.microsoft.com/office/drawing/2014/main" val="261715697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538423775"/>
                    </a:ext>
                  </a:extLst>
                </a:gridCol>
                <a:gridCol w="709267">
                  <a:extLst>
                    <a:ext uri="{9D8B030D-6E8A-4147-A177-3AD203B41FA5}">
                      <a16:colId xmlns:a16="http://schemas.microsoft.com/office/drawing/2014/main" val="3606252221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4163597998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82411191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023892166"/>
                    </a:ext>
                  </a:extLst>
                </a:gridCol>
              </a:tblGrid>
              <a:tr h="5388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</a:t>
                      </a: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03605"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28098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ICT-E-53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Digitalization in stored product protection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18433"/>
                  </a:ext>
                </a:extLst>
              </a:tr>
              <a:tr h="370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ICT-E-54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Nematodes in sustainable agriculture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787877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ICT-E-55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Ecology of plant pathogens and prognostic models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630042"/>
                  </a:ext>
                </a:extLst>
              </a:tr>
              <a:tr h="298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ICT-E-56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Insect phenology modelling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559983"/>
                  </a:ext>
                </a:extLst>
              </a:tr>
              <a:tr h="282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ICT-E-57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Modelling weed control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62237"/>
                  </a:ext>
                </a:extLst>
              </a:tr>
              <a:tr h="2957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84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166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E00D6CD4-5FE2-4109-9226-A3BAF7EE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7F00DF5-2F2E-47C8-B605-178EC463B2AF}"/>
              </a:ext>
            </a:extLst>
          </p:cNvPr>
          <p:cNvGraphicFramePr>
            <a:graphicFrameLocks noGrp="1"/>
          </p:cNvGraphicFramePr>
          <p:nvPr/>
        </p:nvGraphicFramePr>
        <p:xfrm>
          <a:off x="403351" y="1536720"/>
          <a:ext cx="7560031" cy="4019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963035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1596996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401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Graduate University Study in English</a:t>
                      </a: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Digital Agriculture</a:t>
                      </a:r>
                      <a:endParaRPr lang="hr-HR" sz="1800" b="1" dirty="0">
                        <a:solidFill>
                          <a:srgbClr val="000000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hr-HR" sz="2000" b="1" baseline="30000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20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year</a:t>
                      </a:r>
                      <a:endParaRPr lang="en-US" sz="2000" b="1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E9BB9E5-F412-4D79-AC8D-06EFCBC31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772901"/>
              </p:ext>
            </p:extLst>
          </p:nvPr>
        </p:nvGraphicFramePr>
        <p:xfrm>
          <a:off x="411480" y="2109811"/>
          <a:ext cx="7551901" cy="32226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5616">
                  <a:extLst>
                    <a:ext uri="{9D8B030D-6E8A-4147-A177-3AD203B41FA5}">
                      <a16:colId xmlns:a16="http://schemas.microsoft.com/office/drawing/2014/main" val="3252349699"/>
                    </a:ext>
                  </a:extLst>
                </a:gridCol>
                <a:gridCol w="3766285">
                  <a:extLst>
                    <a:ext uri="{9D8B030D-6E8A-4147-A177-3AD203B41FA5}">
                      <a16:colId xmlns:a16="http://schemas.microsoft.com/office/drawing/2014/main" val="3147393564"/>
                    </a:ext>
                  </a:extLst>
                </a:gridCol>
              </a:tblGrid>
              <a:tr h="322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7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CC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List of elective courses</a:t>
                      </a:r>
                      <a:endParaRPr lang="en-US" sz="18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Block </a:t>
                      </a:r>
                      <a:r>
                        <a:rPr lang="hr-HR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Animal Production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0113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7FA5B84-38F7-4BC3-8566-37F4408D4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49648"/>
              </p:ext>
            </p:extLst>
          </p:nvPr>
        </p:nvGraphicFramePr>
        <p:xfrm>
          <a:off x="411480" y="2600668"/>
          <a:ext cx="7551900" cy="22225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0932">
                  <a:extLst>
                    <a:ext uri="{9D8B030D-6E8A-4147-A177-3AD203B41FA5}">
                      <a16:colId xmlns:a16="http://schemas.microsoft.com/office/drawing/2014/main" val="405814586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3033672028"/>
                    </a:ext>
                  </a:extLst>
                </a:gridCol>
                <a:gridCol w="2836236">
                  <a:extLst>
                    <a:ext uri="{9D8B030D-6E8A-4147-A177-3AD203B41FA5}">
                      <a16:colId xmlns:a16="http://schemas.microsoft.com/office/drawing/2014/main" val="261715697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538423775"/>
                    </a:ext>
                  </a:extLst>
                </a:gridCol>
                <a:gridCol w="709267">
                  <a:extLst>
                    <a:ext uri="{9D8B030D-6E8A-4147-A177-3AD203B41FA5}">
                      <a16:colId xmlns:a16="http://schemas.microsoft.com/office/drawing/2014/main" val="3606252221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4163597998"/>
                    </a:ext>
                  </a:extLst>
                </a:gridCol>
                <a:gridCol w="590083">
                  <a:extLst>
                    <a:ext uri="{9D8B030D-6E8A-4147-A177-3AD203B41FA5}">
                      <a16:colId xmlns:a16="http://schemas.microsoft.com/office/drawing/2014/main" val="824111915"/>
                    </a:ext>
                  </a:extLst>
                </a:gridCol>
                <a:gridCol w="708433">
                  <a:extLst>
                    <a:ext uri="{9D8B030D-6E8A-4147-A177-3AD203B41FA5}">
                      <a16:colId xmlns:a16="http://schemas.microsoft.com/office/drawing/2014/main" val="3023892166"/>
                    </a:ext>
                  </a:extLst>
                </a:gridCol>
              </a:tblGrid>
              <a:tr h="53882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Code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</a:t>
                      </a:r>
                      <a:r>
                        <a:rPr lang="hr-HR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03605" algn="just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Course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Lecture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Practice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Seminar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ECTS credits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028098"/>
                  </a:ext>
                </a:extLst>
              </a:tr>
              <a:tr h="49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ICT-E-58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Innovative technologies in beekeeping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18433"/>
                  </a:ext>
                </a:extLst>
              </a:tr>
              <a:tr h="370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ICT-E-59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Digital technologies in breeding of herbivore animals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787877"/>
                  </a:ext>
                </a:extLst>
              </a:tr>
              <a:tr h="2826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ICT-E-60</a:t>
                      </a:r>
                      <a:endParaRPr lang="en-US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Digital technology in omnivore breeding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1962237"/>
                  </a:ext>
                </a:extLst>
              </a:tr>
              <a:tr h="29571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843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687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AECC7-5618-4096-9229-05E6338E903E}"/>
              </a:ext>
            </a:extLst>
          </p:cNvPr>
          <p:cNvSpPr txBox="1"/>
          <p:nvPr/>
        </p:nvSpPr>
        <p:spPr>
          <a:xfrm>
            <a:off x="403351" y="1570313"/>
            <a:ext cx="8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i="1" dirty="0">
                <a:latin typeface="Candara" panose="020E0502030303020204" pitchFamily="34" charset="0"/>
              </a:rPr>
              <a:t>Crop Production Major – focus on Crop Production 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FFB923-A12D-4F5E-961A-C347C5285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614183"/>
              </p:ext>
            </p:extLst>
          </p:nvPr>
        </p:nvGraphicFramePr>
        <p:xfrm>
          <a:off x="265176" y="1980715"/>
          <a:ext cx="2106549" cy="1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49">
                  <a:extLst>
                    <a:ext uri="{9D8B030D-6E8A-4147-A177-3AD203B41FA5}">
                      <a16:colId xmlns:a16="http://schemas.microsoft.com/office/drawing/2014/main" val="315177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err="1"/>
                        <a:t>Semester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3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</a:t>
                      </a:r>
                      <a:r>
                        <a:rPr lang="hr-HR" baseline="30000" dirty="0"/>
                        <a:t>st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2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2</a:t>
                      </a:r>
                      <a:r>
                        <a:rPr lang="hr-HR" baseline="30000" dirty="0"/>
                        <a:t>nd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81628"/>
                  </a:ext>
                </a:extLst>
              </a:tr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</a:t>
                      </a:r>
                      <a:r>
                        <a:rPr lang="hr-HR" baseline="30000" dirty="0"/>
                        <a:t>rd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9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4</a:t>
                      </a:r>
                      <a:r>
                        <a:rPr lang="hr-HR" baseline="30000" dirty="0"/>
                        <a:t>th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3222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CE83733-0E86-427F-AB83-3773BB4031CA}"/>
              </a:ext>
            </a:extLst>
          </p:cNvPr>
          <p:cNvSpPr txBox="1"/>
          <p:nvPr/>
        </p:nvSpPr>
        <p:spPr>
          <a:xfrm>
            <a:off x="2454592" y="1972427"/>
            <a:ext cx="642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T</a:t>
            </a:r>
            <a:r>
              <a:rPr lang="en-US" dirty="0">
                <a:solidFill>
                  <a:srgbClr val="0000CC"/>
                </a:solidFill>
                <a:latin typeface="Candara" panose="020E0502030303020204" pitchFamily="34" charset="0"/>
              </a:rPr>
              <a:t>he </a:t>
            </a:r>
            <a:r>
              <a:rPr lang="hr-HR" b="1" u="sng" dirty="0">
                <a:latin typeface="Candara" panose="020E0502030303020204" pitchFamily="34" charset="0"/>
              </a:rPr>
              <a:t>Crop Production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&amp; IT courses in Crop Production Major</a:t>
            </a:r>
            <a:endParaRPr lang="en-US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5E3F27B-0139-4FB1-90FF-B5C439D07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704335"/>
              </p:ext>
            </p:extLst>
          </p:nvPr>
        </p:nvGraphicFramePr>
        <p:xfrm>
          <a:off x="265176" y="4454880"/>
          <a:ext cx="2106549" cy="1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49">
                  <a:extLst>
                    <a:ext uri="{9D8B030D-6E8A-4147-A177-3AD203B41FA5}">
                      <a16:colId xmlns:a16="http://schemas.microsoft.com/office/drawing/2014/main" val="315177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err="1"/>
                        <a:t>Semester</a:t>
                      </a:r>
                      <a:endParaRPr lang="en-US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70933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</a:t>
                      </a:r>
                      <a:r>
                        <a:rPr lang="hr-HR" baseline="30000" dirty="0"/>
                        <a:t>st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209462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2</a:t>
                      </a:r>
                      <a:r>
                        <a:rPr lang="hr-HR" baseline="30000" dirty="0"/>
                        <a:t>nd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385281628"/>
                  </a:ext>
                </a:extLst>
              </a:tr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</a:t>
                      </a:r>
                      <a:r>
                        <a:rPr lang="hr-HR" baseline="30000" dirty="0"/>
                        <a:t>rd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44029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4</a:t>
                      </a:r>
                      <a:r>
                        <a:rPr lang="hr-HR" baseline="30000" dirty="0"/>
                        <a:t>th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1503932228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1532C438-17F9-4C5E-8FD6-8FBC4D54D9D4}"/>
              </a:ext>
            </a:extLst>
          </p:cNvPr>
          <p:cNvSpPr txBox="1"/>
          <p:nvPr/>
        </p:nvSpPr>
        <p:spPr>
          <a:xfrm>
            <a:off x="2454592" y="4454880"/>
            <a:ext cx="668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T</a:t>
            </a:r>
            <a:r>
              <a:rPr lang="en-US" dirty="0">
                <a:solidFill>
                  <a:srgbClr val="0000CC"/>
                </a:solidFill>
                <a:latin typeface="Candara" panose="020E0502030303020204" pitchFamily="34" charset="0"/>
              </a:rPr>
              <a:t>he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Crop Production &amp; IT &amp; </a:t>
            </a:r>
            <a:r>
              <a:rPr lang="hr-HR" b="1" u="sng" dirty="0">
                <a:latin typeface="Candara" panose="020E0502030303020204" pitchFamily="34" charset="0"/>
              </a:rPr>
              <a:t>Bioeconomy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 in Crop Production Major</a:t>
            </a:r>
            <a:endParaRPr lang="en-US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sp>
        <p:nvSpPr>
          <p:cNvPr id="63" name="Title 7">
            <a:extLst>
              <a:ext uri="{FF2B5EF4-FFF2-40B4-BE49-F238E27FC236}">
                <a16:creationId xmlns:a16="http://schemas.microsoft.com/office/drawing/2014/main" id="{245BE4F8-E8E5-4436-BCD0-34694C412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solidFill>
                <a:schemeClr val="bg1">
                  <a:lumMod val="50000"/>
                </a:schemeClr>
              </a:solidFill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1377555-5483-4AAF-82AA-298D51C71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770679"/>
              </p:ext>
            </p:extLst>
          </p:nvPr>
        </p:nvGraphicFramePr>
        <p:xfrm>
          <a:off x="2527745" y="2392511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4139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46141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879752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63566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5526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268289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428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0650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81219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40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dirty="0">
                          <a:solidFill>
                            <a:srgbClr val="0000CC"/>
                          </a:solidFill>
                        </a:rPr>
                        <a:t>elective courses</a:t>
                      </a:r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9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4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85063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F1688A91-DCA6-4ABE-8900-5350CD8BF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496161"/>
              </p:ext>
            </p:extLst>
          </p:nvPr>
        </p:nvGraphicFramePr>
        <p:xfrm>
          <a:off x="2527745" y="482300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4139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46141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879752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63566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5526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268289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428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0650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81219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40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dirty="0">
                          <a:solidFill>
                            <a:srgbClr val="0000CC"/>
                          </a:solidFill>
                        </a:rPr>
                        <a:t>elective courses</a:t>
                      </a:r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9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4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81850630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CFBA4B02-F59F-4F8A-9813-F527836F01D0}"/>
              </a:ext>
            </a:extLst>
          </p:cNvPr>
          <p:cNvSpPr txBox="1"/>
          <p:nvPr/>
        </p:nvSpPr>
        <p:spPr>
          <a:xfrm>
            <a:off x="403351" y="4009881"/>
            <a:ext cx="8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i="1" dirty="0">
                <a:latin typeface="Candara" panose="020E0502030303020204" pitchFamily="34" charset="0"/>
              </a:rPr>
              <a:t>Crop Production Major – combine with Bioeconomy</a:t>
            </a:r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75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FFB923-A12D-4F5E-961A-C347C5285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87957"/>
              </p:ext>
            </p:extLst>
          </p:nvPr>
        </p:nvGraphicFramePr>
        <p:xfrm>
          <a:off x="265176" y="1977468"/>
          <a:ext cx="2106549" cy="1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49">
                  <a:extLst>
                    <a:ext uri="{9D8B030D-6E8A-4147-A177-3AD203B41FA5}">
                      <a16:colId xmlns:a16="http://schemas.microsoft.com/office/drawing/2014/main" val="315177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err="1"/>
                        <a:t>Semester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3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</a:t>
                      </a:r>
                      <a:r>
                        <a:rPr lang="hr-HR" baseline="30000" dirty="0"/>
                        <a:t>st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2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2</a:t>
                      </a:r>
                      <a:r>
                        <a:rPr lang="hr-HR" baseline="30000" dirty="0"/>
                        <a:t>nd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81628"/>
                  </a:ext>
                </a:extLst>
              </a:tr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</a:t>
                      </a:r>
                      <a:r>
                        <a:rPr lang="hr-HR" baseline="30000" dirty="0"/>
                        <a:t>rd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9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4</a:t>
                      </a:r>
                      <a:r>
                        <a:rPr lang="hr-HR" baseline="30000" dirty="0"/>
                        <a:t>th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3222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CE83733-0E86-427F-AB83-3773BB4031CA}"/>
              </a:ext>
            </a:extLst>
          </p:cNvPr>
          <p:cNvSpPr txBox="1"/>
          <p:nvPr/>
        </p:nvSpPr>
        <p:spPr>
          <a:xfrm>
            <a:off x="2454592" y="1969180"/>
            <a:ext cx="642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T</a:t>
            </a:r>
            <a:r>
              <a:rPr lang="en-US" dirty="0">
                <a:solidFill>
                  <a:srgbClr val="0000CC"/>
                </a:solidFill>
                <a:latin typeface="Candara" panose="020E0502030303020204" pitchFamily="34" charset="0"/>
              </a:rPr>
              <a:t>he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Crop Production &amp; </a:t>
            </a:r>
            <a:r>
              <a:rPr lang="hr-HR" b="1" u="sng" dirty="0">
                <a:latin typeface="Candara" panose="020E0502030303020204" pitchFamily="34" charset="0"/>
              </a:rPr>
              <a:t>IT courses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in Crop Production Major</a:t>
            </a:r>
            <a:endParaRPr lang="en-US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5E3F27B-0139-4FB1-90FF-B5C439D075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5176" y="4454880"/>
          <a:ext cx="2106549" cy="1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49">
                  <a:extLst>
                    <a:ext uri="{9D8B030D-6E8A-4147-A177-3AD203B41FA5}">
                      <a16:colId xmlns:a16="http://schemas.microsoft.com/office/drawing/2014/main" val="315177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err="1"/>
                        <a:t>Semester</a:t>
                      </a:r>
                      <a:endParaRPr lang="en-US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70933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</a:t>
                      </a:r>
                      <a:r>
                        <a:rPr lang="hr-HR" baseline="30000" dirty="0"/>
                        <a:t>st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209462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2</a:t>
                      </a:r>
                      <a:r>
                        <a:rPr lang="hr-HR" baseline="30000" dirty="0"/>
                        <a:t>nd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385281628"/>
                  </a:ext>
                </a:extLst>
              </a:tr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</a:t>
                      </a:r>
                      <a:r>
                        <a:rPr lang="hr-HR" baseline="30000" dirty="0"/>
                        <a:t>rd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44029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4</a:t>
                      </a:r>
                      <a:r>
                        <a:rPr lang="hr-HR" baseline="30000" dirty="0"/>
                        <a:t>th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1503932228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1532C438-17F9-4C5E-8FD6-8FBC4D54D9D4}"/>
              </a:ext>
            </a:extLst>
          </p:cNvPr>
          <p:cNvSpPr txBox="1"/>
          <p:nvPr/>
        </p:nvSpPr>
        <p:spPr>
          <a:xfrm>
            <a:off x="2454592" y="4454880"/>
            <a:ext cx="668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T</a:t>
            </a:r>
            <a:r>
              <a:rPr lang="en-US" dirty="0">
                <a:solidFill>
                  <a:srgbClr val="0000CC"/>
                </a:solidFill>
                <a:latin typeface="Candara" panose="020E0502030303020204" pitchFamily="34" charset="0"/>
              </a:rPr>
              <a:t>he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CP &amp; IT &amp; </a:t>
            </a:r>
            <a:r>
              <a:rPr lang="hr-HR" b="1" u="sng" dirty="0">
                <a:solidFill>
                  <a:schemeClr val="tx2">
                    <a:lumMod val="75000"/>
                  </a:schemeClr>
                </a:solidFill>
                <a:latin typeface="Candara" panose="020E0502030303020204" pitchFamily="34" charset="0"/>
              </a:rPr>
              <a:t>Plant Protection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in Crop Production Major</a:t>
            </a:r>
            <a:endParaRPr lang="en-US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sp>
        <p:nvSpPr>
          <p:cNvPr id="63" name="Title 7">
            <a:extLst>
              <a:ext uri="{FF2B5EF4-FFF2-40B4-BE49-F238E27FC236}">
                <a16:creationId xmlns:a16="http://schemas.microsoft.com/office/drawing/2014/main" id="{245BE4F8-E8E5-4436-BCD0-34694C412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F1688A91-DCA6-4ABE-8900-5350CD8BF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38544"/>
              </p:ext>
            </p:extLst>
          </p:nvPr>
        </p:nvGraphicFramePr>
        <p:xfrm>
          <a:off x="2527745" y="482300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4139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46141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879752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63566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5526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268289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428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0650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81219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40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dirty="0">
                          <a:solidFill>
                            <a:srgbClr val="0000CC"/>
                          </a:solidFill>
                        </a:rPr>
                        <a:t>elective courses</a:t>
                      </a:r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9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99FF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99FF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99FF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4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99FF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99FF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99FF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8185063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B11F4DC-F0C4-4E45-B6D8-3904121434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026033"/>
              </p:ext>
            </p:extLst>
          </p:nvPr>
        </p:nvGraphicFramePr>
        <p:xfrm>
          <a:off x="2527745" y="238926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4139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46141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879752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63566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5526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268289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428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0650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81219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40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dirty="0">
                          <a:solidFill>
                            <a:srgbClr val="0000CC"/>
                          </a:solidFill>
                        </a:rPr>
                        <a:t>elective courses</a:t>
                      </a:r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9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4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8185063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0203AC5-47B9-41BE-9350-29F7B8D690BF}"/>
              </a:ext>
            </a:extLst>
          </p:cNvPr>
          <p:cNvSpPr txBox="1"/>
          <p:nvPr/>
        </p:nvSpPr>
        <p:spPr>
          <a:xfrm>
            <a:off x="403351" y="1570313"/>
            <a:ext cx="8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i="1" dirty="0">
                <a:latin typeface="Candara" panose="020E0502030303020204" pitchFamily="34" charset="0"/>
              </a:rPr>
              <a:t>Crop Production Major – combine with IT courses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8DEB2E-DC4D-4790-89B0-074597B164C6}"/>
              </a:ext>
            </a:extLst>
          </p:cNvPr>
          <p:cNvSpPr txBox="1"/>
          <p:nvPr/>
        </p:nvSpPr>
        <p:spPr>
          <a:xfrm>
            <a:off x="403351" y="4009881"/>
            <a:ext cx="8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i="1" dirty="0">
                <a:latin typeface="Candara" panose="020E0502030303020204" pitchFamily="34" charset="0"/>
              </a:rPr>
              <a:t>Crop Production Major – emphasize Plant Prodection</a:t>
            </a:r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2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403351" y="0"/>
            <a:ext cx="8109713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Graduate Study </a:t>
            </a:r>
            <a:r>
              <a:rPr lang="en-US" sz="1600" dirty="0" err="1">
                <a:solidFill>
                  <a:srgbClr val="0000CC"/>
                </a:solidFill>
                <a:latin typeface="Candara" panose="020E0502030303020204" pitchFamily="34" charset="0"/>
              </a:rPr>
              <a:t>Programme</a:t>
            </a:r>
            <a:r>
              <a:rPr lang="en-US" sz="1600" dirty="0">
                <a:solidFill>
                  <a:srgbClr val="0000CC"/>
                </a:solidFill>
                <a:latin typeface="Candara" panose="020E0502030303020204" pitchFamily="34" charset="0"/>
              </a:rPr>
              <a:t> in English </a:t>
            </a:r>
            <a:r>
              <a:rPr lang="en-US" sz="16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Faculty of Agrobiotechnical Sciences Osijek (FAZOS) &amp;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 err="1">
                <a:latin typeface="Candara" panose="020E0502030303020204" pitchFamily="34" charset="0"/>
              </a:rPr>
              <a:t>Faculty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Electrical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Engineering</a:t>
            </a:r>
            <a:r>
              <a:rPr lang="hr-HR" sz="1400" b="1" dirty="0">
                <a:latin typeface="Candara" panose="020E0502030303020204" pitchFamily="34" charset="0"/>
              </a:rPr>
              <a:t>, Computer Science </a:t>
            </a:r>
            <a:r>
              <a:rPr lang="hr-HR" sz="1400" b="1" dirty="0" err="1">
                <a:latin typeface="Candara" panose="020E0502030303020204" pitchFamily="34" charset="0"/>
              </a:rPr>
              <a:t>and</a:t>
            </a:r>
            <a:r>
              <a:rPr lang="hr-HR" sz="1400" b="1" dirty="0">
                <a:latin typeface="Candara" panose="020E0502030303020204" pitchFamily="34" charset="0"/>
              </a:rPr>
              <a:t> </a:t>
            </a:r>
            <a:r>
              <a:rPr lang="hr-HR" sz="1400" b="1" dirty="0" err="1">
                <a:latin typeface="Candara" panose="020E0502030303020204" pitchFamily="34" charset="0"/>
              </a:rPr>
              <a:t>Information</a:t>
            </a:r>
            <a:r>
              <a:rPr lang="hr-HR" sz="1400" b="1" dirty="0">
                <a:latin typeface="Candara" panose="020E0502030303020204" pitchFamily="34" charset="0"/>
              </a:rPr>
              <a:t> Technology Osijek (FERIT)</a:t>
            </a:r>
            <a:endParaRPr lang="en-US" sz="1400" dirty="0">
              <a:latin typeface="Candara" panose="020E0502030303020204" pitchFamily="34" charset="0"/>
            </a:endParaRPr>
          </a:p>
          <a:p>
            <a:pPr algn="ctr"/>
            <a:r>
              <a:rPr lang="hr-HR" sz="1400" b="1" dirty="0">
                <a:latin typeface="Candara" panose="020E0502030303020204" pitchFamily="34" charset="0"/>
              </a:rPr>
              <a:t>University </a:t>
            </a:r>
            <a:r>
              <a:rPr lang="hr-HR" sz="1400" b="1" dirty="0" err="1">
                <a:latin typeface="Candara" panose="020E0502030303020204" pitchFamily="34" charset="0"/>
              </a:rPr>
              <a:t>of</a:t>
            </a:r>
            <a:r>
              <a:rPr lang="hr-HR" sz="1400" b="1" dirty="0">
                <a:latin typeface="Candara" panose="020E0502030303020204" pitchFamily="34" charset="0"/>
              </a:rPr>
              <a:t> Josip Juraj Strossmayer </a:t>
            </a:r>
            <a:r>
              <a:rPr lang="hr-HR" sz="1400" b="1" dirty="0" err="1">
                <a:latin typeface="Candara" panose="020E0502030303020204" pitchFamily="34" charset="0"/>
              </a:rPr>
              <a:t>in</a:t>
            </a:r>
            <a:r>
              <a:rPr lang="hr-HR" sz="1400" b="1" dirty="0">
                <a:latin typeface="Candara" panose="020E0502030303020204" pitchFamily="34" charset="0"/>
              </a:rPr>
              <a:t> Osijek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AECC7-5618-4096-9229-05E6338E903E}"/>
              </a:ext>
            </a:extLst>
          </p:cNvPr>
          <p:cNvSpPr txBox="1"/>
          <p:nvPr/>
        </p:nvSpPr>
        <p:spPr>
          <a:xfrm>
            <a:off x="403351" y="1570313"/>
            <a:ext cx="8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i="1" dirty="0">
                <a:latin typeface="Candara" panose="020E0502030303020204" pitchFamily="34" charset="0"/>
              </a:rPr>
              <a:t>Animal Production Major – combine with IT courses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FFB923-A12D-4F5E-961A-C347C52857E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5176" y="1980715"/>
          <a:ext cx="2106549" cy="1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49">
                  <a:extLst>
                    <a:ext uri="{9D8B030D-6E8A-4147-A177-3AD203B41FA5}">
                      <a16:colId xmlns:a16="http://schemas.microsoft.com/office/drawing/2014/main" val="315177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err="1"/>
                        <a:t>Semester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3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</a:t>
                      </a:r>
                      <a:r>
                        <a:rPr lang="hr-HR" baseline="30000" dirty="0"/>
                        <a:t>st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2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2</a:t>
                      </a:r>
                      <a:r>
                        <a:rPr lang="hr-HR" baseline="30000" dirty="0"/>
                        <a:t>nd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81628"/>
                  </a:ext>
                </a:extLst>
              </a:tr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</a:t>
                      </a:r>
                      <a:r>
                        <a:rPr lang="hr-HR" baseline="30000" dirty="0"/>
                        <a:t>rd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9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4</a:t>
                      </a:r>
                      <a:r>
                        <a:rPr lang="hr-HR" baseline="30000" dirty="0"/>
                        <a:t>th</a:t>
                      </a:r>
                      <a:endParaRPr 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3222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CE83733-0E86-427F-AB83-3773BB4031CA}"/>
              </a:ext>
            </a:extLst>
          </p:cNvPr>
          <p:cNvSpPr txBox="1"/>
          <p:nvPr/>
        </p:nvSpPr>
        <p:spPr>
          <a:xfrm>
            <a:off x="2454592" y="1972427"/>
            <a:ext cx="642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T</a:t>
            </a:r>
            <a:r>
              <a:rPr lang="en-US" dirty="0">
                <a:solidFill>
                  <a:srgbClr val="0000CC"/>
                </a:solidFill>
                <a:latin typeface="Candara" panose="020E0502030303020204" pitchFamily="34" charset="0"/>
              </a:rPr>
              <a:t>he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Animal Production &amp; </a:t>
            </a:r>
            <a:r>
              <a:rPr lang="hr-HR" b="1" u="sng" dirty="0">
                <a:latin typeface="Candara" panose="020E0502030303020204" pitchFamily="34" charset="0"/>
              </a:rPr>
              <a:t>IT courses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in Animal Production Major</a:t>
            </a:r>
            <a:endParaRPr lang="en-US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5E3F27B-0139-4FB1-90FF-B5C439D075C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65176" y="4454880"/>
          <a:ext cx="2106549" cy="191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549">
                  <a:extLst>
                    <a:ext uri="{9D8B030D-6E8A-4147-A177-3AD203B41FA5}">
                      <a16:colId xmlns:a16="http://schemas.microsoft.com/office/drawing/2014/main" val="315177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err="1"/>
                        <a:t>Semester</a:t>
                      </a:r>
                      <a:endParaRPr lang="en-US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70933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1</a:t>
                      </a:r>
                      <a:r>
                        <a:rPr lang="hr-HR" baseline="30000" dirty="0"/>
                        <a:t>st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209462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2</a:t>
                      </a:r>
                      <a:r>
                        <a:rPr lang="hr-HR" baseline="30000" dirty="0"/>
                        <a:t>nd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385281628"/>
                  </a:ext>
                </a:extLst>
              </a:tr>
              <a:tr h="431292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3</a:t>
                      </a:r>
                      <a:r>
                        <a:rPr lang="hr-HR" baseline="30000" dirty="0"/>
                        <a:t>rd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344029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dirty="0"/>
                        <a:t>4</a:t>
                      </a:r>
                      <a:r>
                        <a:rPr lang="hr-HR" baseline="30000" dirty="0"/>
                        <a:t>th</a:t>
                      </a:r>
                      <a:endParaRPr lang="en-US" baseline="30000" dirty="0"/>
                    </a:p>
                  </a:txBody>
                  <a:tcPr marL="36000" marR="36000"/>
                </a:tc>
                <a:extLst>
                  <a:ext uri="{0D108BD9-81ED-4DB2-BD59-A6C34878D82A}">
                    <a16:rowId xmlns:a16="http://schemas.microsoft.com/office/drawing/2014/main" val="1503932228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1532C438-17F9-4C5E-8FD6-8FBC4D54D9D4}"/>
              </a:ext>
            </a:extLst>
          </p:cNvPr>
          <p:cNvSpPr txBox="1"/>
          <p:nvPr/>
        </p:nvSpPr>
        <p:spPr>
          <a:xfrm>
            <a:off x="2454592" y="4454880"/>
            <a:ext cx="668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T</a:t>
            </a:r>
            <a:r>
              <a:rPr lang="en-US" dirty="0">
                <a:solidFill>
                  <a:srgbClr val="0000CC"/>
                </a:solidFill>
                <a:latin typeface="Candara" panose="020E0502030303020204" pitchFamily="34" charset="0"/>
              </a:rPr>
              <a:t>he 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AP &amp; IT &amp; </a:t>
            </a:r>
            <a:r>
              <a:rPr lang="hr-HR" b="1" u="sng" dirty="0">
                <a:latin typeface="Candara" panose="020E0502030303020204" pitchFamily="34" charset="0"/>
              </a:rPr>
              <a:t>Bioeconomy</a:t>
            </a:r>
            <a:r>
              <a:rPr lang="hr-HR" dirty="0">
                <a:solidFill>
                  <a:srgbClr val="0000CC"/>
                </a:solidFill>
                <a:latin typeface="Candara" panose="020E0502030303020204" pitchFamily="34" charset="0"/>
              </a:rPr>
              <a:t> in Animal Production Major</a:t>
            </a:r>
            <a:endParaRPr lang="en-US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sp>
        <p:nvSpPr>
          <p:cNvPr id="63" name="Title 7">
            <a:extLst>
              <a:ext uri="{FF2B5EF4-FFF2-40B4-BE49-F238E27FC236}">
                <a16:creationId xmlns:a16="http://schemas.microsoft.com/office/drawing/2014/main" id="{245BE4F8-E8E5-4436-BCD0-34694C412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solidFill>
                <a:schemeClr val="bg1">
                  <a:lumMod val="50000"/>
                </a:schemeClr>
              </a:solidFill>
              <a:latin typeface="Myriad Pro Light SemiExt"/>
              <a:ea typeface="Myriad Pro Light SemiExt"/>
              <a:cs typeface="Myriad Pro Light SemiExt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1377555-5483-4AAF-82AA-298D51C71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554808"/>
              </p:ext>
            </p:extLst>
          </p:nvPr>
        </p:nvGraphicFramePr>
        <p:xfrm>
          <a:off x="2527745" y="2392511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4139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46141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879752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63566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5526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268289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428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0650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81219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40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dirty="0">
                          <a:solidFill>
                            <a:srgbClr val="0000CC"/>
                          </a:solidFill>
                        </a:rPr>
                        <a:t>elective courses</a:t>
                      </a:r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9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850630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F1688A91-DCA6-4ABE-8900-5350CD8BF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806042"/>
              </p:ext>
            </p:extLst>
          </p:nvPr>
        </p:nvGraphicFramePr>
        <p:xfrm>
          <a:off x="2527745" y="482300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4139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461413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879752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63566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5526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268289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142863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0650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81219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340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8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92D05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dirty="0">
                          <a:solidFill>
                            <a:srgbClr val="0000CC"/>
                          </a:solidFill>
                        </a:rPr>
                        <a:t>elective courses</a:t>
                      </a:r>
                      <a:endParaRPr lang="en-US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79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74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0000CC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gradFill>
                      <a:gsLst>
                        <a:gs pos="0">
                          <a:srgbClr val="FFFF00"/>
                        </a:gs>
                        <a:gs pos="100000">
                          <a:srgbClr val="C00000"/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81850630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CFBA4B02-F59F-4F8A-9813-F527836F01D0}"/>
              </a:ext>
            </a:extLst>
          </p:cNvPr>
          <p:cNvSpPr txBox="1"/>
          <p:nvPr/>
        </p:nvSpPr>
        <p:spPr>
          <a:xfrm>
            <a:off x="403351" y="4009881"/>
            <a:ext cx="864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i="1" dirty="0">
                <a:latin typeface="Candara" panose="020E0502030303020204" pitchFamily="34" charset="0"/>
              </a:rPr>
              <a:t>Animal Production Major – combine with Bioeconomy</a:t>
            </a:r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62" grpId="0"/>
      <p:bldP spid="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132735" y="0"/>
            <a:ext cx="8878530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solidFill>
                  <a:srgbClr val="0000CC"/>
                </a:solidFill>
                <a:latin typeface="Candara" panose="020E0502030303020204" pitchFamily="34" charset="0"/>
              </a:rPr>
              <a:t>Ishodi učenja d</a:t>
            </a:r>
            <a:r>
              <a:rPr lang="en-US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iplomsk</a:t>
            </a:r>
            <a:r>
              <a:rPr lang="hr-HR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og</a:t>
            </a:r>
            <a:r>
              <a:rPr lang="en-US" sz="2000" dirty="0">
                <a:solidFill>
                  <a:srgbClr val="0000CC"/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sveučilišn</a:t>
            </a:r>
            <a:r>
              <a:rPr lang="hr-HR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og</a:t>
            </a:r>
            <a:r>
              <a:rPr lang="en-US" sz="2000" dirty="0">
                <a:solidFill>
                  <a:srgbClr val="0000CC"/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studij</a:t>
            </a:r>
            <a:r>
              <a:rPr lang="hr-HR" sz="2000" dirty="0">
                <a:solidFill>
                  <a:srgbClr val="0000CC"/>
                </a:solidFill>
                <a:latin typeface="Candara" panose="020E0502030303020204" pitchFamily="34" charset="0"/>
              </a:rPr>
              <a:t>a</a:t>
            </a:r>
            <a:r>
              <a:rPr lang="en-US" sz="2000" dirty="0">
                <a:solidFill>
                  <a:srgbClr val="0000CC"/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Digitalna</a:t>
            </a:r>
            <a:r>
              <a:rPr lang="en-US" sz="2000" dirty="0">
                <a:solidFill>
                  <a:srgbClr val="0000CC"/>
                </a:solidFill>
                <a:latin typeface="Candara" panose="020E0502030303020204" pitchFamily="34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Candara" panose="020E0502030303020204" pitchFamily="34" charset="0"/>
              </a:rPr>
              <a:t>poljoprivreda</a:t>
            </a:r>
            <a:endParaRPr lang="en-US" sz="2000" dirty="0">
              <a:solidFill>
                <a:srgbClr val="0000CC"/>
              </a:solidFill>
              <a:latin typeface="Candara" panose="020E0502030303020204" pitchFamily="34" charset="0"/>
            </a:endParaRPr>
          </a:p>
          <a:p>
            <a:pPr algn="ctr"/>
            <a:r>
              <a:rPr lang="hr-HR" sz="2000" b="1" dirty="0">
                <a:solidFill>
                  <a:srgbClr val="0000CC"/>
                </a:solidFill>
                <a:latin typeface="Candara" panose="020E0502030303020204" pitchFamily="34" charset="0"/>
              </a:rPr>
              <a:t>(</a:t>
            </a:r>
            <a:r>
              <a:rPr lang="en-US" sz="2000" b="1" dirty="0">
                <a:solidFill>
                  <a:srgbClr val="0000CC"/>
                </a:solidFill>
                <a:latin typeface="Candara" panose="020E0502030303020204" pitchFamily="34" charset="0"/>
              </a:rPr>
              <a:t>Digital Agriculture</a:t>
            </a:r>
            <a:r>
              <a:rPr lang="hr-HR" sz="2000" b="1" dirty="0">
                <a:solidFill>
                  <a:srgbClr val="0000CC"/>
                </a:solidFill>
                <a:latin typeface="Candara" panose="020E0502030303020204" pitchFamily="34" charset="0"/>
              </a:rPr>
              <a:t>)</a:t>
            </a:r>
            <a:endParaRPr lang="en-US" sz="2000" b="1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AECC7-5618-4096-9229-05E6338E903E}"/>
              </a:ext>
            </a:extLst>
          </p:cNvPr>
          <p:cNvSpPr txBox="1"/>
          <p:nvPr/>
        </p:nvSpPr>
        <p:spPr>
          <a:xfrm>
            <a:off x="132735" y="1290336"/>
            <a:ext cx="8911696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i="1" dirty="0">
                <a:latin typeface="Candara" panose="020E0502030303020204" pitchFamily="34" charset="0"/>
              </a:rPr>
              <a:t>Polaznici studija će steći znanja, vještine i kompetencije potrebne za</a:t>
            </a:r>
            <a:r>
              <a:rPr lang="en-US" sz="2000" b="1" i="1" dirty="0">
                <a:latin typeface="Candara" panose="020E0502030303020204" pitchFamily="34" charset="0"/>
              </a:rPr>
              <a:t>:</a:t>
            </a:r>
            <a:endParaRPr lang="hr-HR" sz="2000" b="1" i="1" dirty="0">
              <a:latin typeface="Candara" panose="020E0502030303020204" pitchFamily="34" charset="0"/>
            </a:endParaRPr>
          </a:p>
          <a:p>
            <a:pPr lvl="0"/>
            <a:endParaRPr lang="hr-HR" sz="1600" b="1" i="1" dirty="0">
              <a:latin typeface="Candara" panose="020E0502030303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Upravljanje prikupljenim podacima i bazama podataka (dizajnirati i modelirati baze podataka; </a:t>
            </a:r>
            <a:r>
              <a:rPr lang="hr-HR" sz="1900" i="1" dirty="0" err="1">
                <a:latin typeface="Candara" panose="020E0502030303020204" pitchFamily="34" charset="0"/>
              </a:rPr>
              <a:t>big</a:t>
            </a:r>
            <a:r>
              <a:rPr lang="hr-HR" sz="1900" i="1" dirty="0">
                <a:latin typeface="Candara" panose="020E0502030303020204" pitchFamily="34" charset="0"/>
              </a:rPr>
              <a:t> data management) u poljoprivrednoj proizvodnji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Uspoređivanje raspoložive hardverske i softverske sastavnice digitalne poljoprivrede u području biljne/animalne proizvodnje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Odabir optimalne poljoprivredne tehnike za održivu biljnu/animalnu proizvodnju u konvencionalnoj i preciznoj poljoprivredi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Odabir raspoloživih tehnoloških rješenja, analitičkih metoda i informacijske tehnologije za analiziranje, predviđanje i odlučivanje u upravljanju biljnom/animalnom proizvodnjom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Osmišljavanje tehnologije održive biljne/animalne proizvodnje u optimalnim i specifičnim socioekonomskim, ekološkim i tehnološkim uvjetima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Primjenu inovacija u poljoprivredi te sustava i tehnologija precizne poljoprivredne proizvodnje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1900" i="1" dirty="0">
                <a:latin typeface="Candara" panose="020E0502030303020204" pitchFamily="34" charset="0"/>
              </a:rPr>
              <a:t>Kreiranje kompjutorskih sustava odlučivanja, modela i simulacija za upravljanje i razvoj proizvodnih tehnologija i poljoprivrednih sustava.</a:t>
            </a:r>
            <a:endParaRPr lang="en-US" sz="1900" i="1" dirty="0">
              <a:latin typeface="Candara" panose="020E0502030303020204" pitchFamily="34" charset="0"/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EDA154E-56D4-43B4-BA31-B0DE559E4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solidFill>
                <a:schemeClr val="bg1">
                  <a:lumMod val="50000"/>
                </a:schemeClr>
              </a:solidFill>
              <a:latin typeface="Myriad Pro Light SemiExt"/>
              <a:ea typeface="Myriad Pro Light SemiExt"/>
              <a:cs typeface="Myriad Pro Light SemiExt"/>
            </a:endParaRPr>
          </a:p>
        </p:txBody>
      </p:sp>
    </p:spTree>
    <p:extLst>
      <p:ext uri="{BB962C8B-B14F-4D97-AF65-F5344CB8AC3E}">
        <p14:creationId xmlns:p14="http://schemas.microsoft.com/office/powerpoint/2010/main" val="345226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F35EDE92-419A-4109-96FA-D8E52AA82771}"/>
              </a:ext>
            </a:extLst>
          </p:cNvPr>
          <p:cNvSpPr txBox="1">
            <a:spLocks/>
          </p:cNvSpPr>
          <p:nvPr/>
        </p:nvSpPr>
        <p:spPr bwMode="auto">
          <a:xfrm>
            <a:off x="0" y="95415"/>
            <a:ext cx="8878530" cy="86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hr-HR" sz="2000" dirty="0">
                <a:solidFill>
                  <a:srgbClr val="0000CC"/>
                </a:solidFill>
                <a:latin typeface="Candara" panose="020E0502030303020204" pitchFamily="34" charset="0"/>
              </a:rPr>
              <a:t>Shema digitalizacije poljoprivredne i prehrambene industrije</a:t>
            </a:r>
            <a:endParaRPr lang="en-US" sz="2000" b="1" dirty="0">
              <a:solidFill>
                <a:srgbClr val="0000CC"/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EDA154E-56D4-43B4-BA31-B0DE559E4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solidFill>
                  <a:schemeClr val="bg1">
                    <a:lumMod val="50000"/>
                  </a:schemeClr>
                </a:solidFill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solidFill>
                <a:schemeClr val="bg1">
                  <a:lumMod val="50000"/>
                </a:schemeClr>
              </a:solidFill>
              <a:latin typeface="Myriad Pro Light SemiExt"/>
              <a:ea typeface="Myriad Pro Light SemiExt"/>
              <a:cs typeface="Myriad Pro Light SemiEx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CAEBAC-38E0-47AE-A1B6-101C86789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349"/>
            <a:ext cx="9144000" cy="529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412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Picture 1" descr="naslovna.jpg">
            <a:extLst>
              <a:ext uri="{FF2B5EF4-FFF2-40B4-BE49-F238E27FC236}">
                <a16:creationId xmlns:a16="http://schemas.microsoft.com/office/drawing/2014/main" id="{E33E203D-8B40-4049-A323-5C9022D530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46038" y="-9525"/>
            <a:ext cx="9209088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5" name="Title 7">
            <a:extLst>
              <a:ext uri="{FF2B5EF4-FFF2-40B4-BE49-F238E27FC236}">
                <a16:creationId xmlns:a16="http://schemas.microsoft.com/office/drawing/2014/main" id="{9CB392DA-3817-4DEF-81E9-4A35713DAE60}"/>
              </a:ext>
            </a:extLst>
          </p:cNvPr>
          <p:cNvSpPr txBox="1">
            <a:spLocks/>
          </p:cNvSpPr>
          <p:nvPr/>
        </p:nvSpPr>
        <p:spPr bwMode="auto">
          <a:xfrm>
            <a:off x="330200" y="136525"/>
            <a:ext cx="5405438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hr-HR" sz="2000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Razvoj i uspostava</a:t>
            </a:r>
            <a:br>
              <a:rPr lang="hr-HR" sz="2000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</a:br>
            <a:r>
              <a:rPr lang="hr-HR" sz="2000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zajedničkog studija</a:t>
            </a:r>
            <a:br>
              <a:rPr lang="hr-HR" sz="20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</a:br>
            <a:r>
              <a:rPr lang="hr-HR" sz="2000" b="1" dirty="0">
                <a:solidFill>
                  <a:schemeClr val="bg1">
                    <a:lumMod val="65000"/>
                  </a:schemeClr>
                </a:solidFill>
                <a:latin typeface="Candara" panose="020E0502030303020204" pitchFamily="34" charset="0"/>
              </a:rPr>
              <a:t>ICT u poljoprivrednim znanostima</a:t>
            </a:r>
          </a:p>
          <a:p>
            <a:pPr eaLnBrk="1" hangingPunct="1">
              <a:defRPr/>
            </a:pPr>
            <a:r>
              <a:rPr lang="hr-HR" sz="2000" b="1" dirty="0">
                <a:latin typeface="Candara" panose="020E0502030303020204" pitchFamily="34" charset="0"/>
                <a:cs typeface="Myriad Pro Light SemiExt" charset="0"/>
              </a:rPr>
              <a:t>www.ict-agriculture.com</a:t>
            </a:r>
            <a:endParaRPr lang="en-US" sz="2000" b="1" dirty="0">
              <a:latin typeface="Myriad Pro Light SemiExt" charset="0"/>
              <a:cs typeface="Myriad Pro Light SemiExt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93980E9-3CF0-4306-B7D4-51957ED81459}"/>
              </a:ext>
            </a:extLst>
          </p:cNvPr>
          <p:cNvCxnSpPr/>
          <p:nvPr/>
        </p:nvCxnSpPr>
        <p:spPr>
          <a:xfrm>
            <a:off x="419100" y="3597275"/>
            <a:ext cx="2225675" cy="0"/>
          </a:xfrm>
          <a:prstGeom prst="line">
            <a:avLst/>
          </a:prstGeom>
          <a:ln>
            <a:solidFill>
              <a:srgbClr val="77787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7" name="Picture 1">
            <a:extLst>
              <a:ext uri="{FF2B5EF4-FFF2-40B4-BE49-F238E27FC236}">
                <a16:creationId xmlns:a16="http://schemas.microsoft.com/office/drawing/2014/main" id="{8CDE0D93-613A-479A-97A3-D25EA7AFB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3789363"/>
            <a:ext cx="2279650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itle 7">
            <a:extLst>
              <a:ext uri="{FF2B5EF4-FFF2-40B4-BE49-F238E27FC236}">
                <a16:creationId xmlns:a16="http://schemas.microsoft.com/office/drawing/2014/main" id="{097DD0D1-E94A-47EE-B02D-DDA072E18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1546225"/>
            <a:ext cx="5878513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 b="1" dirty="0">
              <a:solidFill>
                <a:srgbClr val="0000CC"/>
              </a:solidFill>
              <a:latin typeface="Candara" panose="020E0502030303020204" pitchFamily="34" charset="0"/>
              <a:ea typeface="Myriad Pro Light SemiExt"/>
              <a:cs typeface="Myriad Pro Light SemiEx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solidFill>
                <a:srgbClr val="0000CC"/>
              </a:solidFill>
              <a:latin typeface="Candara" panose="020E0502030303020204" pitchFamily="34" charset="0"/>
              <a:ea typeface="Myriad Pro Light SemiExt"/>
              <a:cs typeface="Myriad Pro Light SemiEx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solidFill>
                <a:srgbClr val="0000CC"/>
              </a:solidFill>
              <a:latin typeface="Candara" panose="020E0502030303020204" pitchFamily="34" charset="0"/>
              <a:ea typeface="Myriad Pro Light SemiExt"/>
              <a:cs typeface="Myriad Pro Light SemiEx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 dirty="0">
              <a:solidFill>
                <a:srgbClr val="0000CC"/>
              </a:solidFill>
              <a:latin typeface="Candara" panose="020E0502030303020204" pitchFamily="34" charset="0"/>
              <a:ea typeface="Myriad Pro Light SemiExt"/>
              <a:cs typeface="Myriad Pro Light SemiEx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solidFill>
                  <a:srgbClr val="0000CC"/>
                </a:solidFill>
                <a:latin typeface="Candara" panose="020E0502030303020204" pitchFamily="34" charset="0"/>
                <a:ea typeface="Myriad Pro Light SemiExt"/>
                <a:cs typeface="Myriad Pro Light SemiExt"/>
              </a:rPr>
              <a:t>Osijek, 9. srpnja 2021.</a:t>
            </a:r>
            <a:endParaRPr lang="en-US" altLang="en-US" sz="2000" b="1" dirty="0">
              <a:solidFill>
                <a:srgbClr val="0000CC"/>
              </a:solidFill>
              <a:latin typeface="Myriad Pro Light SemiExt"/>
              <a:ea typeface="Myriad Pro Light SemiExt"/>
              <a:cs typeface="Myriad Pro Light SemiEx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969CC37-1F52-4564-8703-A49E6CFA3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6543675"/>
            <a:ext cx="291623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r-HR" altLang="en-US" sz="2000" b="1" dirty="0">
                <a:latin typeface="Candara" panose="020E0502030303020204" pitchFamily="34" charset="0"/>
                <a:ea typeface="Myriad Pro Light SemiExt"/>
                <a:cs typeface="Myriad Pro Light SemiExt"/>
              </a:rPr>
              <a:t>www.ict-agriculture.com</a:t>
            </a:r>
            <a:endParaRPr lang="en-US" altLang="en-US" sz="2000" b="1" dirty="0">
              <a:latin typeface="Myriad Pro Light SemiExt"/>
              <a:ea typeface="Myriad Pro Light SemiExt"/>
              <a:cs typeface="Myriad Pro Light SemiExt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3BE54CD6-D9AC-4286-9D5A-67CD66236ABF}"/>
              </a:ext>
            </a:extLst>
          </p:cNvPr>
          <p:cNvSpPr txBox="1">
            <a:spLocks/>
          </p:cNvSpPr>
          <p:nvPr/>
        </p:nvSpPr>
        <p:spPr bwMode="auto">
          <a:xfrm>
            <a:off x="1558925" y="1546225"/>
            <a:ext cx="5459117" cy="160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Graduate Study </a:t>
            </a:r>
            <a:r>
              <a:rPr lang="en-US" sz="3200" dirty="0" err="1">
                <a:solidFill>
                  <a:srgbClr val="C00000"/>
                </a:solidFill>
                <a:latin typeface="Candara" panose="020E0502030303020204" pitchFamily="34" charset="0"/>
              </a:rPr>
              <a:t>Programme</a:t>
            </a:r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 in English</a:t>
            </a:r>
            <a:endParaRPr lang="hr-HR" sz="1600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pPr algn="ctr"/>
            <a:r>
              <a:rPr lang="hr-HR" sz="3200" dirty="0">
                <a:solidFill>
                  <a:srgbClr val="C00000"/>
                </a:solidFill>
                <a:latin typeface="Candara" panose="020E0502030303020204" pitchFamily="34" charset="0"/>
              </a:rPr>
              <a:t>Digital Agriculture</a:t>
            </a:r>
            <a:endParaRPr lang="en-US" sz="32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5C047-46A2-457A-8C0F-D07919D2F7A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65" y="5364998"/>
            <a:ext cx="849147" cy="9960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42B057-1A73-4DB2-9E5A-82E1EE39008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65" y="4411169"/>
            <a:ext cx="2739114" cy="77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3293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3024</TotalTime>
  <Words>2449</Words>
  <Application>Microsoft Office PowerPoint</Application>
  <PresentationFormat>On-screen Show (4:3)</PresentationFormat>
  <Paragraphs>955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ＭＳ Ｐゴシック</vt:lpstr>
      <vt:lpstr>ＭＳ Ｐゴシック</vt:lpstr>
      <vt:lpstr>Arial</vt:lpstr>
      <vt:lpstr>Calibri</vt:lpstr>
      <vt:lpstr>Candara</vt:lpstr>
      <vt:lpstr>Myriad Pro Bold SemiCond</vt:lpstr>
      <vt:lpstr>Myriad Pro Light SemiExt</vt:lpstr>
      <vt:lpstr>Times New Roman</vt:lpstr>
      <vt:lpstr>Presentation2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OPERATIVNI PROGRAM</dc:title>
  <dc:creator>Zdenko Lončarić</dc:creator>
  <cp:lastModifiedBy>Zdenko</cp:lastModifiedBy>
  <cp:revision>118</cp:revision>
  <dcterms:created xsi:type="dcterms:W3CDTF">2018-12-19T09:59:13Z</dcterms:created>
  <dcterms:modified xsi:type="dcterms:W3CDTF">2021-07-09T07:18:51Z</dcterms:modified>
</cp:coreProperties>
</file>