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0" r:id="rId4"/>
    <p:sldId id="264" r:id="rId5"/>
    <p:sldId id="265" r:id="rId6"/>
    <p:sldId id="270" r:id="rId7"/>
    <p:sldId id="258" r:id="rId8"/>
    <p:sldId id="262" r:id="rId9"/>
    <p:sldId id="267" r:id="rId10"/>
    <p:sldId id="266" r:id="rId11"/>
    <p:sldId id="268" r:id="rId12"/>
    <p:sldId id="25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8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85" autoAdjust="0"/>
    <p:restoredTop sz="94660"/>
  </p:normalViewPr>
  <p:slideViewPr>
    <p:cSldViewPr snapToGrid="0">
      <p:cViewPr varScale="1">
        <p:scale>
          <a:sx n="68" d="100"/>
          <a:sy n="68" d="100"/>
        </p:scale>
        <p:origin x="-104" y="-19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3CD8471-74BC-4B19-B36C-39F7A574F6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9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711395C-8053-4F45-97C9-4C3B934496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78449D-8DA5-449B-8035-A72E14E8D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365125"/>
            <a:ext cx="8386156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212064-1A7B-4AA0-981E-9A068D2F3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18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818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7D4B32F-990E-4299-ABAB-17DF85056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D34E55-F46F-4161-AA8C-3B70BA2C88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967644"/>
            <a:ext cx="9144000" cy="92271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 dirty="0"/>
              <a:t>Naslov - tema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63117EB-9682-4204-A3EF-CD1726FEC3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82538" y="5492187"/>
            <a:ext cx="4826924" cy="47951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dirty="0"/>
              <a:t>Predavač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84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2F5A5F2-4536-4302-BE0E-0B87B978F0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A66743-3820-42BC-952D-50692A1B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28CAE0E-40B9-4CD7-8F4E-322A75F90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17957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363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2B1AA9-6DCA-48A6-BB05-D82E525732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03C5D2-1D2D-4343-AE1A-3ECF2272B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6" y="365125"/>
            <a:ext cx="843603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39790F-6FEE-427E-9B7F-59D510AD9B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01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1434F11-56A2-4925-BD6F-E97C086C7E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01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446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254EDE6-88B0-4481-BF4A-36B9D5FA89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E95F27-2670-4060-893C-1E439101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1264" y="365125"/>
            <a:ext cx="850412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E65D686-4F30-445C-9E36-8AFB36CC2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ECD2FAC-E875-4E10-B0DB-006AD82B56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30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53E7848-89E7-446C-9B95-9BB461B7B8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1C8499E-583E-4A0D-8ED4-053B39A510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30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081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2089700-B7EF-41F3-B23D-3E8FFB834B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E12753-1BEC-4EE0-AAAF-5B9B17746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04603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7C1A6F-EBCE-46D4-9B8A-8A4F0B54D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23703"/>
            <a:ext cx="6172200" cy="53373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BA2EF23-3405-4BF9-921A-B782A97D6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04803"/>
            <a:ext cx="3932237" cy="275624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032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60EA0BF-F4AD-4E26-97AA-71C7BE1D7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2CBCDA-CC29-435E-B921-9F367AB4C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4621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7698DEA-FF06-4543-BBEF-47105E841E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0EFD795-EFD1-4707-92E5-57EFF8F39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46412"/>
            <a:ext cx="3932237" cy="28146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279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CCFE0C6-636F-4F8C-8C01-E194851650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8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2A2CC17-716C-4534-BE08-3CEEFBD82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00B63E0-848E-452C-B65F-668FF4926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BFE8B1B-C068-4D37-A75F-7C5F7EAF1B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4034A-25B2-4AB3-A6FF-EDD083C12154}" type="datetimeFigureOut">
              <a:rPr lang="en-GB" smtClean="0"/>
              <a:t>08/07/21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A3DD533-6C14-4580-8278-3E614A51B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E757573-A987-425E-BEE5-D2F4C6F93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49C59-F0AF-4A84-BD92-DB08C98B7B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55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6" r:id="rId7"/>
    <p:sldLayoutId id="2147483657" r:id="rId8"/>
    <p:sldLayoutId id="214748365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ker.com" TargetMode="External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9.xml"/><Relationship Id="rId2" Type="http://schemas.openxmlformats.org/officeDocument/2006/relationships/hyperlink" Target="http://www.slap.h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233FBD-3EE6-4F06-878C-33EA019534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96893"/>
            <a:ext cx="9144000" cy="2321746"/>
          </a:xfrm>
        </p:spPr>
        <p:txBody>
          <a:bodyPr>
            <a:normAutofit fontScale="90000"/>
          </a:bodyPr>
          <a:lstStyle/>
          <a:p>
            <a:pPr algn="l"/>
            <a:r>
              <a:rPr lang="ta-IN" b="1" dirty="0">
                <a:solidFill>
                  <a:srgbClr val="008000"/>
                </a:solidFill>
                <a:latin typeface="Trebuchet MS"/>
                <a:cs typeface="Trebuchet MS"/>
              </a:rPr>
              <a:t>Utjecaj Europskog </a:t>
            </a:r>
            <a:r>
              <a:rPr lang="ta-IN" b="1" dirty="0" smtClean="0">
                <a:solidFill>
                  <a:srgbClr val="008000"/>
                </a:solidFill>
                <a:latin typeface="Trebuchet MS"/>
                <a:cs typeface="Trebuchet MS"/>
              </a:rPr>
              <a:t/>
            </a:r>
            <a:br>
              <a:rPr lang="ta-IN" b="1" dirty="0" smtClean="0">
                <a:solidFill>
                  <a:srgbClr val="008000"/>
                </a:solidFill>
                <a:latin typeface="Trebuchet MS"/>
                <a:cs typeface="Trebuchet MS"/>
              </a:rPr>
            </a:br>
            <a:r>
              <a:rPr lang="ta-IN" b="1" dirty="0" smtClean="0">
                <a:solidFill>
                  <a:srgbClr val="008000"/>
                </a:solidFill>
                <a:latin typeface="Trebuchet MS"/>
                <a:cs typeface="Trebuchet MS"/>
              </a:rPr>
              <a:t>zelenog </a:t>
            </a:r>
            <a:r>
              <a:rPr lang="ta-IN" b="1" dirty="0">
                <a:solidFill>
                  <a:srgbClr val="008000"/>
                </a:solidFill>
                <a:latin typeface="Trebuchet MS"/>
                <a:cs typeface="Trebuchet MS"/>
              </a:rPr>
              <a:t>plana na </a:t>
            </a:r>
            <a:r>
              <a:rPr lang="ta-IN" b="1" dirty="0" smtClean="0">
                <a:solidFill>
                  <a:srgbClr val="008000"/>
                </a:solidFill>
                <a:latin typeface="Trebuchet MS"/>
                <a:cs typeface="Trebuchet MS"/>
              </a:rPr>
              <a:t/>
            </a:r>
            <a:br>
              <a:rPr lang="ta-IN" b="1" dirty="0" smtClean="0">
                <a:solidFill>
                  <a:srgbClr val="008000"/>
                </a:solidFill>
                <a:latin typeface="Trebuchet MS"/>
                <a:cs typeface="Trebuchet MS"/>
              </a:rPr>
            </a:br>
            <a:r>
              <a:rPr lang="ta-IN" b="1" dirty="0" smtClean="0">
                <a:solidFill>
                  <a:srgbClr val="008000"/>
                </a:solidFill>
                <a:latin typeface="Trebuchet MS"/>
                <a:cs typeface="Trebuchet MS"/>
              </a:rPr>
              <a:t>ruralni </a:t>
            </a:r>
            <a:r>
              <a:rPr lang="ta-IN" b="1" dirty="0">
                <a:solidFill>
                  <a:srgbClr val="008000"/>
                </a:solidFill>
                <a:latin typeface="Trebuchet MS"/>
                <a:cs typeface="Trebuchet MS"/>
              </a:rPr>
              <a:t>prostor Hrvatske </a:t>
            </a:r>
            <a:endParaRPr lang="en-GB" b="1" dirty="0">
              <a:solidFill>
                <a:srgbClr val="008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77C2B2E-532D-4EE4-9CA4-F30CEAAFB0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a-IN" b="1" i="1" dirty="0" smtClean="0">
                <a:solidFill>
                  <a:srgbClr val="008000"/>
                </a:solidFill>
              </a:rPr>
              <a:t>Sonja Vuković, Slap</a:t>
            </a:r>
            <a:endParaRPr lang="en-GB" b="1" i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48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 descr="C:\Users\Administrator\Desktop\sonja prezentacija dani udruga\slap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846263"/>
            <a:ext cx="16287751" cy="916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524251" y="1071563"/>
            <a:ext cx="7905749" cy="1428750"/>
            <a:chOff x="2643174" y="1071556"/>
            <a:chExt cx="5929354" cy="1428750"/>
          </a:xfrm>
        </p:grpSpPr>
        <p:sp>
          <p:nvSpPr>
            <p:cNvPr id="7" name="Rounded Rectangle 6"/>
            <p:cNvSpPr/>
            <p:nvPr/>
          </p:nvSpPr>
          <p:spPr>
            <a:xfrm>
              <a:off x="2643174" y="1071556"/>
              <a:ext cx="5929354" cy="1428750"/>
            </a:xfrm>
            <a:prstGeom prst="roundRect">
              <a:avLst/>
            </a:prstGeom>
            <a:solidFill>
              <a:schemeClr val="tx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r-HR"/>
                <a:t> </a:t>
              </a:r>
              <a:endParaRPr lang="en-US"/>
            </a:p>
          </p:txBody>
        </p:sp>
        <p:sp>
          <p:nvSpPr>
            <p:cNvPr id="8" name="Title 1"/>
            <p:cNvSpPr txBox="1">
              <a:spLocks/>
            </p:cNvSpPr>
            <p:nvPr/>
          </p:nvSpPr>
          <p:spPr bwMode="auto">
            <a:xfrm>
              <a:off x="2749537" y="1071556"/>
              <a:ext cx="5716628" cy="1357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normAutofit/>
            </a:bodyPr>
            <a:lstStyle/>
            <a:p>
              <a:pPr algn="ctr" eaLnBrk="0" fontAlgn="auto" hangingPunct="0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lang="hr-H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zašto biti kap, </a:t>
              </a:r>
            </a:p>
            <a:p>
              <a:pPr algn="ctr" eaLnBrk="0" fontAlgn="auto" hangingPunct="0">
                <a:lnSpc>
                  <a:spcPct val="120000"/>
                </a:lnSpc>
                <a:spcAft>
                  <a:spcPts val="0"/>
                </a:spcAft>
                <a:defRPr/>
              </a:pPr>
              <a:r>
                <a:rPr lang="hr-H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kad mogu biti slap...</a:t>
              </a:r>
              <a:endPara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6" name="Rounded Rectangle 5"/>
          <p:cNvSpPr/>
          <p:nvPr/>
        </p:nvSpPr>
        <p:spPr>
          <a:xfrm>
            <a:off x="815413" y="4149080"/>
            <a:ext cx="7296811" cy="2490614"/>
          </a:xfrm>
          <a:prstGeom prst="round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ct val="50000"/>
              </a:spcBef>
            </a:pPr>
            <a:r>
              <a:rPr lang="hr-BA" sz="2000" dirty="0">
                <a:solidFill>
                  <a:schemeClr val="bg1"/>
                </a:solidFill>
                <a:latin typeface="Trebuchet MS" pitchFamily="34" charset="0"/>
              </a:rPr>
              <a:t>Programska područja  </a:t>
            </a:r>
            <a:endParaRPr lang="ta-IN" sz="2000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>
              <a:spcBef>
                <a:spcPct val="50000"/>
              </a:spcBef>
            </a:pPr>
            <a:endParaRPr lang="hr-BA" sz="1100" dirty="0">
              <a:solidFill>
                <a:schemeClr val="bg1"/>
              </a:solidFill>
              <a:latin typeface="Trebuchet MS" pitchFamily="34" charset="0"/>
            </a:endParaRPr>
          </a:p>
          <a:p>
            <a:pPr marL="285750" indent="-285750">
              <a:spcBef>
                <a:spcPct val="50000"/>
              </a:spcBef>
              <a:buFont typeface="Courier New"/>
              <a:buChar char="o"/>
            </a:pPr>
            <a:r>
              <a:rPr lang="ta-IN" b="1" dirty="0" smtClean="0">
                <a:solidFill>
                  <a:schemeClr val="bg1"/>
                </a:solidFill>
                <a:latin typeface="Trebuchet MS" pitchFamily="34" charset="0"/>
              </a:rPr>
              <a:t>RURAL - </a:t>
            </a:r>
            <a:r>
              <a:rPr lang="hr-BA" b="1" dirty="0" smtClean="0">
                <a:solidFill>
                  <a:schemeClr val="bg1"/>
                </a:solidFill>
                <a:latin typeface="Trebuchet MS" pitchFamily="34" charset="0"/>
              </a:rPr>
              <a:t>RURALNI </a:t>
            </a:r>
            <a:r>
              <a:rPr lang="hr-BA" b="1" dirty="0">
                <a:solidFill>
                  <a:schemeClr val="bg1"/>
                </a:solidFill>
                <a:latin typeface="Trebuchet MS" pitchFamily="34" charset="0"/>
              </a:rPr>
              <a:t>RAZVOJ</a:t>
            </a:r>
          </a:p>
          <a:p>
            <a:pPr marL="285750" indent="-285750">
              <a:spcBef>
                <a:spcPct val="50000"/>
              </a:spcBef>
              <a:buFont typeface="Courier New"/>
              <a:buChar char="o"/>
            </a:pPr>
            <a:r>
              <a:rPr lang="ta-IN" b="1" dirty="0" smtClean="0">
                <a:solidFill>
                  <a:schemeClr val="bg1"/>
                </a:solidFill>
                <a:latin typeface="Trebuchet MS" pitchFamily="34" charset="0"/>
              </a:rPr>
              <a:t>POMAK - </a:t>
            </a:r>
            <a:r>
              <a:rPr lang="ta-IN" b="1" dirty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ta-IN" b="1" dirty="0" smtClean="0">
                <a:solidFill>
                  <a:schemeClr val="bg1"/>
                </a:solidFill>
                <a:latin typeface="Trebuchet MS" pitchFamily="34" charset="0"/>
              </a:rPr>
              <a:t>DRUŠTVE</a:t>
            </a:r>
            <a:r>
              <a:rPr lang="hr-BA" b="1" dirty="0" smtClean="0">
                <a:solidFill>
                  <a:schemeClr val="bg1"/>
                </a:solidFill>
                <a:latin typeface="Trebuchet MS" pitchFamily="34" charset="0"/>
              </a:rPr>
              <a:t>NO </a:t>
            </a:r>
            <a:r>
              <a:rPr lang="hr-BA" b="1" dirty="0">
                <a:solidFill>
                  <a:schemeClr val="bg1"/>
                </a:solidFill>
                <a:latin typeface="Trebuchet MS" pitchFamily="34" charset="0"/>
              </a:rPr>
              <a:t>PODUZETNIŠTVO</a:t>
            </a:r>
          </a:p>
          <a:p>
            <a:pPr marL="285750" indent="-285750">
              <a:spcBef>
                <a:spcPct val="50000"/>
              </a:spcBef>
              <a:buFont typeface="Courier New"/>
              <a:buChar char="o"/>
            </a:pPr>
            <a:r>
              <a:rPr lang="ta-IN" b="1" dirty="0" smtClean="0">
                <a:solidFill>
                  <a:schemeClr val="bg1"/>
                </a:solidFill>
                <a:latin typeface="Trebuchet MS" pitchFamily="34" charset="0"/>
              </a:rPr>
              <a:t>TURISTICA</a:t>
            </a:r>
            <a:r>
              <a:rPr lang="hr-BA" b="1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ta-IN" b="1" dirty="0" smtClean="0">
                <a:solidFill>
                  <a:schemeClr val="bg1"/>
                </a:solidFill>
                <a:latin typeface="Trebuchet MS" pitchFamily="34" charset="0"/>
              </a:rPr>
              <a:t> - ODGOVORNI TURIZAM</a:t>
            </a:r>
            <a:endParaRPr lang="hr-BA" b="1" dirty="0">
              <a:solidFill>
                <a:schemeClr val="bg1"/>
              </a:solidFill>
              <a:latin typeface="Trebuchet MS" pitchFamily="34" charset="0"/>
            </a:endParaRPr>
          </a:p>
          <a:p>
            <a:pPr marL="285750" indent="-285750">
              <a:spcBef>
                <a:spcPct val="50000"/>
              </a:spcBef>
              <a:buFont typeface="Courier New"/>
              <a:buChar char="o"/>
            </a:pPr>
            <a:r>
              <a:rPr lang="ta-IN" b="1" dirty="0" smtClean="0">
                <a:solidFill>
                  <a:schemeClr val="bg1"/>
                </a:solidFill>
                <a:latin typeface="Trebuchet MS" pitchFamily="34" charset="0"/>
              </a:rPr>
              <a:t>SLAP Consult - </a:t>
            </a:r>
            <a:r>
              <a:rPr lang="hr-BA" b="1" dirty="0" smtClean="0">
                <a:solidFill>
                  <a:schemeClr val="bg1"/>
                </a:solidFill>
                <a:latin typeface="Trebuchet MS" pitchFamily="34" charset="0"/>
              </a:rPr>
              <a:t>DRUŠTVE</a:t>
            </a:r>
            <a:r>
              <a:rPr lang="ta-IN" b="1" dirty="0" smtClean="0">
                <a:solidFill>
                  <a:schemeClr val="bg1"/>
                </a:solidFill>
                <a:latin typeface="Trebuchet MS" pitchFamily="34" charset="0"/>
              </a:rPr>
              <a:t>NI RAZVOJ</a:t>
            </a:r>
            <a:r>
              <a:rPr lang="hr-BA" b="1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endParaRPr lang="hr-BA" b="1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953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7643" y="365125"/>
            <a:ext cx="8824963" cy="1325563"/>
          </a:xfrm>
        </p:spPr>
        <p:txBody>
          <a:bodyPr>
            <a:normAutofit/>
          </a:bodyPr>
          <a:lstStyle/>
          <a:p>
            <a:r>
              <a:rPr lang="ta-IN" b="1" dirty="0" smtClean="0">
                <a:solidFill>
                  <a:srgbClr val="548235"/>
                </a:solidFill>
              </a:rPr>
              <a:t>Zašto Europski zeleni plan?</a:t>
            </a:r>
            <a:endParaRPr lang="hr-HR" b="1" dirty="0">
              <a:solidFill>
                <a:srgbClr val="54823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</a:t>
            </a:r>
            <a:r>
              <a:rPr lang="ta-IN" dirty="0"/>
              <a:t>utokaz gospodarskom razvoju EU i zemljama članicama</a:t>
            </a:r>
          </a:p>
          <a:p>
            <a:r>
              <a:rPr lang="ta-IN" dirty="0"/>
              <a:t>Cjelovita preobrazba društva i gospodarstva, posebice ruralnog prostora (91,6% RH)</a:t>
            </a:r>
          </a:p>
          <a:p>
            <a:r>
              <a:rPr lang="ta-IN" dirty="0"/>
              <a:t>Prilika za Hrvatsku </a:t>
            </a:r>
            <a:r>
              <a:rPr lang="mr-IN" dirty="0"/>
              <a:t>–</a:t>
            </a:r>
            <a:r>
              <a:rPr lang="ta-IN" dirty="0"/>
              <a:t> promišljanje izvan okvira </a:t>
            </a:r>
            <a:r>
              <a:rPr lang="mr-IN" dirty="0"/>
              <a:t>–</a:t>
            </a:r>
            <a:r>
              <a:rPr lang="ta-IN" dirty="0"/>
              <a:t> smanjiti zaostajanje </a:t>
            </a:r>
            <a:r>
              <a:rPr lang="mr-IN" dirty="0"/>
              <a:t>–</a:t>
            </a:r>
            <a:r>
              <a:rPr lang="ta-IN" dirty="0"/>
              <a:t> biti u trendu</a:t>
            </a:r>
          </a:p>
          <a:p>
            <a:r>
              <a:rPr lang="ta-IN" dirty="0"/>
              <a:t>LAGovi kao nositelji lokalnog ruralnog razvoja </a:t>
            </a:r>
            <a:r>
              <a:rPr lang="mr-IN" dirty="0"/>
              <a:t>–</a:t>
            </a:r>
            <a:r>
              <a:rPr lang="ta-IN" dirty="0"/>
              <a:t> poveznica s politikama i dobrim praksama EU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Picture 1" descr="LOGO LAG Baran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501" y="5038486"/>
            <a:ext cx="15843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696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b="1" dirty="0" smtClean="0">
                <a:solidFill>
                  <a:schemeClr val="accent6">
                    <a:lumMod val="75000"/>
                  </a:schemeClr>
                </a:solidFill>
              </a:rPr>
              <a:t>Europski zeleni plan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“EU se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nastoji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preobraziti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u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pravedno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prosperitetno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društvo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ta-IN" sz="3200" b="1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3200" b="1" i="1" dirty="0" smtClean="0">
                <a:solidFill>
                  <a:schemeClr val="accent5">
                    <a:lumMod val="75000"/>
                  </a:schemeClr>
                </a:solidFill>
              </a:rPr>
              <a:t>s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modernim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resursno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 smtClean="0">
                <a:solidFill>
                  <a:schemeClr val="accent5">
                    <a:lumMod val="75000"/>
                  </a:schemeClr>
                </a:solidFill>
              </a:rPr>
              <a:t>učinkovitim</a:t>
            </a:r>
            <a:endParaRPr lang="ta-IN" sz="3200" b="1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3200" b="1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konkurentnim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 smtClean="0">
                <a:solidFill>
                  <a:schemeClr val="accent5">
                    <a:lumMod val="75000"/>
                  </a:schemeClr>
                </a:solidFill>
              </a:rPr>
              <a:t>gospodarstvom</a:t>
            </a:r>
            <a:endParaRPr lang="ta-IN" sz="3200" b="1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3200" b="1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u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kojem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u 2050.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neće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biti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neto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emisija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stakleničkih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 smtClean="0">
                <a:solidFill>
                  <a:schemeClr val="accent5">
                    <a:lumMod val="75000"/>
                  </a:schemeClr>
                </a:solidFill>
              </a:rPr>
              <a:t>plinova</a:t>
            </a:r>
            <a:endParaRPr lang="ta-IN" sz="3200" b="1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3200" b="1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u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kojem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gospodarski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rast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nije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povezan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s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upotrebom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resursa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.  </a:t>
            </a:r>
            <a:endParaRPr lang="ta-IN" sz="3200" b="1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3200" b="1" i="1" dirty="0" err="1" smtClean="0">
                <a:solidFill>
                  <a:schemeClr val="accent5">
                    <a:lumMod val="75000"/>
                  </a:schemeClr>
                </a:solidFill>
              </a:rPr>
              <a:t>Usto</a:t>
            </a:r>
            <a:r>
              <a:rPr lang="en-US" sz="3200" b="1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nastoji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se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zaštititi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očuvati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povećati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prirodni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kapital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EU-</a:t>
            </a:r>
            <a:r>
              <a:rPr lang="en-US" sz="3200" b="1" i="1" dirty="0" smtClean="0">
                <a:solidFill>
                  <a:schemeClr val="accent5">
                    <a:lumMod val="75000"/>
                  </a:schemeClr>
                </a:solidFill>
              </a:rPr>
              <a:t>a</a:t>
            </a:r>
            <a:endParaRPr lang="ta-IN" sz="3200" b="1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3200" b="1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te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zaštititi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zdravlje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dobrobit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građana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od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rizika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ta-IN" sz="3200" b="1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3200" b="1" i="1" dirty="0" err="1" smtClean="0">
                <a:solidFill>
                  <a:schemeClr val="accent5">
                    <a:lumMod val="75000"/>
                  </a:schemeClr>
                </a:solidFill>
              </a:rPr>
              <a:t>povezanih</a:t>
            </a:r>
            <a:r>
              <a:rPr lang="en-US" sz="3200" b="1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s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okolišem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utjecaja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okoliša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na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njih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.”</a:t>
            </a:r>
            <a:endParaRPr lang="en-US" sz="3200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917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uropski zeleni plan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033" r="-17033"/>
          <a:stretch>
            <a:fillRect/>
          </a:stretch>
        </p:blipFill>
        <p:spPr bwMode="auto">
          <a:xfrm>
            <a:off x="-2064907" y="-243408"/>
            <a:ext cx="16321813" cy="7101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2627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b="1" dirty="0">
                <a:solidFill>
                  <a:srgbClr val="548235"/>
                </a:solidFill>
              </a:rPr>
              <a:t>Europski zeleni plan</a:t>
            </a:r>
            <a:endParaRPr lang="en-US" b="1" dirty="0">
              <a:solidFill>
                <a:srgbClr val="54823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a-IN" dirty="0"/>
              <a:t>Inovacije</a:t>
            </a:r>
          </a:p>
          <a:p>
            <a:r>
              <a:rPr lang="ta-IN" dirty="0"/>
              <a:t>Pravedna tranzicija i uključivanje građana</a:t>
            </a:r>
          </a:p>
          <a:p>
            <a:r>
              <a:rPr lang="ta-IN" dirty="0"/>
              <a:t>Integriran u Plan oporavka i EU slijedeće generacije (Next Generation EU </a:t>
            </a:r>
            <a:r>
              <a:rPr lang="mr-IN" dirty="0"/>
              <a:t>–</a:t>
            </a:r>
            <a:r>
              <a:rPr lang="ta-IN" dirty="0"/>
              <a:t> 750 milijardi Eur) i VFO </a:t>
            </a:r>
            <a:r>
              <a:rPr lang="ta-IN" dirty="0" smtClean="0"/>
              <a:t>1.074,3 milijarde </a:t>
            </a:r>
            <a:r>
              <a:rPr lang="ta-IN" dirty="0"/>
              <a:t>Eur</a:t>
            </a:r>
          </a:p>
          <a:p>
            <a:r>
              <a:rPr lang="ta-IN" dirty="0"/>
              <a:t>30% u zelene projekte</a:t>
            </a:r>
          </a:p>
          <a:p>
            <a:r>
              <a:rPr lang="ta-IN" dirty="0"/>
              <a:t>Kružna </a:t>
            </a:r>
            <a:r>
              <a:rPr lang="ta-IN" dirty="0" smtClean="0"/>
              <a:t>i zelena ekonomija</a:t>
            </a:r>
            <a:endParaRPr lang="ta-IN" dirty="0"/>
          </a:p>
          <a:p>
            <a:r>
              <a:rPr lang="ta-IN" dirty="0"/>
              <a:t>Prehrambena stabilnost</a:t>
            </a:r>
          </a:p>
          <a:p>
            <a:r>
              <a:rPr lang="ta-IN" dirty="0"/>
              <a:t>Očuvanje prirodnih resursa i bioraznolikosti</a:t>
            </a:r>
          </a:p>
          <a:p>
            <a:r>
              <a:rPr lang="ta-IN" dirty="0"/>
              <a:t>Klimatska neutralnost do 2050. godine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636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b="1" dirty="0">
                <a:solidFill>
                  <a:srgbClr val="548235"/>
                </a:solidFill>
              </a:rPr>
              <a:t>Hrvatska i EZP</a:t>
            </a:r>
            <a:endParaRPr lang="en-GB" b="1" dirty="0">
              <a:solidFill>
                <a:srgbClr val="54823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8995"/>
            <a:ext cx="10515600" cy="3918470"/>
          </a:xfrm>
        </p:spPr>
        <p:txBody>
          <a:bodyPr>
            <a:normAutofit/>
          </a:bodyPr>
          <a:lstStyle/>
          <a:p>
            <a:r>
              <a:rPr lang="ta-IN" dirty="0"/>
              <a:t>Alokacija: 22 milijarde HRK</a:t>
            </a:r>
          </a:p>
          <a:p>
            <a:r>
              <a:rPr lang="en-US" dirty="0"/>
              <a:t>N</a:t>
            </a:r>
            <a:r>
              <a:rPr lang="ta-IN" dirty="0"/>
              <a:t>acionalni plan oporavka i otpornosti</a:t>
            </a:r>
          </a:p>
          <a:p>
            <a:r>
              <a:rPr lang="en-US" dirty="0"/>
              <a:t>B</a:t>
            </a:r>
            <a:r>
              <a:rPr lang="ta-IN" dirty="0"/>
              <a:t>iokapacitet 3gha/ stanovniku (globalni - 1,7gha/stanovniku) </a:t>
            </a:r>
            <a:r>
              <a:rPr lang="mr-IN" dirty="0"/>
              <a:t>–</a:t>
            </a:r>
            <a:r>
              <a:rPr lang="ta-IN" dirty="0"/>
              <a:t> ekološka zarada</a:t>
            </a:r>
          </a:p>
          <a:p>
            <a:r>
              <a:rPr lang="ta-IN" dirty="0"/>
              <a:t>PRILIKE za Hrvatsku: proizvodnja ekološke hrane, korištenje prirodnih resursa i obnovljivih izvora energije, kontinentalni i održivi turizam</a:t>
            </a:r>
          </a:p>
          <a:p>
            <a:pPr marL="0" indent="0">
              <a:buNone/>
            </a:pPr>
            <a:endParaRPr lang="hr-HR" b="1" i="1" dirty="0" smtClean="0"/>
          </a:p>
        </p:txBody>
      </p:sp>
    </p:spTree>
    <p:extLst>
      <p:ext uri="{BB962C8B-B14F-4D97-AF65-F5344CB8AC3E}">
        <p14:creationId xmlns:p14="http://schemas.microsoft.com/office/powerpoint/2010/main" val="3859647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7644" y="365125"/>
            <a:ext cx="8856494" cy="1325563"/>
          </a:xfrm>
        </p:spPr>
        <p:txBody>
          <a:bodyPr>
            <a:normAutofit/>
          </a:bodyPr>
          <a:lstStyle/>
          <a:p>
            <a:r>
              <a:rPr lang="ta-IN" sz="4000" b="1" i="1" dirty="0" smtClean="0">
                <a:solidFill>
                  <a:srgbClr val="548235"/>
                </a:solidFill>
              </a:rPr>
              <a:t>Uvjeti za razvoj zelenog poduzetništva</a:t>
            </a:r>
            <a:endParaRPr lang="hr-HR" sz="4000" b="1" i="1" dirty="0">
              <a:solidFill>
                <a:srgbClr val="54823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61756"/>
            <a:ext cx="10515600" cy="36458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a-IN" dirty="0"/>
              <a:t>1. Podrška kulturi zelenog poslovanja </a:t>
            </a:r>
            <a:r>
              <a:rPr lang="ta-IN" i="1" dirty="0"/>
              <a:t>(mladi ljudi, javno mnijenje)</a:t>
            </a:r>
          </a:p>
          <a:p>
            <a:pPr marL="0" indent="0">
              <a:buNone/>
            </a:pPr>
            <a:r>
              <a:rPr lang="ta-IN" dirty="0"/>
              <a:t>2. Legislativni okvir i proaktivne javne politike </a:t>
            </a:r>
            <a:r>
              <a:rPr lang="ta-IN" i="1" dirty="0"/>
              <a:t>(poticajne politike, porezne olakšice, zelena javna nabava, podrška zelenim start-up poduzećima)</a:t>
            </a:r>
          </a:p>
          <a:p>
            <a:pPr marL="0" indent="0">
              <a:buNone/>
            </a:pPr>
            <a:r>
              <a:rPr lang="ta-IN" dirty="0"/>
              <a:t>3. Jačanje kapaciteta </a:t>
            </a:r>
            <a:r>
              <a:rPr lang="ta-IN" i="1" dirty="0"/>
              <a:t>(liderstvo i management, marketing, know-how, inovacije...)</a:t>
            </a:r>
            <a:r>
              <a:rPr lang="ta-IN" dirty="0"/>
              <a:t> </a:t>
            </a:r>
            <a:endParaRPr lang="en-US" dirty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28319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dirty="0">
                <a:solidFill>
                  <a:srgbClr val="548235"/>
                </a:solidFill>
              </a:rPr>
              <a:t>DOBRA PRAKSA </a:t>
            </a:r>
            <a:br>
              <a:rPr lang="ta-IN" dirty="0">
                <a:solidFill>
                  <a:srgbClr val="548235"/>
                </a:solidFill>
              </a:rPr>
            </a:br>
            <a:r>
              <a:rPr lang="ta-IN" sz="3200" b="1" dirty="0">
                <a:solidFill>
                  <a:srgbClr val="548235"/>
                </a:solidFill>
              </a:rPr>
              <a:t>MODELI IZVAN OKVIRA</a:t>
            </a:r>
            <a:endParaRPr lang="en-US" sz="3200" b="1" dirty="0">
              <a:solidFill>
                <a:srgbClr val="54823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a-IN" b="1" dirty="0"/>
              <a:t>Sustav podrške ruralnom poduzetništvu </a:t>
            </a:r>
            <a:r>
              <a:rPr lang="ta-IN" sz="2400" i="1" dirty="0"/>
              <a:t>(Academy on Tour, Ludgate Hub, Coworking Catalunia, Green Care Lab )</a:t>
            </a:r>
          </a:p>
          <a:p>
            <a:r>
              <a:rPr lang="ta-IN" b="1" dirty="0"/>
              <a:t>Uvođenje novih poslovnih modela i modela participativnog upravljanja</a:t>
            </a:r>
            <a:r>
              <a:rPr lang="ta-IN" dirty="0"/>
              <a:t> </a:t>
            </a:r>
            <a:r>
              <a:rPr lang="ta-IN" sz="2600" i="1" dirty="0"/>
              <a:t>(Eco-selo Findhorn, FSM, Resonate, </a:t>
            </a:r>
            <a:r>
              <a:rPr lang="ta-IN" sz="2600" b="1" i="1" dirty="0">
                <a:solidFill>
                  <a:srgbClr val="548235"/>
                </a:solidFill>
              </a:rPr>
              <a:t>LocoSoco</a:t>
            </a:r>
            <a:r>
              <a:rPr lang="ta-IN" sz="2600" i="1" dirty="0"/>
              <a:t>)</a:t>
            </a:r>
          </a:p>
          <a:p>
            <a:r>
              <a:rPr lang="ta-IN" b="1" dirty="0"/>
              <a:t>Projekti lokalne zajednice </a:t>
            </a:r>
            <a:r>
              <a:rPr lang="ta-IN" sz="2600" i="1" dirty="0"/>
              <a:t>(Selo Zschadrass, Štajerska zemlja vulkana)</a:t>
            </a:r>
          </a:p>
          <a:p>
            <a:r>
              <a:rPr lang="ta-IN" b="1" dirty="0"/>
              <a:t>Kratki lanci opskrbe </a:t>
            </a:r>
            <a:r>
              <a:rPr lang="ta-IN" sz="2400" i="1" dirty="0"/>
              <a:t>(LifeClass Sv. Martin, Sto posto Papuk) </a:t>
            </a:r>
          </a:p>
          <a:p>
            <a:r>
              <a:rPr lang="ta-IN" b="1" dirty="0"/>
              <a:t>Regenerativna ekonomija </a:t>
            </a:r>
            <a:r>
              <a:rPr lang="ta-IN" sz="2400" i="1" dirty="0"/>
              <a:t>(BioSfera, Prostori višestruke inteligencije)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133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548235"/>
                </a:solidFill>
              </a:rPr>
              <a:t>P</a:t>
            </a:r>
            <a:r>
              <a:rPr lang="ta-IN" b="1" dirty="0">
                <a:solidFill>
                  <a:srgbClr val="548235"/>
                </a:solidFill>
              </a:rPr>
              <a:t>ametna sela i LEADER</a:t>
            </a:r>
            <a:endParaRPr lang="en-US" b="1" dirty="0">
              <a:solidFill>
                <a:srgbClr val="54823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ta-IN" b="1" dirty="0"/>
              <a:t>Akcijski plan za Pametna sela</a:t>
            </a:r>
          </a:p>
          <a:p>
            <a:pPr lvl="0"/>
            <a:r>
              <a:rPr lang="en-US" dirty="0" err="1"/>
              <a:t>stvarati</a:t>
            </a:r>
            <a:r>
              <a:rPr lang="en-US" dirty="0"/>
              <a:t> nova </a:t>
            </a:r>
            <a:r>
              <a:rPr lang="en-US" dirty="0" err="1"/>
              <a:t>radna</a:t>
            </a:r>
            <a:r>
              <a:rPr lang="en-US" dirty="0"/>
              <a:t> </a:t>
            </a:r>
            <a:r>
              <a:rPr lang="en-US" dirty="0" err="1"/>
              <a:t>mjesta</a:t>
            </a:r>
            <a:r>
              <a:rPr lang="en-US" dirty="0"/>
              <a:t>, </a:t>
            </a:r>
            <a:r>
              <a:rPr lang="en-US" dirty="0" err="1"/>
              <a:t>bolju</a:t>
            </a:r>
            <a:r>
              <a:rPr lang="en-US" dirty="0"/>
              <a:t> </a:t>
            </a:r>
            <a:r>
              <a:rPr lang="en-US" dirty="0" err="1"/>
              <a:t>prometnu</a:t>
            </a:r>
            <a:r>
              <a:rPr lang="en-US" dirty="0"/>
              <a:t> </a:t>
            </a:r>
            <a:r>
              <a:rPr lang="en-US" dirty="0" err="1"/>
              <a:t>povezanost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razvijati</a:t>
            </a:r>
            <a:r>
              <a:rPr lang="en-US" dirty="0"/>
              <a:t> </a:t>
            </a:r>
            <a:r>
              <a:rPr lang="en-US" dirty="0" err="1"/>
              <a:t>poduzetništvo</a:t>
            </a:r>
            <a:r>
              <a:rPr lang="en-US" dirty="0"/>
              <a:t>;</a:t>
            </a:r>
          </a:p>
          <a:p>
            <a:pPr lvl="0"/>
            <a:r>
              <a:rPr lang="en-US" dirty="0" err="1"/>
              <a:t>oslanjati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postojeće</a:t>
            </a:r>
            <a:r>
              <a:rPr lang="en-US" dirty="0"/>
              <a:t> </a:t>
            </a:r>
            <a:r>
              <a:rPr lang="en-US" dirty="0" err="1"/>
              <a:t>resurse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potencijale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lokalno</a:t>
            </a:r>
            <a:r>
              <a:rPr lang="en-US" dirty="0"/>
              <a:t> </a:t>
            </a:r>
            <a:r>
              <a:rPr lang="en-US" dirty="0" err="1"/>
              <a:t>stanovništvo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 ne </a:t>
            </a:r>
            <a:r>
              <a:rPr lang="en-US" dirty="0" err="1"/>
              <a:t>koristi</a:t>
            </a:r>
            <a:r>
              <a:rPr lang="en-US" dirty="0"/>
              <a:t> </a:t>
            </a:r>
            <a:r>
              <a:rPr lang="en-US" dirty="0" err="1"/>
              <a:t>dostatno</a:t>
            </a:r>
            <a:r>
              <a:rPr lang="en-US" dirty="0"/>
              <a:t>; </a:t>
            </a:r>
          </a:p>
          <a:p>
            <a:pPr lvl="0"/>
            <a:r>
              <a:rPr lang="en-US" dirty="0" err="1"/>
              <a:t>odgovarati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 </a:t>
            </a:r>
            <a:r>
              <a:rPr lang="en-US" dirty="0" err="1"/>
              <a:t>društvene</a:t>
            </a:r>
            <a:r>
              <a:rPr lang="en-US" dirty="0"/>
              <a:t> </a:t>
            </a:r>
            <a:r>
              <a:rPr lang="en-US" dirty="0" err="1"/>
              <a:t>izazove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: </a:t>
            </a:r>
            <a:r>
              <a:rPr lang="en-US" dirty="0" err="1"/>
              <a:t>klimatske</a:t>
            </a:r>
            <a:r>
              <a:rPr lang="en-US" dirty="0"/>
              <a:t> </a:t>
            </a:r>
            <a:r>
              <a:rPr lang="en-US" dirty="0" err="1"/>
              <a:t>promjene</a:t>
            </a:r>
            <a:r>
              <a:rPr lang="en-US" dirty="0"/>
              <a:t>, </a:t>
            </a:r>
            <a:r>
              <a:rPr lang="en-US" dirty="0" err="1"/>
              <a:t>ekološka</a:t>
            </a:r>
            <a:r>
              <a:rPr lang="en-US" dirty="0"/>
              <a:t> </a:t>
            </a:r>
            <a:r>
              <a:rPr lang="en-US" dirty="0" err="1"/>
              <a:t>proizvodnja</a:t>
            </a:r>
            <a:r>
              <a:rPr lang="en-US" dirty="0"/>
              <a:t>, </a:t>
            </a:r>
            <a:r>
              <a:rPr lang="en-US" dirty="0" err="1"/>
              <a:t>održivo</a:t>
            </a:r>
            <a:r>
              <a:rPr lang="en-US" dirty="0"/>
              <a:t> </a:t>
            </a:r>
            <a:r>
              <a:rPr lang="en-US" dirty="0" err="1"/>
              <a:t>snabdijevanje</a:t>
            </a:r>
            <a:r>
              <a:rPr lang="en-US" dirty="0"/>
              <a:t> </a:t>
            </a:r>
            <a:r>
              <a:rPr lang="en-US" dirty="0" err="1"/>
              <a:t>hranom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energijom</a:t>
            </a:r>
            <a:r>
              <a:rPr lang="en-US" dirty="0"/>
              <a:t>;</a:t>
            </a:r>
          </a:p>
          <a:p>
            <a:pPr lvl="0"/>
            <a:r>
              <a:rPr lang="en-US" dirty="0" err="1"/>
              <a:t>turizam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kultura</a:t>
            </a:r>
            <a:r>
              <a:rPr lang="en-US" dirty="0"/>
              <a:t> </a:t>
            </a:r>
            <a:r>
              <a:rPr lang="en-US" dirty="0" err="1"/>
              <a:t>bitni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elementi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pridonijeti</a:t>
            </a:r>
            <a:r>
              <a:rPr lang="en-US" dirty="0"/>
              <a:t> </a:t>
            </a:r>
            <a:r>
              <a:rPr lang="en-US" dirty="0" err="1"/>
              <a:t>diferenciranju</a:t>
            </a:r>
            <a:r>
              <a:rPr lang="en-US" dirty="0"/>
              <a:t> </a:t>
            </a:r>
            <a:r>
              <a:rPr lang="en-US" dirty="0" err="1"/>
              <a:t>ekonomskih</a:t>
            </a:r>
            <a:r>
              <a:rPr lang="en-US" dirty="0"/>
              <a:t> </a:t>
            </a:r>
            <a:r>
              <a:rPr lang="en-US" dirty="0" err="1"/>
              <a:t>djelatnosti</a:t>
            </a:r>
            <a:r>
              <a:rPr lang="en-US" dirty="0"/>
              <a:t>, </a:t>
            </a:r>
            <a:r>
              <a:rPr lang="en-US" dirty="0" err="1"/>
              <a:t>tj</a:t>
            </a:r>
            <a:r>
              <a:rPr lang="en-US" dirty="0"/>
              <a:t>.  </a:t>
            </a:r>
            <a:r>
              <a:rPr lang="en-US" dirty="0" err="1"/>
              <a:t>zapošljavanju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ulaganju</a:t>
            </a:r>
            <a:r>
              <a:rPr lang="en-US" dirty="0"/>
              <a:t> u </a:t>
            </a:r>
            <a:r>
              <a:rPr lang="en-US" dirty="0" err="1"/>
              <a:t>ruralna</a:t>
            </a:r>
            <a:r>
              <a:rPr lang="en-US" dirty="0"/>
              <a:t> </a:t>
            </a:r>
            <a:r>
              <a:rPr lang="en-US" dirty="0" err="1"/>
              <a:t>područja</a:t>
            </a:r>
            <a:r>
              <a:rPr lang="en-US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262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b="1" dirty="0">
                <a:solidFill>
                  <a:srgbClr val="548235"/>
                </a:solidFill>
              </a:rPr>
              <a:t>Umjesto zaključka</a:t>
            </a:r>
            <a:endParaRPr lang="en-US" b="1" dirty="0">
              <a:solidFill>
                <a:srgbClr val="54823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a-IN" b="1" dirty="0"/>
              <a:t>Stvaranje novih lanaca vrijednosti</a:t>
            </a:r>
          </a:p>
          <a:p>
            <a:r>
              <a:rPr lang="ta-IN" b="1" dirty="0"/>
              <a:t>Uključenost svih ključnih dionika</a:t>
            </a:r>
          </a:p>
          <a:p>
            <a:r>
              <a:rPr lang="ta-IN" b="1" dirty="0"/>
              <a:t>Zajedničko učenje i donošenje odluka/ transfer znanja i podjela odgovornosti</a:t>
            </a:r>
          </a:p>
          <a:p>
            <a:r>
              <a:rPr lang="en-US" b="1" dirty="0"/>
              <a:t>J</a:t>
            </a:r>
            <a:r>
              <a:rPr lang="ta-IN" b="1" dirty="0"/>
              <a:t>ačanje socijalnog kapitala </a:t>
            </a:r>
            <a:r>
              <a:rPr lang="mr-IN" b="1" dirty="0"/>
              <a:t>–</a:t>
            </a:r>
            <a:r>
              <a:rPr lang="ta-IN" b="1" dirty="0"/>
              <a:t> kultura društvene promjene</a:t>
            </a:r>
          </a:p>
          <a:p>
            <a:r>
              <a:rPr lang="ta-IN" b="1" dirty="0"/>
              <a:t>Inovacije, digitalizacija, know-how</a:t>
            </a:r>
          </a:p>
          <a:p>
            <a:r>
              <a:rPr lang="ta-IN" b="1" dirty="0"/>
              <a:t>Praćenje </a:t>
            </a:r>
            <a:r>
              <a:rPr lang="ta-IN" b="1" dirty="0" smtClean="0"/>
              <a:t>učinaka (ekološki i društveni + ekonomski)</a:t>
            </a:r>
            <a:endParaRPr lang="ta-IN" b="1" dirty="0"/>
          </a:p>
          <a:p>
            <a:r>
              <a:rPr lang="ta-IN" b="1" dirty="0"/>
              <a:t>Koristiti postojeće modele i prilagoditi ih vlastitim potrebama i ciljevima</a:t>
            </a:r>
          </a:p>
          <a:p>
            <a:r>
              <a:rPr lang="ta-IN" b="1" dirty="0"/>
              <a:t>Povezivanje i razmjena znanja na razini EU mreža, razvoj novih modela - </a:t>
            </a:r>
            <a:r>
              <a:rPr lang="ta-IN" b="1" dirty="0">
                <a:solidFill>
                  <a:srgbClr val="125808"/>
                </a:solidFill>
              </a:rPr>
              <a:t>SUSTVARANJE</a:t>
            </a:r>
            <a:endParaRPr lang="en-US" b="1" dirty="0">
              <a:solidFill>
                <a:srgbClr val="125808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642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533" y="4160521"/>
            <a:ext cx="4833714" cy="2409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auto" hangingPunct="0">
              <a:lnSpc>
                <a:spcPct val="120000"/>
              </a:lnSpc>
              <a:spcAft>
                <a:spcPts val="0"/>
              </a:spcAft>
              <a:defRPr/>
            </a:pPr>
            <a:r>
              <a:rPr lang="hr-HR" b="1" dirty="0">
                <a:solidFill>
                  <a:schemeClr val="bg1"/>
                </a:solidFill>
                <a:latin typeface="Trebuchet MS" pitchFamily="34" charset="0"/>
              </a:rPr>
              <a:t>Sonja Vuković</a:t>
            </a:r>
          </a:p>
          <a:p>
            <a:pPr algn="ctr" eaLnBrk="0" fontAlgn="auto" hangingPunct="0">
              <a:lnSpc>
                <a:spcPct val="120000"/>
              </a:lnSpc>
              <a:spcAft>
                <a:spcPts val="0"/>
              </a:spcAft>
              <a:defRPr/>
            </a:pPr>
            <a:r>
              <a:rPr lang="hr-HR" dirty="0">
                <a:solidFill>
                  <a:schemeClr val="bg1"/>
                </a:solidFill>
                <a:latin typeface="Trebuchet MS" pitchFamily="34" charset="0"/>
              </a:rPr>
              <a:t>Udruga za kreativni razvoj Slap</a:t>
            </a:r>
          </a:p>
          <a:p>
            <a:pPr algn="ctr" eaLnBrk="0" fontAlgn="auto" hangingPunct="0">
              <a:lnSpc>
                <a:spcPct val="120000"/>
              </a:lnSpc>
              <a:spcAft>
                <a:spcPts val="0"/>
              </a:spcAft>
              <a:defRPr/>
            </a:pPr>
            <a:r>
              <a:rPr lang="ta-IN" dirty="0">
                <a:solidFill>
                  <a:schemeClr val="bg1"/>
                </a:solidFill>
                <a:latin typeface="Trebuchet MS" pitchFamily="34" charset="0"/>
              </a:rPr>
              <a:t>Osijek, Keršovanijeva</a:t>
            </a:r>
            <a:r>
              <a:rPr lang="hr-HR" dirty="0">
                <a:solidFill>
                  <a:schemeClr val="bg1"/>
                </a:solidFill>
                <a:latin typeface="Trebuchet MS" pitchFamily="34" charset="0"/>
              </a:rPr>
              <a:t> 3</a:t>
            </a:r>
            <a:r>
              <a:rPr lang="ta-IN" dirty="0">
                <a:solidFill>
                  <a:schemeClr val="bg1"/>
                </a:solidFill>
                <a:latin typeface="Trebuchet MS" pitchFamily="34" charset="0"/>
              </a:rPr>
              <a:t>1</a:t>
            </a:r>
            <a:endParaRPr lang="hr-HR" dirty="0">
              <a:solidFill>
                <a:schemeClr val="bg1"/>
              </a:solidFill>
              <a:latin typeface="Trebuchet MS" pitchFamily="34" charset="0"/>
            </a:endParaRPr>
          </a:p>
          <a:p>
            <a:pPr algn="ctr" eaLnBrk="0" fontAlgn="auto" hangingPunct="0">
              <a:lnSpc>
                <a:spcPct val="120000"/>
              </a:lnSpc>
              <a:spcAft>
                <a:spcPts val="0"/>
              </a:spcAft>
              <a:defRPr/>
            </a:pPr>
            <a:r>
              <a:rPr lang="ta-IN" dirty="0">
                <a:solidFill>
                  <a:schemeClr val="bg1"/>
                </a:solidFill>
                <a:latin typeface="Trebuchet MS" pitchFamily="34" charset="0"/>
              </a:rPr>
              <a:t>Zagreb, I. Trnskog </a:t>
            </a:r>
            <a:r>
              <a:rPr lang="ta-IN" dirty="0" smtClean="0">
                <a:solidFill>
                  <a:schemeClr val="bg1"/>
                </a:solidFill>
                <a:latin typeface="Trebuchet MS" pitchFamily="34" charset="0"/>
              </a:rPr>
              <a:t>4</a:t>
            </a:r>
          </a:p>
          <a:p>
            <a:pPr algn="ctr" eaLnBrk="0" hangingPunct="0">
              <a:lnSpc>
                <a:spcPct val="120000"/>
              </a:lnSpc>
              <a:defRPr/>
            </a:pPr>
            <a:endParaRPr lang="ta-IN" b="1" i="1" dirty="0" smtClean="0">
              <a:solidFill>
                <a:schemeClr val="accent5">
                  <a:lumMod val="50000"/>
                </a:schemeClr>
              </a:solidFill>
              <a:latin typeface="Trebuchet MS" pitchFamily="34" charset="0"/>
            </a:endParaRPr>
          </a:p>
          <a:p>
            <a:pPr algn="ctr" eaLnBrk="0" hangingPunct="0">
              <a:lnSpc>
                <a:spcPct val="120000"/>
              </a:lnSpc>
              <a:defRPr/>
            </a:pPr>
            <a:r>
              <a:rPr lang="hr-HR" b="1" i="1" dirty="0" smtClean="0">
                <a:solidFill>
                  <a:schemeClr val="accent5">
                    <a:lumMod val="50000"/>
                  </a:schemeClr>
                </a:solidFill>
                <a:latin typeface="Trebuchet MS" pitchFamily="34" charset="0"/>
              </a:rPr>
              <a:t>zašto </a:t>
            </a:r>
            <a:r>
              <a:rPr lang="hr-HR" b="1" i="1" dirty="0">
                <a:solidFill>
                  <a:schemeClr val="accent5">
                    <a:lumMod val="50000"/>
                  </a:schemeClr>
                </a:solidFill>
                <a:latin typeface="Trebuchet MS" pitchFamily="34" charset="0"/>
              </a:rPr>
              <a:t>biti kap, kad mogu biti slap...</a:t>
            </a:r>
            <a:endParaRPr lang="en-US" b="1" i="1" dirty="0">
              <a:solidFill>
                <a:schemeClr val="accent5">
                  <a:lumMod val="50000"/>
                </a:schemeClr>
              </a:solidFill>
              <a:latin typeface="Trebuchet MS" pitchFamily="34" charset="0"/>
            </a:endParaRPr>
          </a:p>
          <a:p>
            <a:pPr algn="ctr" eaLnBrk="0" fontAlgn="auto" hangingPunct="0">
              <a:lnSpc>
                <a:spcPct val="120000"/>
              </a:lnSpc>
              <a:spcAft>
                <a:spcPts val="0"/>
              </a:spcAft>
              <a:defRPr/>
            </a:pPr>
            <a:endParaRPr lang="ta-IN" dirty="0" smtClean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43565" y="4276330"/>
            <a:ext cx="358615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auto" hangingPunct="0">
              <a:lnSpc>
                <a:spcPct val="120000"/>
              </a:lnSpc>
              <a:spcAft>
                <a:spcPts val="0"/>
              </a:spcAft>
              <a:defRPr/>
            </a:pPr>
            <a:r>
              <a:rPr lang="hr-HR" dirty="0">
                <a:solidFill>
                  <a:schemeClr val="bg1"/>
                </a:solidFill>
                <a:latin typeface="Trebuchet MS" pitchFamily="34" charset="0"/>
              </a:rPr>
              <a:t>Tel: 031 213 556</a:t>
            </a:r>
          </a:p>
          <a:p>
            <a:pPr algn="ctr" eaLnBrk="0" fontAlgn="auto" hangingPunct="0">
              <a:lnSpc>
                <a:spcPct val="120000"/>
              </a:lnSpc>
              <a:spcAft>
                <a:spcPts val="0"/>
              </a:spcAft>
              <a:defRPr/>
            </a:pPr>
            <a:r>
              <a:rPr lang="hr-HR" dirty="0" smtClean="0">
                <a:solidFill>
                  <a:schemeClr val="bg1"/>
                </a:solidFill>
                <a:latin typeface="Trebuchet MS" pitchFamily="34" charset="0"/>
              </a:rPr>
              <a:t>Mob</a:t>
            </a:r>
            <a:r>
              <a:rPr lang="hr-HR" dirty="0">
                <a:solidFill>
                  <a:schemeClr val="bg1"/>
                </a:solidFill>
                <a:latin typeface="Trebuchet MS" pitchFamily="34" charset="0"/>
              </a:rPr>
              <a:t>: 091 5102172</a:t>
            </a:r>
          </a:p>
          <a:p>
            <a:pPr algn="ctr" eaLnBrk="0" fontAlgn="auto" hangingPunct="0">
              <a:lnSpc>
                <a:spcPct val="120000"/>
              </a:lnSpc>
              <a:spcAft>
                <a:spcPts val="0"/>
              </a:spcAft>
              <a:defRPr/>
            </a:pPr>
            <a:r>
              <a:rPr lang="ta-IN" dirty="0">
                <a:solidFill>
                  <a:schemeClr val="bg1"/>
                </a:solidFill>
                <a:latin typeface="Trebuchet MS" pitchFamily="34" charset="0"/>
              </a:rPr>
              <a:t>sonja</a:t>
            </a:r>
            <a:r>
              <a:rPr lang="hr-HR" dirty="0">
                <a:solidFill>
                  <a:schemeClr val="bg1"/>
                </a:solidFill>
                <a:latin typeface="Trebuchet MS" pitchFamily="34" charset="0"/>
              </a:rPr>
              <a:t>.slap@gmail.com</a:t>
            </a:r>
          </a:p>
          <a:p>
            <a:pPr algn="ctr" eaLnBrk="0" fontAlgn="auto" hangingPunct="0">
              <a:lnSpc>
                <a:spcPct val="120000"/>
              </a:lnSpc>
              <a:spcAft>
                <a:spcPts val="0"/>
              </a:spcAft>
              <a:defRPr/>
            </a:pPr>
            <a:r>
              <a:rPr lang="hr-HR" dirty="0" smtClean="0">
                <a:solidFill>
                  <a:schemeClr val="bg1"/>
                </a:solidFill>
                <a:latin typeface="Trebuchet MS" pitchFamily="34" charset="0"/>
                <a:hlinkClick r:id="rId2"/>
              </a:rPr>
              <a:t>www.slap.hr</a:t>
            </a:r>
            <a:endParaRPr lang="ta-IN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 eaLnBrk="0" fontAlgn="auto" hangingPunct="0">
              <a:lnSpc>
                <a:spcPct val="120000"/>
              </a:lnSpc>
              <a:spcAft>
                <a:spcPts val="0"/>
              </a:spcAft>
              <a:defRPr/>
            </a:pPr>
            <a:r>
              <a:rPr lang="ta-IN" dirty="0" smtClean="0">
                <a:solidFill>
                  <a:schemeClr val="bg1"/>
                </a:solidFill>
                <a:latin typeface="Trebuchet MS" pitchFamily="34" charset="0"/>
                <a:hlinkClick r:id="rId3"/>
              </a:rPr>
              <a:t>www.eceker.com</a:t>
            </a:r>
            <a:endParaRPr lang="ta-IN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 eaLnBrk="0" fontAlgn="auto" hangingPunct="0">
              <a:lnSpc>
                <a:spcPct val="120000"/>
              </a:lnSpc>
              <a:spcAft>
                <a:spcPts val="0"/>
              </a:spcAft>
              <a:defRPr/>
            </a:pPr>
            <a:r>
              <a:rPr lang="hr-HR" dirty="0" smtClean="0">
                <a:solidFill>
                  <a:schemeClr val="bg1"/>
                </a:solidFill>
                <a:latin typeface="Trebuchet MS" pitchFamily="34" charset="0"/>
              </a:rPr>
              <a:t>www.pomakonline.com</a:t>
            </a:r>
            <a:endParaRPr lang="hr-HR" dirty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6" name="Picture 1" descr="E:\POSAO\SLAP\SLAP identity\slaplogocopymal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14825" y="3525898"/>
            <a:ext cx="1363979" cy="624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636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2700</TotalTime>
  <Words>596</Words>
  <Application>Microsoft Macintosh PowerPoint</Application>
  <PresentationFormat>Custom</PresentationFormat>
  <Paragraphs>76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Utjecaj Europskog  zelenog plana na  ruralni prostor Hrvatske </vt:lpstr>
      <vt:lpstr>PowerPoint Presentation</vt:lpstr>
      <vt:lpstr>Zašto Europski zeleni plan?</vt:lpstr>
      <vt:lpstr>Europski zeleni plan</vt:lpstr>
      <vt:lpstr>PowerPoint Presentation</vt:lpstr>
      <vt:lpstr>Europski zeleni plan</vt:lpstr>
      <vt:lpstr>Hrvatska i EZP</vt:lpstr>
      <vt:lpstr>Uvjeti za razvoj zelenog poduzetništva</vt:lpstr>
      <vt:lpstr>DOBRA PRAKSA  MODELI IZVAN OKVIRA</vt:lpstr>
      <vt:lpstr>Pametna sela i LEADER</vt:lpstr>
      <vt:lpstr>Umjesto zaključka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</dc:creator>
  <cp:lastModifiedBy>Sonja Vuković</cp:lastModifiedBy>
  <cp:revision>46</cp:revision>
  <dcterms:created xsi:type="dcterms:W3CDTF">2021-06-28T11:48:06Z</dcterms:created>
  <dcterms:modified xsi:type="dcterms:W3CDTF">2021-07-08T19:47:21Z</dcterms:modified>
</cp:coreProperties>
</file>