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70" r:id="rId7"/>
    <p:sldId id="271" r:id="rId8"/>
    <p:sldId id="263" r:id="rId9"/>
    <p:sldId id="268" r:id="rId10"/>
    <p:sldId id="269" r:id="rId11"/>
    <p:sldId id="274" r:id="rId12"/>
    <p:sldId id="275" r:id="rId13"/>
    <p:sldId id="276" r:id="rId14"/>
    <p:sldId id="277" r:id="rId15"/>
    <p:sldId id="278" r:id="rId16"/>
    <p:sldId id="279" r:id="rId17"/>
    <p:sldId id="284" r:id="rId18"/>
    <p:sldId id="281" r:id="rId19"/>
    <p:sldId id="282" r:id="rId20"/>
    <p:sldId id="283" r:id="rId21"/>
    <p:sldId id="267" r:id="rId22"/>
    <p:sldId id="285" r:id="rId23"/>
    <p:sldId id="286" r:id="rId24"/>
    <p:sldId id="287" r:id="rId25"/>
    <p:sldId id="288" r:id="rId26"/>
    <p:sldId id="265" r:id="rId27"/>
    <p:sldId id="273" r:id="rId28"/>
    <p:sldId id="280" r:id="rId29"/>
    <p:sldId id="289" r:id="rId30"/>
    <p:sldId id="290" r:id="rId31"/>
    <p:sldId id="292" r:id="rId32"/>
    <p:sldId id="291" r:id="rId33"/>
    <p:sldId id="25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8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3CD8471-74BC-4B19-B36C-39F7A574F6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9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11395C-8053-4F45-97C9-4C3B93449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8449D-8DA5-449B-8035-A72E14E8D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365125"/>
            <a:ext cx="838615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12064-1A7B-4AA0-981E-9A068D2F3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18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81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7D4B32F-990E-4299-ABAB-17DF85056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D34E55-F46F-4161-AA8C-3B70BA2C88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967644"/>
            <a:ext cx="9144000" cy="92271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dirty="0"/>
              <a:t>Naslov - tema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3117EB-9682-4204-A3EF-CD1726FEC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82538" y="5492187"/>
            <a:ext cx="4826924" cy="47951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Predavač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84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F5A5F2-4536-4302-BE0E-0B87B978F0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A66743-3820-42BC-952D-50692A1B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CAE0E-40B9-4CD7-8F4E-322A75F90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7957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363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92B1AA9-6DCA-48A6-BB05-D82E525732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03C5D2-1D2D-4343-AE1A-3ECF2272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6" y="365125"/>
            <a:ext cx="843603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9790F-6FEE-427E-9B7F-59D510AD9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434F11-56A2-4925-BD6F-E97C086C7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44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54EDE6-88B0-4481-BF4A-36B9D5FA8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E95F27-2670-4060-893C-1E439101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264" y="365125"/>
            <a:ext cx="850412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5D686-4F30-445C-9E36-8AFB36CC2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D2FAC-E875-4E10-B0DB-006AD82B5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E7848-89E7-446C-9B95-9BB461B7B8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C8499E-583E-4A0D-8ED4-053B39A510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08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2089700-B7EF-41F3-B23D-3E8FFB834B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E12753-1BEC-4EE0-AAAF-5B9B17746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0460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C1A6F-EBCE-46D4-9B8A-8A4F0B54D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23703"/>
            <a:ext cx="6172200" cy="53373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EF23-3405-4BF9-921A-B782A97D6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04803"/>
            <a:ext cx="3932237" cy="27562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03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0EA0BF-F4AD-4E26-97AA-71C7BE1D7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2CBCDA-CC29-435E-B921-9F367AB4C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621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698DEA-FF06-4543-BBEF-47105E841E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FD795-EFD1-4707-92E5-57EFF8F39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46412"/>
            <a:ext cx="3932237" cy="28146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279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CFE0C6-636F-4F8C-8C01-E194851650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8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A2CC17-716C-4534-BE08-3CEEFBD82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B63E0-848E-452C-B65F-668FF4926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E8B1B-C068-4D37-A75F-7C5F7EAF1B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4034A-25B2-4AB3-A6FF-EDD083C12154}" type="datetimeFigureOut">
              <a:rPr lang="en-GB" smtClean="0"/>
              <a:t>07/07/2021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DD533-6C14-4580-8278-3E614A51B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57573-A987-425E-BEE5-D2F4C6F93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49C59-F0AF-4A84-BD92-DB08C98B7B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55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6" r:id="rId7"/>
    <p:sldLayoutId id="2147483657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746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33FBD-3EE6-4F06-878C-33EA019534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6220" y="2640939"/>
            <a:ext cx="9247464" cy="95527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hr-HR" sz="4800" dirty="0"/>
              <a:t>Kratki lanci opskrbe ekoloških proizvoda</a:t>
            </a:r>
            <a:endParaRPr lang="en-GB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C2B2E-532D-4EE4-9CA4-F30CEAAFB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8039" y="4217061"/>
            <a:ext cx="4826924" cy="479511"/>
          </a:xfrm>
        </p:spPr>
        <p:txBody>
          <a:bodyPr/>
          <a:lstStyle/>
          <a:p>
            <a:r>
              <a:rPr lang="hr-HR" dirty="0"/>
              <a:t>Izv.prof.dr.sc. Snježana </a:t>
            </a:r>
            <a:r>
              <a:rPr lang="hr-HR" dirty="0" err="1"/>
              <a:t>Tolić</a:t>
            </a:r>
            <a:endParaRPr lang="en-GB" dirty="0"/>
          </a:p>
        </p:txBody>
      </p:sp>
      <p:pic>
        <p:nvPicPr>
          <p:cNvPr id="1026" name="Picture 2" descr="Repozitorij Fakulteta agrobiotehničkih znanosti Osijek | Repozitorij radova  Fakulteta agrobiotehničkih znanosti Osijek">
            <a:extLst>
              <a:ext uri="{FF2B5EF4-FFF2-40B4-BE49-F238E27FC236}">
                <a16:creationId xmlns:a16="http://schemas.microsoft.com/office/drawing/2014/main" id="{196F3C52-2BC7-4C94-8FD6-04CF1F9AE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060" y="4735458"/>
            <a:ext cx="2137879" cy="120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485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222" y="657225"/>
            <a:ext cx="4601556" cy="100647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hr-HR" dirty="0"/>
              <a:t>Zašto ova tema?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6168"/>
            <a:ext cx="10515600" cy="3173412"/>
          </a:xfrm>
        </p:spPr>
        <p:txBody>
          <a:bodyPr>
            <a:normAutofit/>
          </a:bodyPr>
          <a:lstStyle/>
          <a:p>
            <a:pPr algn="just"/>
            <a:r>
              <a:rPr lang="hr-HR" dirty="0"/>
              <a:t>Kratki lanci opskrbe (KOL) sve više plijene interes znanstvenika i istraživača – onih koji promatraju ovu pojavu izvana kao i onih koji žele istraživati na temelju vlastitog iskustva kroz aktivno sudjelovanje. </a:t>
            </a:r>
          </a:p>
          <a:p>
            <a:pPr algn="just"/>
            <a:r>
              <a:rPr lang="hr-HR" dirty="0"/>
              <a:t>Ekološka poljoprivreda i razvoj lokalnih tržišta hrene su važne karike u postizanju ciljeva Strategije od polja do stola i Strategije za </a:t>
            </a:r>
            <a:r>
              <a:rPr lang="hr-HR" dirty="0" err="1"/>
              <a:t>bioraznolikost</a:t>
            </a:r>
            <a:r>
              <a:rPr lang="hr-HR" dirty="0"/>
              <a:t>.  </a:t>
            </a:r>
          </a:p>
          <a:p>
            <a:pPr algn="just"/>
            <a:r>
              <a:rPr lang="hr-HR" dirty="0"/>
              <a:t>U segmentu razvoja lokalnih tržišta hrane, KOL-ovi imaju važnu ulogu.     </a:t>
            </a:r>
          </a:p>
        </p:txBody>
      </p:sp>
    </p:spTree>
    <p:extLst>
      <p:ext uri="{BB962C8B-B14F-4D97-AF65-F5344CB8AC3E}">
        <p14:creationId xmlns:p14="http://schemas.microsoft.com/office/powerpoint/2010/main" val="385964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968FA-F1AF-406D-B809-58D88D775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3044" y="462716"/>
            <a:ext cx="7243156" cy="88371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hr-HR" b="1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3079E-D2C0-4C79-ABA6-4BFE7BDAA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346" y="1531144"/>
            <a:ext cx="10515600" cy="439975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r-HR" sz="2000" b="1" dirty="0">
                <a:solidFill>
                  <a:schemeClr val="accent2">
                    <a:lumMod val="50000"/>
                  </a:schemeClr>
                </a:solidFill>
              </a:rPr>
              <a:t>Kratki opskrbni lanci</a:t>
            </a:r>
            <a:r>
              <a:rPr lang="hr-HR" sz="2000" dirty="0"/>
              <a:t>, </a:t>
            </a:r>
            <a:r>
              <a:rPr lang="hr-HR" sz="2000" b="1" dirty="0">
                <a:solidFill>
                  <a:schemeClr val="accent6">
                    <a:lumMod val="50000"/>
                  </a:schemeClr>
                </a:solidFill>
              </a:rPr>
              <a:t>ekološki proizvodi </a:t>
            </a:r>
            <a:r>
              <a:rPr lang="hr-HR" sz="2000" dirty="0"/>
              <a:t>i </a:t>
            </a:r>
            <a:r>
              <a:rPr lang="hr-HR" sz="2000" b="1" dirty="0">
                <a:solidFill>
                  <a:schemeClr val="accent5">
                    <a:lumMod val="75000"/>
                  </a:schemeClr>
                </a:solidFill>
              </a:rPr>
              <a:t>digitalizacija tržišta </a:t>
            </a:r>
            <a:r>
              <a:rPr lang="hr-HR" sz="2000" dirty="0"/>
              <a:t>nesumnjivo doprinose ostvarivanju sva tri prioriteta strategije Europa 2020 (pametan, održiv i uključiv rast) jer: 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hr-HR" sz="2000" dirty="0"/>
              <a:t>primjenjuju posebna znanja i inovacije 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hr-HR" sz="2000" dirty="0"/>
              <a:t>pozitivno utječu na učinkovitost korištenja zelenih resursa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hr-HR" sz="2000" dirty="0"/>
              <a:t>doprinose zapošljavanju u ruralnim područjima.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r-HR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Nova EU strategija „</a:t>
            </a:r>
            <a:r>
              <a:rPr lang="hr-HR" sz="2000" dirty="0">
                <a:solidFill>
                  <a:srgbClr val="000000"/>
                </a:solidFill>
                <a:highlight>
                  <a:srgbClr val="00FFFF"/>
                </a:highlight>
                <a:ea typeface="Calibri" panose="020F0502020204030204" pitchFamily="34" charset="0"/>
                <a:cs typeface="Arial" panose="020B0604020202020204" pitchFamily="34" charset="0"/>
              </a:rPr>
              <a:t>Strategija od polja do stola” </a:t>
            </a:r>
            <a:r>
              <a:rPr lang="hr-HR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daje smjernice za daljnji rast tržišta ekološke hrane s naglaskom na snažnu promociju </a:t>
            </a:r>
            <a:r>
              <a:rPr lang="hr-HR" sz="2000" dirty="0">
                <a:solidFill>
                  <a:srgbClr val="000000"/>
                </a:solidFill>
                <a:highlight>
                  <a:srgbClr val="00FFFF"/>
                </a:highlight>
                <a:ea typeface="Calibri" panose="020F0502020204030204" pitchFamily="34" charset="0"/>
                <a:cs typeface="Arial" panose="020B0604020202020204" pitchFamily="34" charset="0"/>
              </a:rPr>
              <a:t>ekološke poljoprivrede </a:t>
            </a:r>
            <a:r>
              <a:rPr lang="hr-HR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zbog njenog pozitivnog utjecaja na </a:t>
            </a:r>
            <a:r>
              <a:rPr lang="hr-HR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bioraznolikost</a:t>
            </a:r>
            <a:r>
              <a:rPr lang="hr-HR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stvaranje novih radnih mjesta i privlačenje mladih poljoprivrednika.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r-HR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Ova strategija na indirektan način prepoznaje KOL-ove kroz predlaganje z</a:t>
            </a:r>
            <a:r>
              <a:rPr lang="hr-HR" sz="2000" dirty="0"/>
              <a:t>akonodavnih inicijativa za jačanje suradnje primarnih proizvođača radi podupiranja njihova položaja u prehrambenom lancu</a:t>
            </a:r>
            <a:endParaRPr lang="hr-HR" sz="2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hr-HR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Unija će izdvojiti značajna sredstva za razvoj novog pravnog okvira kako bi se potaknulo poljoprivrednike na prijelaz u ekološku poljoprivredu. </a:t>
            </a:r>
            <a:r>
              <a:rPr lang="hr-HR" sz="2000" b="1" dirty="0">
                <a:solidFill>
                  <a:srgbClr val="000000"/>
                </a:solidFill>
                <a:highlight>
                  <a:srgbClr val="FFFF0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Cilj  Unije je dostići do 2030. najmanje 25 % </a:t>
            </a:r>
            <a:r>
              <a:rPr lang="hr-HR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poljoprivrednog zemljišta Unije </a:t>
            </a:r>
            <a:r>
              <a:rPr lang="hr-HR" sz="2000" b="1" dirty="0">
                <a:solidFill>
                  <a:srgbClr val="000000"/>
                </a:solidFill>
                <a:highlight>
                  <a:srgbClr val="FFFF00"/>
                </a:highlight>
                <a:ea typeface="Calibri" panose="020F0502020204030204" pitchFamily="34" charset="0"/>
                <a:cs typeface="Arial" panose="020B0604020202020204" pitchFamily="34" charset="0"/>
              </a:rPr>
              <a:t>pod certificiranim ekološkim uzgojem</a:t>
            </a:r>
            <a:r>
              <a:rPr lang="hr-HR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</a:p>
          <a:p>
            <a:pPr marL="0" indent="0" algn="just">
              <a:buNone/>
            </a:pPr>
            <a:endParaRPr lang="hr-HR" sz="2000" dirty="0"/>
          </a:p>
          <a:p>
            <a:pPr algn="just"/>
            <a:endParaRPr lang="hr-HR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1D8925-AC1E-412B-9B5D-8E31D838A8BC}"/>
              </a:ext>
            </a:extLst>
          </p:cNvPr>
          <p:cNvSpPr txBox="1">
            <a:spLocks/>
          </p:cNvSpPr>
          <p:nvPr/>
        </p:nvSpPr>
        <p:spPr>
          <a:xfrm>
            <a:off x="3455953" y="462717"/>
            <a:ext cx="6780247" cy="8837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600" b="1" dirty="0"/>
              <a:t>KOL za održiviji prehrambeni sustav</a:t>
            </a:r>
          </a:p>
        </p:txBody>
      </p:sp>
    </p:spTree>
    <p:extLst>
      <p:ext uri="{BB962C8B-B14F-4D97-AF65-F5344CB8AC3E}">
        <p14:creationId xmlns:p14="http://schemas.microsoft.com/office/powerpoint/2010/main" val="254515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1F0DC-DE1C-4CCE-878F-E6C38DF1E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853" y="485937"/>
            <a:ext cx="6818347" cy="88371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hr-HR" sz="3600" b="1" dirty="0"/>
              <a:t>Kratki opskrbni lanci - 2 nove studije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F7178-D29D-4333-8ACE-C6A6F0D12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976" y="1749165"/>
            <a:ext cx="10510823" cy="3918470"/>
          </a:xfrm>
        </p:spPr>
        <p:txBody>
          <a:bodyPr>
            <a:normAutofit/>
          </a:bodyPr>
          <a:lstStyle/>
          <a:p>
            <a:r>
              <a:rPr lang="hr-HR" sz="2400" dirty="0"/>
              <a:t>SUFINANCIRANO SREDSTVIMA EUROPSKE UNIJE, EUROPSKI POLJOPRIVREDNI FOND ZA RURALNI RAZVOJ: EUROPA ULAŽE U RURALNA PODRUČJA</a:t>
            </a:r>
          </a:p>
          <a:p>
            <a:pPr lvl="1"/>
            <a:r>
              <a:rPr lang="hr-HR" sz="2000" dirty="0"/>
              <a:t>na poziv </a:t>
            </a:r>
            <a:r>
              <a:rPr lang="hr-HR" sz="2000" b="1" dirty="0">
                <a:highlight>
                  <a:srgbClr val="00FFFF"/>
                </a:highlight>
              </a:rPr>
              <a:t>Nacionalne ruralne mreže </a:t>
            </a:r>
            <a:r>
              <a:rPr lang="hr-HR" sz="2000" dirty="0"/>
              <a:t>u sklopu izvršenja godišnjeg akcijskog plana Mreže za 2020. godinu.</a:t>
            </a:r>
          </a:p>
          <a:p>
            <a:r>
              <a:rPr lang="hr-HR" sz="2400" dirty="0"/>
              <a:t>Snježana </a:t>
            </a:r>
            <a:r>
              <a:rPr lang="hr-HR" sz="2400" dirty="0" err="1"/>
              <a:t>Tolić</a:t>
            </a:r>
            <a:r>
              <a:rPr lang="hr-HR" sz="2400" dirty="0"/>
              <a:t> (autor): Studija razvoja kratkog opskrbnog lanca ekoloških proizvoda Osječko-baranjske županije. Fakultet </a:t>
            </a:r>
            <a:r>
              <a:rPr lang="hr-HR" sz="2400" dirty="0" err="1"/>
              <a:t>agrobiotehničkih</a:t>
            </a:r>
            <a:r>
              <a:rPr lang="hr-HR" sz="2400" dirty="0"/>
              <a:t> znanosti Osijek, siječanj, 2021., 98 str.  - Osječko-baranjska županija je prijavitelj izrade ove studije</a:t>
            </a:r>
          </a:p>
          <a:p>
            <a:r>
              <a:rPr lang="hr-HR" sz="2400" dirty="0"/>
              <a:t>Nataša </a:t>
            </a:r>
            <a:r>
              <a:rPr lang="hr-HR" sz="2400" dirty="0" err="1"/>
              <a:t>Bokan</a:t>
            </a:r>
            <a:r>
              <a:rPr lang="hr-HR" sz="2400" dirty="0"/>
              <a:t> (</a:t>
            </a:r>
            <a:r>
              <a:rPr lang="hr-HR" sz="2400" dirty="0" err="1"/>
              <a:t>ur</a:t>
            </a:r>
            <a:r>
              <a:rPr lang="hr-HR" sz="2400" dirty="0"/>
              <a:t>): Analiza institucionalne podrške prilikom osnivanja dvaju tipova kratkih lanaca opskrbe (model osnivanja odozdo i odozgo). Sveučilište u Zagrebu Agronomski fakultet Zagreb, siječanj, 2021., 160 str. (AFZ kao prijavitelj)</a:t>
            </a:r>
          </a:p>
          <a:p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3179993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282F4-76BE-45E8-878D-35F08FFF2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544" y="288925"/>
            <a:ext cx="7840056" cy="118427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hr-HR" sz="3200" dirty="0">
                <a:latin typeface="+mn-lt"/>
              </a:rPr>
              <a:t>Studija razvoja kratkog opskrbnog lanca ekoloških proizvoda Osječko-baranjske županije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067BA-0EB3-4157-BC57-1B76B3494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91847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hr-HR" dirty="0"/>
              <a:t>Studija istražuje ponudu ekoloških proizvoda u Osječko-baranjskoj županiji, s naglaskom na eko hranu za svakodnevnu opskrbu kućanstava te posebno obrađuje online trženje u kratkom opskrbnom lancu putem digitalnih online platformi. U širem kontekstu, studija donosi:</a:t>
            </a:r>
          </a:p>
          <a:p>
            <a:pPr lvl="1" algn="just"/>
            <a:r>
              <a:rPr lang="hr-HR" dirty="0"/>
              <a:t>povijesni pregled razvoja ekološke poljoprivrede, </a:t>
            </a:r>
          </a:p>
          <a:p>
            <a:pPr lvl="1" algn="just"/>
            <a:r>
              <a:rPr lang="hr-HR" dirty="0"/>
              <a:t>analizu stanja  proizvodnje i tržišta eko hrane od globalne do lokalne razine (Svijet, EU, HR, OBŽ),</a:t>
            </a:r>
          </a:p>
          <a:p>
            <a:pPr lvl="1" algn="just"/>
            <a:r>
              <a:rPr lang="hr-HR" dirty="0"/>
              <a:t>povezanost KOL-ova  i agroekologije, definicije i specifičnosti razvoja KOL-ova u HR i OBŽ</a:t>
            </a:r>
          </a:p>
          <a:p>
            <a:pPr lvl="1" algn="just"/>
            <a:r>
              <a:rPr lang="hr-HR" dirty="0"/>
              <a:t>opis nastanka i razvoja osječke solidarne eko grupe </a:t>
            </a:r>
            <a:r>
              <a:rPr lang="hr-HR" dirty="0" err="1"/>
              <a:t>Ekotržnica</a:t>
            </a:r>
            <a:r>
              <a:rPr lang="hr-HR" dirty="0"/>
              <a:t> </a:t>
            </a:r>
          </a:p>
          <a:p>
            <a:pPr lvl="1" algn="just"/>
            <a:r>
              <a:rPr lang="hr-HR" dirty="0"/>
              <a:t>Analizu istraživanja ekonomske snage i percepcija eko proizvođača OBŽ uključenih u KOL grupe</a:t>
            </a:r>
          </a:p>
          <a:p>
            <a:pPr lvl="1" algn="just"/>
            <a:r>
              <a:rPr lang="hr-HR" dirty="0"/>
              <a:t>preporuke i smjernice za budućnost KOL-ova ekoloških proizvoda i dr.</a:t>
            </a:r>
          </a:p>
          <a:p>
            <a:pPr algn="just"/>
            <a:endParaRPr lang="hr-HR" dirty="0"/>
          </a:p>
          <a:p>
            <a:pPr algn="just"/>
            <a:endParaRPr lang="hr-HR" dirty="0"/>
          </a:p>
          <a:p>
            <a:pPr algn="just"/>
            <a:endParaRPr lang="hr-HR" dirty="0"/>
          </a:p>
          <a:p>
            <a:pPr algn="just"/>
            <a:endParaRPr lang="hr-H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4CF406-C0A2-423C-A99A-ED0EACD25684}"/>
              </a:ext>
            </a:extLst>
          </p:cNvPr>
          <p:cNvSpPr txBox="1">
            <a:spLocks/>
          </p:cNvSpPr>
          <p:nvPr/>
        </p:nvSpPr>
        <p:spPr>
          <a:xfrm>
            <a:off x="2756132" y="288925"/>
            <a:ext cx="554412" cy="774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200" dirty="0">
                <a:latin typeface="+mn-lt"/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1098996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C59B8-67BC-4CED-BD44-ADF970709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144" y="327025"/>
            <a:ext cx="7687656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hr-HR" sz="3000" dirty="0">
                <a:latin typeface="+mn-lt"/>
              </a:rPr>
              <a:t>Analiza institucionalne podrške prilikom osnivanja dvaju tipova kratkih lanaca opskrbe (model osnivanja odozdo i odozgo)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DE980-5ECB-4233-929A-7995765A3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9126"/>
            <a:ext cx="10515600" cy="335217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sz="3400" dirty="0"/>
              <a:t>Urednica doc.dr.sc. Nataša </a:t>
            </a:r>
            <a:r>
              <a:rPr lang="hr-HR" sz="3400" dirty="0" err="1"/>
              <a:t>Bokan</a:t>
            </a:r>
            <a:r>
              <a:rPr lang="hr-HR" sz="3400" dirty="0"/>
              <a:t> -  Agronomski fakultet Zagreb - objedinjene tri studije u jednoj aktivnosti:</a:t>
            </a:r>
          </a:p>
          <a:p>
            <a:endParaRPr lang="hr-HR" sz="3400" dirty="0"/>
          </a:p>
          <a:p>
            <a:pPr marL="914400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hr-HR" sz="2800" dirty="0"/>
              <a:t>Sunčana </a:t>
            </a:r>
            <a:r>
              <a:rPr lang="hr-HR" sz="2800" dirty="0" err="1"/>
              <a:t>Pešek</a:t>
            </a:r>
            <a:r>
              <a:rPr lang="hr-HR" sz="2800" dirty="0"/>
              <a:t>: Zakonodavni okvir i institucionalna podrška kratkim lancima opskrbe</a:t>
            </a:r>
          </a:p>
          <a:p>
            <a:pPr marL="914400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hr-HR" sz="2800" dirty="0"/>
              <a:t>Dr.sc. Petar Bagarić: Kratki lanci opskrbe i projektno financiranje na primjeru Međimurja </a:t>
            </a:r>
          </a:p>
          <a:p>
            <a:pPr marL="914400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hr-HR" sz="2800" dirty="0"/>
              <a:t>Dr.sc. Olga Orlić: Kratki lanci opskrbe i njihovo osnivanje odozdo na primjeru istarskih solidarnih ekoloških grupa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BFBB21-5BC0-4CE1-AA14-C59A7BF8728D}"/>
              </a:ext>
            </a:extLst>
          </p:cNvPr>
          <p:cNvSpPr txBox="1">
            <a:spLocks/>
          </p:cNvSpPr>
          <p:nvPr/>
        </p:nvSpPr>
        <p:spPr>
          <a:xfrm>
            <a:off x="3031822" y="327025"/>
            <a:ext cx="554412" cy="774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3200" dirty="0">
                <a:latin typeface="+mn-lt"/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418978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968FA-F1AF-406D-B809-58D88D775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198" y="473876"/>
            <a:ext cx="8386156" cy="927086"/>
          </a:xfrm>
        </p:spPr>
        <p:txBody>
          <a:bodyPr/>
          <a:lstStyle/>
          <a:p>
            <a:r>
              <a:rPr lang="hr-HR" dirty="0"/>
              <a:t>Hrvatska podrška KOL-ovima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3079E-D2C0-4C79-ABA6-4BFE7BDAA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0"/>
            <a:ext cx="10515600" cy="416560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hr-HR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Nacionalna ruralna mreža kroz financiranje studija vezanih za kratke opskrbne lance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r-HR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strateška vizija hrvatske poljoprivrede “Više od farme” za razdoblje 2020.-2030. u drugom strateškom cilju prepoznaje važnost razvoja KOL-ova kroz aktivnost C, mjeru C1 kojom se potiče udruživanje proizvođača i njihovo povezivanje s kupcima</a:t>
            </a:r>
            <a:endParaRPr lang="hr-HR" sz="23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hr-HR" sz="2300" dirty="0"/>
              <a:t>PRRRH 2014-2020 – „razvoj KOL-ova i lokalnih tržišta poboljšava konkurentnost primarnih proizvođača kroz bolju integraciju u poljoprivredno-prehrambeni lanac putem programa kvalitete (ekološki i tradicionalni proizvodi), ali i kroz aktivnosti međusobne suradnje proizvođača u stavljanju proizvoda na tržište”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hr-HR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Hrvatska u prijelaznom razdoblju do 2023. može koristiti sredstva za potporu i razvoj KOL-ova u okviru mjere 16 „Suradnja”, </a:t>
            </a:r>
            <a:r>
              <a:rPr lang="hr-HR" sz="23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podmjere</a:t>
            </a:r>
            <a:r>
              <a:rPr lang="hr-HR" sz="23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16.4., </a:t>
            </a:r>
            <a:r>
              <a:rPr lang="hr-HR" sz="2300" dirty="0"/>
              <a:t>tip operacije 16.4.1. „Kratki lanci opskrbe i lokalna tržišta” </a:t>
            </a:r>
            <a:endParaRPr lang="hr-HR" sz="23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hr-HR" sz="2300" dirty="0"/>
          </a:p>
          <a:p>
            <a:endParaRPr lang="hr-HR" sz="2300" dirty="0"/>
          </a:p>
        </p:txBody>
      </p:sp>
    </p:spTree>
    <p:extLst>
      <p:ext uri="{BB962C8B-B14F-4D97-AF65-F5344CB8AC3E}">
        <p14:creationId xmlns:p14="http://schemas.microsoft.com/office/powerpoint/2010/main" val="3860938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34F38-4582-497A-9A2E-F1937E04A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365125"/>
            <a:ext cx="8386156" cy="96837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hr-HR" dirty="0"/>
              <a:t>KOL u kontekstu agroekologije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3F719-60F7-4B7B-AEA8-0F69D2F5B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seljačka poljoprivreda na malim poljoprivrednim gospodarstvima potiče raznolikost, povezanost i otpornost, a teži stvaranju dobiti uz minimalna financijska ulaganja</a:t>
            </a:r>
          </a:p>
          <a:p>
            <a:r>
              <a:rPr lang="hr-HR" dirty="0"/>
              <a:t>radno intenzivno gospodarstvo može zaposliti veći broj ljudi uz manju ovisnost o fosilnim gorivima i veću prilagodljivost u vremenima kriza i klimatskih promjena</a:t>
            </a:r>
          </a:p>
          <a:p>
            <a:r>
              <a:rPr lang="hr-HR" dirty="0"/>
              <a:t>KOL-ovi podižu razinu suradnje proizvođač-proizvođač i proizvođači-potrošači</a:t>
            </a:r>
          </a:p>
          <a:p>
            <a:r>
              <a:rPr lang="hr-HR" dirty="0"/>
              <a:t>pored inovacija u poljoprivredi potrebno je uvesti i socijalne inovacije povezivanja i nove vrste organiziranja prehrambenog sustava</a:t>
            </a:r>
          </a:p>
        </p:txBody>
      </p:sp>
    </p:spTree>
    <p:extLst>
      <p:ext uri="{BB962C8B-B14F-4D97-AF65-F5344CB8AC3E}">
        <p14:creationId xmlns:p14="http://schemas.microsoft.com/office/powerpoint/2010/main" val="2401847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A8663-7DA6-4A5A-AB52-341F9E664F8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hr-HR" dirty="0"/>
              <a:t>KOL eko hrane u OBŽ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47256-4774-4762-A955-1A88736895C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algn="just"/>
            <a:r>
              <a:rPr lang="hr-HR" dirty="0"/>
              <a:t>početkom 2021. u vrijeme nastanka studije na području OBŽ su postojale dvije platforme za online prodaju, odnosno dva kratka opskrbna lanca eko hrane: 1) grupa </a:t>
            </a:r>
            <a:r>
              <a:rPr lang="hr-HR" dirty="0" err="1"/>
              <a:t>Ekotržnica</a:t>
            </a:r>
            <a:r>
              <a:rPr lang="hr-HR" dirty="0"/>
              <a:t> i 2) grupa </a:t>
            </a:r>
            <a:r>
              <a:rPr lang="hr-HR" dirty="0" err="1"/>
              <a:t>eCeker</a:t>
            </a:r>
            <a:endParaRPr lang="hr-HR" dirty="0"/>
          </a:p>
          <a:p>
            <a:pPr algn="just"/>
            <a:r>
              <a:rPr lang="hr-HR" dirty="0"/>
              <a:t>u svibnju 2021. </a:t>
            </a:r>
            <a:r>
              <a:rPr lang="hr-HR" dirty="0">
                <a:highlight>
                  <a:srgbClr val="00FFFF"/>
                </a:highlight>
              </a:rPr>
              <a:t>dolazi do interesnog i poslovnog povezivanja </a:t>
            </a:r>
            <a:r>
              <a:rPr lang="hr-HR" dirty="0"/>
              <a:t>kroz objedinjavanje online prodaje i dostave proizvoda kupcima osječkog područja - poslovanje se nastavlja putem online platforme </a:t>
            </a:r>
            <a:r>
              <a:rPr lang="hr-HR" dirty="0" err="1"/>
              <a:t>eCeker</a:t>
            </a:r>
            <a:r>
              <a:rPr lang="hr-HR" dirty="0"/>
              <a:t> </a:t>
            </a:r>
          </a:p>
          <a:p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DC4E74-C759-4E1E-B352-E7C5DD9A1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429" y="4728942"/>
            <a:ext cx="2706859" cy="969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25F32-A94D-4C0E-BA91-22532FAD1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4080" y="4582626"/>
            <a:ext cx="1249788" cy="12619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4C53BA-CC4C-45E2-8CE9-C970D3508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4520" y="4436309"/>
            <a:ext cx="2738621" cy="156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277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34A30-1A6B-42E4-8F07-AD08F2682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365125"/>
            <a:ext cx="8386156" cy="100699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hr-HR" dirty="0"/>
              <a:t>Osječki KOL ekoloških proizvoda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8F711-05A7-4295-A2AF-79A5DB303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3225"/>
            <a:ext cx="10515600" cy="3918470"/>
          </a:xfrm>
        </p:spPr>
        <p:txBody>
          <a:bodyPr>
            <a:normAutofit/>
          </a:bodyPr>
          <a:lstStyle/>
          <a:p>
            <a:r>
              <a:rPr lang="hr-HR" dirty="0"/>
              <a:t>Grupa </a:t>
            </a:r>
            <a:r>
              <a:rPr lang="hr-HR" dirty="0" err="1"/>
              <a:t>Ekotržnica</a:t>
            </a:r>
            <a:r>
              <a:rPr lang="hr-HR" dirty="0"/>
              <a:t> u svom članstvu ima oko 30 proizvođača u ekološkom, slobodnom i slobodno </a:t>
            </a:r>
            <a:r>
              <a:rPr lang="hr-HR" dirty="0" err="1"/>
              <a:t>pašnom</a:t>
            </a:r>
            <a:r>
              <a:rPr lang="hr-HR" dirty="0"/>
              <a:t> uzgoju koji proizvode ekološke i tradicionalne proizvode.</a:t>
            </a:r>
          </a:p>
          <a:p>
            <a:r>
              <a:rPr lang="hr-HR" dirty="0"/>
              <a:t>Od svibnja 2021. grupa </a:t>
            </a:r>
            <a:r>
              <a:rPr lang="hr-HR" dirty="0" err="1"/>
              <a:t>Ekotržnica</a:t>
            </a:r>
            <a:r>
              <a:rPr lang="hr-HR" dirty="0"/>
              <a:t> i </a:t>
            </a:r>
            <a:r>
              <a:rPr lang="hr-HR" dirty="0" err="1"/>
              <a:t>eCeker</a:t>
            </a:r>
            <a:r>
              <a:rPr lang="hr-HR" dirty="0"/>
              <a:t> logistika zajedno nastupaju na tržište  preko web platforme „eceker.hr“ – to je jedina platforma u Hrvatskoj koja nudi isključivo ekološke i njima srodne tradicionalne poljoprivredne proizvode.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D417C8-F7EB-4C8B-992F-9450211AA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861" y="4596420"/>
            <a:ext cx="7876077" cy="16011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51BBAD-3C15-4796-8357-4455AE05EFDD}"/>
              </a:ext>
            </a:extLst>
          </p:cNvPr>
          <p:cNvSpPr txBox="1"/>
          <p:nvPr/>
        </p:nvSpPr>
        <p:spPr>
          <a:xfrm>
            <a:off x="5490802" y="4461483"/>
            <a:ext cx="1210396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hr-HR" sz="2800" b="1" dirty="0" err="1"/>
              <a:t>eCeker</a:t>
            </a:r>
            <a:endParaRPr lang="hr-HR" sz="2800" b="1" dirty="0"/>
          </a:p>
        </p:txBody>
      </p:sp>
    </p:spTree>
    <p:extLst>
      <p:ext uri="{BB962C8B-B14F-4D97-AF65-F5344CB8AC3E}">
        <p14:creationId xmlns:p14="http://schemas.microsoft.com/office/powerpoint/2010/main" val="542034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EBBEF-706C-4F39-A66E-497F9B8CB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454025"/>
            <a:ext cx="8386156" cy="101917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hr-HR" dirty="0"/>
              <a:t>Tko su </a:t>
            </a:r>
            <a:r>
              <a:rPr lang="hr-HR" dirty="0" err="1"/>
              <a:t>eCekerovi</a:t>
            </a:r>
            <a:r>
              <a:rPr lang="hr-HR" dirty="0"/>
              <a:t> proizvođači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03875-6597-45BA-9052-0976460DD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U prosincu 2020. provedeno je anketno istraživanje - 31 ekološki proizvođač Osječko-baranjske županije</a:t>
            </a:r>
          </a:p>
          <a:p>
            <a:r>
              <a:rPr lang="hr-HR" dirty="0"/>
              <a:t>Obuhvaćeni su eko proizvođači koji svoje proizvode plasiraju u kratkom distributivnom lancu - izravna prodaja, tržnica, KOL</a:t>
            </a:r>
          </a:p>
          <a:p>
            <a:r>
              <a:rPr lang="hr-HR" dirty="0"/>
              <a:t>većina ispitanika su članovi KOL grupa</a:t>
            </a:r>
          </a:p>
          <a:p>
            <a:r>
              <a:rPr lang="hr-HR" dirty="0"/>
              <a:t>65% pripada EVPG razredu do 15.000 eura</a:t>
            </a:r>
          </a:p>
          <a:p>
            <a:r>
              <a:rPr lang="hr-HR" dirty="0"/>
              <a:t>64,5 % je veličine do 5 ha</a:t>
            </a:r>
          </a:p>
          <a:p>
            <a:r>
              <a:rPr lang="hr-HR" dirty="0"/>
              <a:t>20 (69%) proizvođača prakticira ekološku proizvodnju duže od 5 god.</a:t>
            </a:r>
          </a:p>
        </p:txBody>
      </p:sp>
    </p:spTree>
    <p:extLst>
      <p:ext uri="{BB962C8B-B14F-4D97-AF65-F5344CB8AC3E}">
        <p14:creationId xmlns:p14="http://schemas.microsoft.com/office/powerpoint/2010/main" val="4259108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1F8822-B946-410F-997E-27F265968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05" y="1851024"/>
            <a:ext cx="4389824" cy="25304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4801BE-72A9-486E-8349-69EA61C815FC}"/>
              </a:ext>
            </a:extLst>
          </p:cNvPr>
          <p:cNvSpPr/>
          <p:nvPr/>
        </p:nvSpPr>
        <p:spPr>
          <a:xfrm>
            <a:off x="709805" y="607824"/>
            <a:ext cx="38941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2000" b="1" dirty="0"/>
              <a:t>Procjena tehnološke opremljenosti</a:t>
            </a:r>
          </a:p>
          <a:p>
            <a:pPr algn="ctr"/>
            <a:r>
              <a:rPr lang="hr-HR" sz="2000" b="1" dirty="0"/>
              <a:t>gospodarstva (%)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11A5B6-7240-494C-961F-A688984F6DCD}"/>
              </a:ext>
            </a:extLst>
          </p:cNvPr>
          <p:cNvSpPr/>
          <p:nvPr/>
        </p:nvSpPr>
        <p:spPr>
          <a:xfrm>
            <a:off x="6207924" y="561657"/>
            <a:ext cx="30525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000" b="1" dirty="0"/>
              <a:t>Raznolikost proizvodnji (%)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D4D7E6-D038-4398-A7DA-298C53D37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974" y="1698624"/>
            <a:ext cx="4973391" cy="402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3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75D821C-3DB6-483E-8193-06FA71299A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5838" y="843987"/>
            <a:ext cx="4826924" cy="479511"/>
          </a:xfrm>
        </p:spPr>
        <p:txBody>
          <a:bodyPr/>
          <a:lstStyle/>
          <a:p>
            <a:r>
              <a:rPr lang="hr-HR" b="1" dirty="0"/>
              <a:t>Izvori stjecanja dohotka (N=31) (%)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5027BD-EF4F-489B-A5C4-BD5726801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87" y="1673225"/>
            <a:ext cx="6657975" cy="2952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AFC0B8-7364-4A19-A53C-B41A25818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546" y="2644705"/>
            <a:ext cx="4541611" cy="29527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1A9FCB7-0A48-4631-96C0-069A015B94EA}"/>
              </a:ext>
            </a:extLst>
          </p:cNvPr>
          <p:cNvSpPr/>
          <p:nvPr/>
        </p:nvSpPr>
        <p:spPr>
          <a:xfrm>
            <a:off x="7736777" y="1673225"/>
            <a:ext cx="4179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000" b="1" dirty="0"/>
              <a:t>Procjena posjedovanja kapaciteta </a:t>
            </a:r>
          </a:p>
          <a:p>
            <a:r>
              <a:rPr lang="hr-HR" sz="2000" b="1" dirty="0"/>
              <a:t>za širenje prodaje izvan županije (%)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033123-1024-4692-8FAA-8F5D4BB0A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8096" y="5597455"/>
            <a:ext cx="85725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12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CFC8A00-7372-43A4-9F76-009F2828F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82538" y="959831"/>
            <a:ext cx="4826924" cy="479511"/>
          </a:xfrm>
        </p:spPr>
        <p:txBody>
          <a:bodyPr/>
          <a:lstStyle/>
          <a:p>
            <a:r>
              <a:rPr lang="hr-HR" b="1" dirty="0"/>
              <a:t>Oblici prodaje (% proizvođača)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00BA18-1043-47D6-A891-B022786F4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949" y="1854200"/>
            <a:ext cx="9497158" cy="344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36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7A86B8D-506C-4AA9-A4D7-761FAB244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8562" y="615387"/>
            <a:ext cx="7831138" cy="479511"/>
          </a:xfrm>
        </p:spPr>
        <p:txBody>
          <a:bodyPr>
            <a:noAutofit/>
          </a:bodyPr>
          <a:lstStyle/>
          <a:p>
            <a:r>
              <a:rPr lang="hr-HR" sz="2000" b="1" dirty="0"/>
              <a:t>Procjena prodaje primarnih poljoprivrednih proizvoda i prerađevina, 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1F4BD-9BBD-4B87-852C-414A6FEC4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817" y="1189037"/>
            <a:ext cx="7577138" cy="365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20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B0B63CE-B076-49EE-9736-D63905DD4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4516" y="539187"/>
            <a:ext cx="6115884" cy="553013"/>
          </a:xfrm>
        </p:spPr>
        <p:txBody>
          <a:bodyPr>
            <a:noAutofit/>
          </a:bodyPr>
          <a:lstStyle/>
          <a:p>
            <a:r>
              <a:rPr lang="hr-HR" b="1" dirty="0"/>
              <a:t>Korištene mjere PRR RH-a (broj korisnika)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9F2D7A-BCF1-43B6-9241-06B5E1911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790" y="1171525"/>
            <a:ext cx="7457335" cy="36083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A33BAE-FD53-48C2-A57E-9CD5B3E946EC}"/>
              </a:ext>
            </a:extLst>
          </p:cNvPr>
          <p:cNvSpPr/>
          <p:nvPr/>
        </p:nvSpPr>
        <p:spPr>
          <a:xfrm>
            <a:off x="2652074" y="5081571"/>
            <a:ext cx="8735505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r-HR" sz="2200" dirty="0"/>
              <a:t>16 eko proizvođača povuklo 315.000 eura ili 2.330.000 kn bespovratnih sredstava u Mjeri 6, </a:t>
            </a:r>
            <a:r>
              <a:rPr lang="hr-HR" sz="2200" dirty="0" err="1"/>
              <a:t>podmjeri</a:t>
            </a:r>
            <a:r>
              <a:rPr lang="hr-HR" sz="2200" dirty="0"/>
              <a:t> 6.3, </a:t>
            </a:r>
            <a:r>
              <a:rPr lang="hr-HR" sz="2200" dirty="0" err="1"/>
              <a:t>podmjeri</a:t>
            </a:r>
            <a:r>
              <a:rPr lang="hr-HR" sz="2200" dirty="0"/>
              <a:t> 6.2 i </a:t>
            </a:r>
            <a:r>
              <a:rPr lang="hr-HR" sz="2200" dirty="0" err="1"/>
              <a:t>podmjeri</a:t>
            </a:r>
            <a:r>
              <a:rPr lang="hr-HR" sz="2200" dirty="0"/>
              <a:t> 6.1</a:t>
            </a:r>
          </a:p>
        </p:txBody>
      </p:sp>
    </p:spTree>
    <p:extLst>
      <p:ext uri="{BB962C8B-B14F-4D97-AF65-F5344CB8AC3E}">
        <p14:creationId xmlns:p14="http://schemas.microsoft.com/office/powerpoint/2010/main" val="3515878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5CF517-F36C-4218-B813-F2F472B90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56" y="424172"/>
            <a:ext cx="10631488" cy="600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1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3B0C07-B4DD-480A-A5D4-831DBA52E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71" y="876300"/>
            <a:ext cx="10632658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62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D8F33B-CD88-4CA5-B950-5B3993E75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6" y="521847"/>
            <a:ext cx="8146688" cy="600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13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F23BA-DB66-46FA-8CEF-70926B645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559" y="239737"/>
            <a:ext cx="8386156" cy="132556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hr-HR" dirty="0"/>
              <a:t>Tko su kupci </a:t>
            </a:r>
            <a:r>
              <a:rPr lang="hr-HR" dirty="0" err="1"/>
              <a:t>eCekera</a:t>
            </a:r>
            <a:r>
              <a:rPr lang="hr-HR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A6DF3-9FDC-428C-B226-D64EAEAA0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554" y="2081284"/>
            <a:ext cx="6731524" cy="3395689"/>
          </a:xfrm>
        </p:spPr>
        <p:txBody>
          <a:bodyPr>
            <a:normAutofit lnSpcReduction="10000"/>
          </a:bodyPr>
          <a:lstStyle/>
          <a:p>
            <a:r>
              <a:rPr lang="hr-HR" sz="2400" dirty="0"/>
              <a:t>u rujnu 2020. provedeno je istraživanje profila i stavova kupaca online prodaje grupe </a:t>
            </a:r>
            <a:r>
              <a:rPr lang="hr-HR" sz="2400" dirty="0" err="1"/>
              <a:t>Ekotržnica</a:t>
            </a:r>
            <a:r>
              <a:rPr lang="hr-HR" sz="2400" dirty="0"/>
              <a:t>/</a:t>
            </a:r>
            <a:r>
              <a:rPr lang="hr-HR" sz="2400" dirty="0" err="1"/>
              <a:t>eCeker</a:t>
            </a:r>
            <a:endParaRPr lang="hr-HR" sz="2400" dirty="0"/>
          </a:p>
          <a:p>
            <a:r>
              <a:rPr lang="hr-HR" sz="2400" dirty="0"/>
              <a:t>59 ispitanika, najveći broj su bile žene s visokim obrazovanjem, a među njima je značajan udio mama s malom djecom</a:t>
            </a:r>
          </a:p>
          <a:p>
            <a:r>
              <a:rPr lang="hr-HR" sz="2400" dirty="0"/>
              <a:t>većina ispitanika su dugogodišnji kupci ekoloških proizvoda</a:t>
            </a:r>
          </a:p>
          <a:p>
            <a:r>
              <a:rPr lang="hr-HR" sz="2400" dirty="0"/>
              <a:t>na prvom je mjestu briga za zdravlje</a:t>
            </a:r>
          </a:p>
          <a:p>
            <a:endParaRPr lang="hr-HR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1217A3-6498-4F1D-80C2-19B4B34AD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5968" y="2203497"/>
            <a:ext cx="2845520" cy="27032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FAF27E-92F6-4F79-B8F8-1A028195E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641" y="4840787"/>
            <a:ext cx="1859615" cy="914154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AA70B1C-54F0-459C-8F9E-58C04607123A}"/>
              </a:ext>
            </a:extLst>
          </p:cNvPr>
          <p:cNvSpPr txBox="1">
            <a:spLocks/>
          </p:cNvSpPr>
          <p:nvPr/>
        </p:nvSpPr>
        <p:spPr>
          <a:xfrm rot="5400000">
            <a:off x="9510672" y="3811715"/>
            <a:ext cx="3273098" cy="4255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r-HR" dirty="0"/>
              <a:t> Vjerni eko kupac</a:t>
            </a:r>
          </a:p>
        </p:txBody>
      </p:sp>
    </p:spTree>
    <p:extLst>
      <p:ext uri="{BB962C8B-B14F-4D97-AF65-F5344CB8AC3E}">
        <p14:creationId xmlns:p14="http://schemas.microsoft.com/office/powerpoint/2010/main" val="985581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36A92-B5E1-4917-90A3-D9BFD2843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6036" y="1624968"/>
            <a:ext cx="6977832" cy="529290"/>
          </a:xfrm>
        </p:spPr>
        <p:txBody>
          <a:bodyPr>
            <a:noAutofit/>
          </a:bodyPr>
          <a:lstStyle/>
          <a:p>
            <a:r>
              <a:rPr lang="hr-HR" dirty="0">
                <a:solidFill>
                  <a:schemeClr val="tx1"/>
                </a:solidFill>
              </a:rPr>
              <a:t>Grupe proizvoda prema udjelu u ukupnoj potrošnji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C2B317-6D40-4026-9593-9E3FF2554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841" y="2365667"/>
            <a:ext cx="3500075" cy="33106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3DD4EC-57A1-488C-95E3-1FF38C647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495" y="2813853"/>
            <a:ext cx="2668935" cy="22153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641D5E-E2EB-4CEF-98FD-69ED9FD607E1}"/>
              </a:ext>
            </a:extLst>
          </p:cNvPr>
          <p:cNvSpPr/>
          <p:nvPr/>
        </p:nvSpPr>
        <p:spPr>
          <a:xfrm>
            <a:off x="7392256" y="4077092"/>
            <a:ext cx="686516" cy="4760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2199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36A92-B5E1-4917-90A3-D9BFD2843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794" y="1735704"/>
            <a:ext cx="8024206" cy="661265"/>
          </a:xfrm>
        </p:spPr>
        <p:txBody>
          <a:bodyPr>
            <a:noAutofit/>
          </a:bodyPr>
          <a:lstStyle/>
          <a:p>
            <a:r>
              <a:rPr lang="hr-HR" sz="2200" dirty="0">
                <a:solidFill>
                  <a:schemeClr val="tx1"/>
                </a:solidFill>
              </a:rPr>
              <a:t>Utjecaj COVID 19 krize na vrijednost kupnje ekoloških proizvoda</a:t>
            </a:r>
          </a:p>
          <a:p>
            <a:endParaRPr lang="hr-HR" sz="22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641D5E-E2EB-4CEF-98FD-69ED9FD607E1}"/>
              </a:ext>
            </a:extLst>
          </p:cNvPr>
          <p:cNvSpPr/>
          <p:nvPr/>
        </p:nvSpPr>
        <p:spPr>
          <a:xfrm>
            <a:off x="7392256" y="4077092"/>
            <a:ext cx="686516" cy="4760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3DB4BC-5906-45FF-96CD-802429308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987" y="2279453"/>
            <a:ext cx="3189758" cy="30520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174DB8-C454-4409-A4E1-C25C3F454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836" y="3138585"/>
            <a:ext cx="2272940" cy="113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3748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036A92-B5E1-4917-90A3-D9BFD2843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6291" y="1601168"/>
            <a:ext cx="6261395" cy="425596"/>
          </a:xfrm>
        </p:spPr>
        <p:txBody>
          <a:bodyPr>
            <a:noAutofit/>
          </a:bodyPr>
          <a:lstStyle/>
          <a:p>
            <a:r>
              <a:rPr lang="hr-HR" sz="2200" dirty="0">
                <a:solidFill>
                  <a:schemeClr val="tx1"/>
                </a:solidFill>
              </a:rPr>
              <a:t>Grupe proizvoda prema udjelu u ukupnoj potrošnji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C2B317-6D40-4026-9593-9E3FF2554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841" y="2365667"/>
            <a:ext cx="3500075" cy="33106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3DD4EC-57A1-488C-95E3-1FF38C647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495" y="2813853"/>
            <a:ext cx="2668935" cy="22153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641D5E-E2EB-4CEF-98FD-69ED9FD607E1}"/>
              </a:ext>
            </a:extLst>
          </p:cNvPr>
          <p:cNvSpPr/>
          <p:nvPr/>
        </p:nvSpPr>
        <p:spPr>
          <a:xfrm>
            <a:off x="7392256" y="4077092"/>
            <a:ext cx="686516" cy="4760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24326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88FF2E0-37AC-4520-B90F-6E8FBC9EF9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8842" y="1066931"/>
            <a:ext cx="4826924" cy="479511"/>
          </a:xfrm>
        </p:spPr>
        <p:txBody>
          <a:bodyPr/>
          <a:lstStyle/>
          <a:p>
            <a:r>
              <a:rPr lang="hr-HR" dirty="0"/>
              <a:t>Razlozi kupnje ekoloških proizvoda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5F83C2-5332-4354-9238-47BEB9270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922" y="2008013"/>
            <a:ext cx="10005718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28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BCCE3-D8E6-43C0-972C-1322F1FCE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365125"/>
            <a:ext cx="8030556" cy="98107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hr-HR" dirty="0"/>
              <a:t>Preporuke i smjernice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1A039-BE03-4605-96E2-2AE45EE93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95000" cy="3918470"/>
          </a:xfrm>
        </p:spPr>
        <p:txBody>
          <a:bodyPr>
            <a:normAutofit fontScale="92500"/>
          </a:bodyPr>
          <a:lstStyle/>
          <a:p>
            <a:r>
              <a:rPr lang="hr-HR" dirty="0"/>
              <a:t>za socijalnu održivost ruralnih područja od posebne važnosti je osigurati daljnji razvoj malim gospodarstvima, njihov ulazak u sustav lokalne prodaje kroz kratke opskrbne lance s davanjem prednosti ekološkoj proizvodnji</a:t>
            </a:r>
          </a:p>
          <a:p>
            <a:r>
              <a:rPr lang="hr-HR" dirty="0"/>
              <a:t>mala gospodarstva ovakvom prodajom mogu uključiti u proizvodnju male parcele koje nisu pogodne za industrijski model poljoprivredne proizvodnje pa se uglavnom neracionalno koriste ili stoje zapuštene izvan proizvodnje i tako doprinijeti učinkovitijem i racionalnijem korištenju poljoprivrednih površina kao i povećanju zaposlenosti u poljoprivredi i ruralnim područjima</a:t>
            </a:r>
          </a:p>
          <a:p>
            <a:r>
              <a:rPr lang="hr-HR" dirty="0"/>
              <a:t>poticanjem </a:t>
            </a:r>
            <a:r>
              <a:rPr lang="hr-HR" dirty="0" err="1"/>
              <a:t>relokalizacije</a:t>
            </a:r>
            <a:r>
              <a:rPr lang="hr-HR" dirty="0"/>
              <a:t>, ekološke poljoprivrede i KOL-ova otvaraju se nova radna mjesta i potiče lokalna aktivnost</a:t>
            </a:r>
          </a:p>
        </p:txBody>
      </p:sp>
    </p:spTree>
    <p:extLst>
      <p:ext uri="{BB962C8B-B14F-4D97-AF65-F5344CB8AC3E}">
        <p14:creationId xmlns:p14="http://schemas.microsoft.com/office/powerpoint/2010/main" val="11808771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215AB-9F3A-4F83-940C-BCEAC2B35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r-HR" dirty="0"/>
              <a:t>lokalno proizvedena hrana izvor je svježih i kvalitetnih proizvoda; kod potrošača postoji nasljeđe znanja o visokovrijednim tradicionalnim proizvodima zato je važno posebnim </a:t>
            </a:r>
            <a:r>
              <a:rPr lang="hr-HR" dirty="0">
                <a:highlight>
                  <a:srgbClr val="00FFFF"/>
                </a:highlight>
              </a:rPr>
              <a:t>promotivnim aktivnostima </a:t>
            </a:r>
            <a:r>
              <a:rPr lang="hr-HR" dirty="0"/>
              <a:t>pobuditi interes potrošača i potaknuti ih na edukacije o </a:t>
            </a:r>
            <a:r>
              <a:rPr lang="it-IT" dirty="0"/>
              <a:t>prehrani i </a:t>
            </a:r>
            <a:r>
              <a:rPr lang="hr-HR" dirty="0"/>
              <a:t>prehrambenoj </a:t>
            </a:r>
            <a:r>
              <a:rPr lang="it-IT" dirty="0"/>
              <a:t>vrijednosti proizvoda</a:t>
            </a:r>
            <a:endParaRPr lang="hr-HR" dirty="0"/>
          </a:p>
          <a:p>
            <a:r>
              <a:rPr lang="hr-HR" dirty="0"/>
              <a:t>pojava agroekologije kao nove prehrambene i poljoprivredne paradigme </a:t>
            </a:r>
            <a:r>
              <a:rPr lang="hr-HR" dirty="0">
                <a:highlight>
                  <a:srgbClr val="00FFFF"/>
                </a:highlight>
              </a:rPr>
              <a:t>zahtijeva učenje novih znanja </a:t>
            </a:r>
            <a:r>
              <a:rPr lang="hr-HR" dirty="0"/>
              <a:t>o sadržaju tog novog pristupa održivom razvoju kako bi nove generacije poljoprivrednih proizvođača postale ujedno i proizvođači okoliša, uz očuvanje i obnovu poljoprivrednog, ekološkog i društvenog sustava.</a:t>
            </a:r>
          </a:p>
          <a:p>
            <a:r>
              <a:rPr lang="hr-HR" dirty="0">
                <a:highlight>
                  <a:srgbClr val="00FFFF"/>
                </a:highlight>
              </a:rPr>
              <a:t>Samoorganiziranje</a:t>
            </a:r>
            <a:r>
              <a:rPr lang="hr-HR" dirty="0"/>
              <a:t> ekoloških proizvođača </a:t>
            </a:r>
            <a:r>
              <a:rPr lang="hr-HR" dirty="0">
                <a:highlight>
                  <a:srgbClr val="00FFFF"/>
                </a:highlight>
              </a:rPr>
              <a:t>i nove tehnologije </a:t>
            </a:r>
            <a:r>
              <a:rPr lang="hr-HR" dirty="0"/>
              <a:t>u </a:t>
            </a:r>
            <a:r>
              <a:rPr lang="hr-HR" i="1" dirty="0"/>
              <a:t>“online“ </a:t>
            </a:r>
            <a:r>
              <a:rPr lang="hr-HR" dirty="0"/>
              <a:t>prodaji otvorilo je neslućene mogućnosti daljnjeg razvoja trgovine ekološkim proizvodima. </a:t>
            </a:r>
          </a:p>
          <a:p>
            <a:r>
              <a:rPr lang="hr-HR" dirty="0"/>
              <a:t>S obzirom da su prve inicijative i prvi uspjesi nastali iz aktivističkog rada pojedinaca (odozdo) i zato još uvijek nemaju potencijal za brži rast, </a:t>
            </a:r>
            <a:r>
              <a:rPr lang="pl-PL" dirty="0"/>
              <a:t>potrebno ih je propoznavati na lokalnoj i regionalnoj razini od strane lokalne i regionalne </a:t>
            </a:r>
            <a:r>
              <a:rPr lang="hr-HR" dirty="0"/>
              <a:t>vlasti i </a:t>
            </a:r>
            <a:r>
              <a:rPr lang="hr-HR" dirty="0">
                <a:highlight>
                  <a:srgbClr val="00FFFF"/>
                </a:highlight>
              </a:rPr>
              <a:t>davati im svu moguću potporu.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BB4BFD-5C24-4903-AB51-37040E21B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365125"/>
            <a:ext cx="8030556" cy="98107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hr-HR" dirty="0"/>
              <a:t>Preporuke i smjernice </a:t>
            </a:r>
          </a:p>
        </p:txBody>
      </p:sp>
    </p:spTree>
    <p:extLst>
      <p:ext uri="{BB962C8B-B14F-4D97-AF65-F5344CB8AC3E}">
        <p14:creationId xmlns:p14="http://schemas.microsoft.com/office/powerpoint/2010/main" val="3630804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4FF83-50A3-4ED1-AFC5-5405A3C3F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124" y="395948"/>
            <a:ext cx="6741435" cy="114517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hr-HR" sz="3200" dirty="0">
                <a:latin typeface="+mn-lt"/>
              </a:rPr>
              <a:t>Neki pokazatelji proizvodnje i prodaje</a:t>
            </a:r>
            <a:br>
              <a:rPr lang="hr-HR" sz="3200" dirty="0">
                <a:latin typeface="+mn-lt"/>
              </a:rPr>
            </a:br>
            <a:r>
              <a:rPr lang="hr-HR" sz="3200" dirty="0">
                <a:latin typeface="+mn-lt"/>
              </a:rPr>
              <a:t>ekoloških proizvoda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11DE4-5F59-4A4D-8735-AC64F604D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vrijednost globalnog tržišta ekološke hrane u 2018. godini prvi je put premašila </a:t>
            </a:r>
            <a:r>
              <a:rPr lang="it-IT" dirty="0"/>
              <a:t>100 </a:t>
            </a:r>
            <a:r>
              <a:rPr lang="it-IT" dirty="0" err="1"/>
              <a:t>milijardi</a:t>
            </a:r>
            <a:r>
              <a:rPr lang="it-IT" dirty="0"/>
              <a:t> </a:t>
            </a:r>
            <a:r>
              <a:rPr lang="it-IT" dirty="0" err="1"/>
              <a:t>američkih</a:t>
            </a:r>
            <a:r>
              <a:rPr lang="it-IT" dirty="0"/>
              <a:t> </a:t>
            </a:r>
            <a:r>
              <a:rPr lang="it-IT" dirty="0" err="1"/>
              <a:t>dolara</a:t>
            </a:r>
            <a:r>
              <a:rPr lang="it-IT" dirty="0"/>
              <a:t> (</a:t>
            </a:r>
            <a:r>
              <a:rPr lang="it-IT" dirty="0" err="1"/>
              <a:t>gotovo</a:t>
            </a:r>
            <a:r>
              <a:rPr lang="it-IT" dirty="0"/>
              <a:t> 97 </a:t>
            </a:r>
            <a:r>
              <a:rPr lang="it-IT" dirty="0" err="1"/>
              <a:t>milijardi</a:t>
            </a:r>
            <a:r>
              <a:rPr lang="it-IT" dirty="0"/>
              <a:t> </a:t>
            </a:r>
            <a:r>
              <a:rPr lang="it-IT" dirty="0" err="1"/>
              <a:t>eura</a:t>
            </a:r>
            <a:r>
              <a:rPr lang="it-IT" dirty="0"/>
              <a:t>)</a:t>
            </a:r>
            <a:endParaRPr lang="hr-HR" dirty="0"/>
          </a:p>
          <a:p>
            <a:r>
              <a:rPr lang="hr-HR" dirty="0"/>
              <a:t>ekološka poljoprivreda - najbrže rastući sektor gospodarstva</a:t>
            </a:r>
          </a:p>
          <a:p>
            <a:r>
              <a:rPr lang="hr-HR" dirty="0"/>
              <a:t>Španjolska, Francuska, Njemačka i Italija zajedno imaju više od polovice (55%) ekoloških </a:t>
            </a:r>
            <a:r>
              <a:rPr lang="hr-HR" dirty="0" err="1"/>
              <a:t>polj</a:t>
            </a:r>
            <a:r>
              <a:rPr lang="hr-HR" dirty="0"/>
              <a:t>. površina EU</a:t>
            </a:r>
          </a:p>
          <a:p>
            <a:r>
              <a:rPr lang="pl-PL" dirty="0"/>
              <a:t>udio ekoloških površina u RH u 2019. iznosio je 7,2 % u ukupnim korištenim poljoprivrednim površinama</a:t>
            </a:r>
          </a:p>
          <a:p>
            <a:r>
              <a:rPr lang="pl-PL" dirty="0"/>
              <a:t>u RH najbrže rastu površine pod trajnim travnjacima (kontinentalni, krški)</a:t>
            </a:r>
          </a:p>
          <a:p>
            <a:endParaRPr lang="pl-PL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019890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4C4B27-001F-4710-B9C8-09BE12D26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062" y="1576387"/>
            <a:ext cx="9667875" cy="3705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36183E-826E-49D3-B460-37E3C16A2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062" y="1576387"/>
            <a:ext cx="9667875" cy="370522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A95AADA-4A7F-4CFC-92D8-78DA08909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9110" y="384392"/>
            <a:ext cx="6614876" cy="992345"/>
          </a:xfrm>
        </p:spPr>
        <p:txBody>
          <a:bodyPr>
            <a:noAutofit/>
          </a:bodyPr>
          <a:lstStyle/>
          <a:p>
            <a:r>
              <a:rPr lang="hr-HR" sz="2200" dirty="0"/>
              <a:t>Udio ekoloških površina u ukupnim </a:t>
            </a:r>
          </a:p>
          <a:p>
            <a:r>
              <a:rPr lang="hr-HR" sz="2200" dirty="0"/>
              <a:t>poljoprivrednim površinama po zemljama EU, 2018.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7649E6-9137-47B5-8DC4-20818C64B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76" y="1336336"/>
            <a:ext cx="10952424" cy="4119785"/>
          </a:xfrm>
          <a:prstGeom prst="rect">
            <a:avLst/>
          </a:prstGeom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4C10A072-E5BC-49CE-9E5F-00C6969BD495}"/>
              </a:ext>
            </a:extLst>
          </p:cNvPr>
          <p:cNvSpPr/>
          <p:nvPr/>
        </p:nvSpPr>
        <p:spPr>
          <a:xfrm>
            <a:off x="6096000" y="2713486"/>
            <a:ext cx="189627" cy="4787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06245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6195D-DC1C-4AC6-BD9B-ACFD8402F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8513" y="1238037"/>
            <a:ext cx="5177114" cy="776288"/>
          </a:xfrm>
        </p:spPr>
        <p:txBody>
          <a:bodyPr>
            <a:normAutofit/>
          </a:bodyPr>
          <a:lstStyle/>
          <a:p>
            <a:pPr algn="ctr"/>
            <a:r>
              <a:rPr lang="hr-HR" sz="2400" dirty="0">
                <a:latin typeface="+mn-lt"/>
              </a:rPr>
              <a:t>Korištene poljoprivredne površine u ekološkoj proizvodnji u RH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265A00-61F2-4E9E-BE08-16B676ECA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642" y="2405710"/>
            <a:ext cx="7898856" cy="32142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0DEF65-5A12-4935-B385-0B26ACC9B196}"/>
              </a:ext>
            </a:extLst>
          </p:cNvPr>
          <p:cNvSpPr txBox="1"/>
          <p:nvPr/>
        </p:nvSpPr>
        <p:spPr>
          <a:xfrm>
            <a:off x="8643990" y="2405710"/>
            <a:ext cx="1229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/>
              <a:t>108.169 ha</a:t>
            </a:r>
          </a:p>
        </p:txBody>
      </p:sp>
    </p:spTree>
    <p:extLst>
      <p:ext uri="{BB962C8B-B14F-4D97-AF65-F5344CB8AC3E}">
        <p14:creationId xmlns:p14="http://schemas.microsoft.com/office/powerpoint/2010/main" val="22839776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E082D3B-1718-40E8-9FF2-B79C8EC2CB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6358" y="1240698"/>
            <a:ext cx="4826924" cy="479511"/>
          </a:xfrm>
        </p:spPr>
        <p:txBody>
          <a:bodyPr/>
          <a:lstStyle/>
          <a:p>
            <a:r>
              <a:rPr lang="hr-HR" dirty="0"/>
              <a:t>Subjekti u ekološkoj poljoprivredi RH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F4CF69-806F-4D3D-8B3B-BF0ADC83F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95" y="2233858"/>
            <a:ext cx="94678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639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94F00D7-93B1-4DFE-B992-7DAA89D31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9593" y="188782"/>
            <a:ext cx="6306532" cy="479511"/>
          </a:xfrm>
        </p:spPr>
        <p:txBody>
          <a:bodyPr/>
          <a:lstStyle/>
          <a:p>
            <a:r>
              <a:rPr lang="hr-HR" dirty="0"/>
              <a:t>Pregled po županijama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473BD6-1AB6-4606-A5E9-E81F10C9B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701" y="773243"/>
            <a:ext cx="6552316" cy="58959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047096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36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1864</TotalTime>
  <Words>1510</Words>
  <Application>Microsoft Office PowerPoint</Application>
  <PresentationFormat>Widescreen</PresentationFormat>
  <Paragraphs>104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Wingdings</vt:lpstr>
      <vt:lpstr>Office Theme</vt:lpstr>
      <vt:lpstr>PowerPoint Presentation</vt:lpstr>
      <vt:lpstr>Kratki lanci opskrbe ekoloških proizvoda</vt:lpstr>
      <vt:lpstr>Zašto ova tema?</vt:lpstr>
      <vt:lpstr> </vt:lpstr>
      <vt:lpstr>Kratki opskrbni lanci - 2 nove studije</vt:lpstr>
      <vt:lpstr>Studija razvoja kratkog opskrbnog lanca ekoloških proizvoda Osječko-baranjske županije</vt:lpstr>
      <vt:lpstr>Analiza institucionalne podrške prilikom osnivanja dvaju tipova kratkih lanaca opskrbe (model osnivanja odozdo i odozgo)</vt:lpstr>
      <vt:lpstr>Hrvatska podrška KOL-ovima</vt:lpstr>
      <vt:lpstr>KOL u kontekstu agroekologije</vt:lpstr>
      <vt:lpstr>KOL eko hrane u OBŽ</vt:lpstr>
      <vt:lpstr>Osječki KOL ekoloških proizvoda</vt:lpstr>
      <vt:lpstr>Tko su eCekerovi proizvođači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Tko su kupci eCekera?</vt:lpstr>
      <vt:lpstr>PowerPoint Presentation</vt:lpstr>
      <vt:lpstr>PowerPoint Presentation</vt:lpstr>
      <vt:lpstr>PowerPoint Presentation</vt:lpstr>
      <vt:lpstr>PowerPoint Presentation</vt:lpstr>
      <vt:lpstr>Preporuke i smjernice </vt:lpstr>
      <vt:lpstr>Preporuke i smjernice </vt:lpstr>
      <vt:lpstr>Neki pokazatelji proizvodnje i prodaje ekoloških proizvoda</vt:lpstr>
      <vt:lpstr>PowerPoint Presentation</vt:lpstr>
      <vt:lpstr>Korištene poljoprivredne površine u ekološkoj proizvodnji u RH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</dc:creator>
  <cp:lastModifiedBy>Snjezana</cp:lastModifiedBy>
  <cp:revision>67</cp:revision>
  <dcterms:created xsi:type="dcterms:W3CDTF">2021-06-28T11:48:06Z</dcterms:created>
  <dcterms:modified xsi:type="dcterms:W3CDTF">2021-07-07T21:04:35Z</dcterms:modified>
</cp:coreProperties>
</file>