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0" roundtripDataSignature="AMtx7mhEQuLOUyLyicfPW/WbhRK2l2PN+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de1f29e146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 name="Google Shape;51;gde1f29e146_0_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dd7fca3a6f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gdd7fca3a6f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dd3913ba8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gdd3913ba84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dd3913ba84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dd3913ba84_0_1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7" name="Google Shape;7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e392650de6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 name="Google Shape;93;ge392650de6_0_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e392650de6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0" name="Google Shape;100;ge392650de6_0_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e392650de6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 name="Google Shape;107;ge392650de6_0_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e392650de6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ge392650de6_0_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e392650de6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 name="Google Shape;121;ge392650de6_0_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e392650de6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 name="Google Shape;128;ge392650de6_0_9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e392650de6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 name="Google Shape;135;ge392650de6_0_10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dd7fca3a6f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gdd7fca3a6f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dd3913ba84_0_84:notes"/>
          <p:cNvSpPr txBox="1">
            <a:spLocks noGrp="1"/>
          </p:cNvSpPr>
          <p:nvPr>
            <p:ph type="body" idx="1"/>
          </p:nvPr>
        </p:nvSpPr>
        <p:spPr>
          <a:xfrm>
            <a:off x="685801" y="4400555"/>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100"/>
              <a:buNone/>
            </a:pPr>
            <a:endParaRPr/>
          </a:p>
        </p:txBody>
      </p:sp>
      <p:sp>
        <p:nvSpPr>
          <p:cNvPr id="148" name="Google Shape;148;gdd3913ba84_0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
        <p:cNvGrpSpPr/>
        <p:nvPr/>
      </p:nvGrpSpPr>
      <p:grpSpPr>
        <a:xfrm>
          <a:off x="0" y="0"/>
          <a:ext cx="0" cy="0"/>
          <a:chOff x="0" y="0"/>
          <a:chExt cx="0" cy="0"/>
        </a:xfrm>
      </p:grpSpPr>
      <p:pic>
        <p:nvPicPr>
          <p:cNvPr id="12" name="Google Shape;12;ge3a502a828_0_6"/>
          <p:cNvPicPr preferRelativeResize="0"/>
          <p:nvPr/>
        </p:nvPicPr>
        <p:blipFill rotWithShape="1">
          <a:blip r:embed="rId2">
            <a:alphaModFix/>
          </a:blip>
          <a:srcRect/>
          <a:stretch/>
        </p:blipFill>
        <p:spPr>
          <a:xfrm>
            <a:off x="0" y="0"/>
            <a:ext cx="12192000" cy="6858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Slide" type="title">
  <p:cSld name="TITLE">
    <p:spTree>
      <p:nvGrpSpPr>
        <p:cNvPr id="1" name="Shape 13"/>
        <p:cNvGrpSpPr/>
        <p:nvPr/>
      </p:nvGrpSpPr>
      <p:grpSpPr>
        <a:xfrm>
          <a:off x="0" y="0"/>
          <a:ext cx="0" cy="0"/>
          <a:chOff x="0" y="0"/>
          <a:chExt cx="0" cy="0"/>
        </a:xfrm>
      </p:grpSpPr>
      <p:pic>
        <p:nvPicPr>
          <p:cNvPr id="14" name="Google Shape;14;ge3a502a828_0_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5" name="Google Shape;15;ge3a502a828_0_8"/>
          <p:cNvSpPr txBox="1">
            <a:spLocks noGrp="1"/>
          </p:cNvSpPr>
          <p:nvPr>
            <p:ph type="ctrTitle"/>
          </p:nvPr>
        </p:nvSpPr>
        <p:spPr>
          <a:xfrm>
            <a:off x="1524000" y="2967644"/>
            <a:ext cx="9144000" cy="9228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ge3a502a828_0_8"/>
          <p:cNvSpPr txBox="1">
            <a:spLocks noGrp="1"/>
          </p:cNvSpPr>
          <p:nvPr>
            <p:ph type="subTitle" idx="1"/>
          </p:nvPr>
        </p:nvSpPr>
        <p:spPr>
          <a:xfrm>
            <a:off x="3682538" y="5492187"/>
            <a:ext cx="4827000" cy="4794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pic>
        <p:nvPicPr>
          <p:cNvPr id="18" name="Google Shape;18;ge3a502a828_0_1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9" name="Google Shape;19;ge3a502a828_0_12"/>
          <p:cNvSpPr txBox="1">
            <a:spLocks noGrp="1"/>
          </p:cNvSpPr>
          <p:nvPr>
            <p:ph type="title"/>
          </p:nvPr>
        </p:nvSpPr>
        <p:spPr>
          <a:xfrm>
            <a:off x="2967644" y="365125"/>
            <a:ext cx="83862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ge3a502a828_0_12"/>
          <p:cNvSpPr txBox="1">
            <a:spLocks noGrp="1"/>
          </p:cNvSpPr>
          <p:nvPr>
            <p:ph type="body" idx="1"/>
          </p:nvPr>
        </p:nvSpPr>
        <p:spPr>
          <a:xfrm>
            <a:off x="838200" y="1825625"/>
            <a:ext cx="10515600" cy="3918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1"/>
        <p:cNvGrpSpPr/>
        <p:nvPr/>
      </p:nvGrpSpPr>
      <p:grpSpPr>
        <a:xfrm>
          <a:off x="0" y="0"/>
          <a:ext cx="0" cy="0"/>
          <a:chOff x="0" y="0"/>
          <a:chExt cx="0" cy="0"/>
        </a:xfrm>
      </p:grpSpPr>
      <p:pic>
        <p:nvPicPr>
          <p:cNvPr id="22" name="Google Shape;22;ge3a502a828_0_16"/>
          <p:cNvPicPr preferRelativeResize="0"/>
          <p:nvPr/>
        </p:nvPicPr>
        <p:blipFill rotWithShape="1">
          <a:blip r:embed="rId2">
            <a:alphaModFix/>
          </a:blip>
          <a:srcRect/>
          <a:stretch/>
        </p:blipFill>
        <p:spPr>
          <a:xfrm>
            <a:off x="0" y="0"/>
            <a:ext cx="12192000" cy="68580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pic>
        <p:nvPicPr>
          <p:cNvPr id="24" name="Google Shape;24;ge3a502a828_0_1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5" name="Google Shape;25;ge3a502a828_0_18"/>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ge3a502a828_0_18"/>
          <p:cNvSpPr txBox="1">
            <a:spLocks noGrp="1"/>
          </p:cNvSpPr>
          <p:nvPr>
            <p:ph type="body" idx="1"/>
          </p:nvPr>
        </p:nvSpPr>
        <p:spPr>
          <a:xfrm>
            <a:off x="831850" y="4589464"/>
            <a:ext cx="10515600" cy="1179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pic>
        <p:nvPicPr>
          <p:cNvPr id="28" name="Google Shape;28;ge3a502a828_0_2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9" name="Google Shape;29;ge3a502a828_0_22"/>
          <p:cNvSpPr txBox="1">
            <a:spLocks noGrp="1"/>
          </p:cNvSpPr>
          <p:nvPr>
            <p:ph type="title"/>
          </p:nvPr>
        </p:nvSpPr>
        <p:spPr>
          <a:xfrm>
            <a:off x="2917766" y="365125"/>
            <a:ext cx="84360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ge3a502a828_0_22"/>
          <p:cNvSpPr txBox="1">
            <a:spLocks noGrp="1"/>
          </p:cNvSpPr>
          <p:nvPr>
            <p:ph type="body" idx="1"/>
          </p:nvPr>
        </p:nvSpPr>
        <p:spPr>
          <a:xfrm>
            <a:off x="838200" y="1825625"/>
            <a:ext cx="5181600" cy="4001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ge3a502a828_0_22"/>
          <p:cNvSpPr txBox="1">
            <a:spLocks noGrp="1"/>
          </p:cNvSpPr>
          <p:nvPr>
            <p:ph type="body" idx="2"/>
          </p:nvPr>
        </p:nvSpPr>
        <p:spPr>
          <a:xfrm>
            <a:off x="6172200" y="1825625"/>
            <a:ext cx="5181600" cy="4001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2"/>
        <p:cNvGrpSpPr/>
        <p:nvPr/>
      </p:nvGrpSpPr>
      <p:grpSpPr>
        <a:xfrm>
          <a:off x="0" y="0"/>
          <a:ext cx="0" cy="0"/>
          <a:chOff x="0" y="0"/>
          <a:chExt cx="0" cy="0"/>
        </a:xfrm>
      </p:grpSpPr>
      <p:pic>
        <p:nvPicPr>
          <p:cNvPr id="33" name="Google Shape;33;ge3a502a828_0_27"/>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4" name="Google Shape;34;ge3a502a828_0_27"/>
          <p:cNvSpPr txBox="1">
            <a:spLocks noGrp="1"/>
          </p:cNvSpPr>
          <p:nvPr>
            <p:ph type="title"/>
          </p:nvPr>
        </p:nvSpPr>
        <p:spPr>
          <a:xfrm>
            <a:off x="2851264" y="365125"/>
            <a:ext cx="85041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ge3a502a828_0_27"/>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ge3a502a828_0_27"/>
          <p:cNvSpPr txBox="1">
            <a:spLocks noGrp="1"/>
          </p:cNvSpPr>
          <p:nvPr>
            <p:ph type="body" idx="2"/>
          </p:nvPr>
        </p:nvSpPr>
        <p:spPr>
          <a:xfrm>
            <a:off x="839788" y="2505075"/>
            <a:ext cx="5157900" cy="3330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ge3a502a828_0_2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8" name="Google Shape;38;ge3a502a828_0_27"/>
          <p:cNvSpPr txBox="1">
            <a:spLocks noGrp="1"/>
          </p:cNvSpPr>
          <p:nvPr>
            <p:ph type="body" idx="4"/>
          </p:nvPr>
        </p:nvSpPr>
        <p:spPr>
          <a:xfrm>
            <a:off x="6172200" y="2505075"/>
            <a:ext cx="5183100" cy="3330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9"/>
        <p:cNvGrpSpPr/>
        <p:nvPr/>
      </p:nvGrpSpPr>
      <p:grpSpPr>
        <a:xfrm>
          <a:off x="0" y="0"/>
          <a:ext cx="0" cy="0"/>
          <a:chOff x="0" y="0"/>
          <a:chExt cx="0" cy="0"/>
        </a:xfrm>
      </p:grpSpPr>
      <p:pic>
        <p:nvPicPr>
          <p:cNvPr id="40" name="Google Shape;40;ge3a502a828_0_34"/>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1" name="Google Shape;41;ge3a502a828_0_34"/>
          <p:cNvSpPr txBox="1">
            <a:spLocks noGrp="1"/>
          </p:cNvSpPr>
          <p:nvPr>
            <p:ph type="title"/>
          </p:nvPr>
        </p:nvSpPr>
        <p:spPr>
          <a:xfrm>
            <a:off x="839788" y="1504603"/>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ge3a502a828_0_34"/>
          <p:cNvSpPr txBox="1">
            <a:spLocks noGrp="1"/>
          </p:cNvSpPr>
          <p:nvPr>
            <p:ph type="body" idx="1"/>
          </p:nvPr>
        </p:nvSpPr>
        <p:spPr>
          <a:xfrm>
            <a:off x="5183188" y="523703"/>
            <a:ext cx="6172200" cy="53373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3" name="Google Shape;43;ge3a502a828_0_34"/>
          <p:cNvSpPr txBox="1">
            <a:spLocks noGrp="1"/>
          </p:cNvSpPr>
          <p:nvPr>
            <p:ph type="body" idx="2"/>
          </p:nvPr>
        </p:nvSpPr>
        <p:spPr>
          <a:xfrm>
            <a:off x="839788" y="3104803"/>
            <a:ext cx="3932100" cy="27561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4"/>
        <p:cNvGrpSpPr/>
        <p:nvPr/>
      </p:nvGrpSpPr>
      <p:grpSpPr>
        <a:xfrm>
          <a:off x="0" y="0"/>
          <a:ext cx="0" cy="0"/>
          <a:chOff x="0" y="0"/>
          <a:chExt cx="0" cy="0"/>
        </a:xfrm>
      </p:grpSpPr>
      <p:pic>
        <p:nvPicPr>
          <p:cNvPr id="45" name="Google Shape;45;ge3a502a828_0_39"/>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6" name="Google Shape;46;ge3a502a828_0_39"/>
          <p:cNvSpPr txBox="1">
            <a:spLocks noGrp="1"/>
          </p:cNvSpPr>
          <p:nvPr>
            <p:ph type="title"/>
          </p:nvPr>
        </p:nvSpPr>
        <p:spPr>
          <a:xfrm>
            <a:off x="839788" y="1446212"/>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ge3a502a828_0_39"/>
          <p:cNvSpPr>
            <a:spLocks noGrp="1"/>
          </p:cNvSpPr>
          <p:nvPr>
            <p:ph type="pic" idx="2"/>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8" name="Google Shape;48;ge3a502a828_0_39"/>
          <p:cNvSpPr txBox="1">
            <a:spLocks noGrp="1"/>
          </p:cNvSpPr>
          <p:nvPr>
            <p:ph type="body" idx="1"/>
          </p:nvPr>
        </p:nvSpPr>
        <p:spPr>
          <a:xfrm>
            <a:off x="839788" y="3046412"/>
            <a:ext cx="3932100" cy="2814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ge3a502a828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ge3a502a828_0_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ge3a502a828_0_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ge3a502a828_0_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ge3a502a828_0_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l-SI"/>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gde1f29e146_0_68"/>
          <p:cNvSpPr txBox="1">
            <a:spLocks noGrp="1"/>
          </p:cNvSpPr>
          <p:nvPr>
            <p:ph type="ctrTitle"/>
          </p:nvPr>
        </p:nvSpPr>
        <p:spPr>
          <a:xfrm>
            <a:off x="1524000" y="2967644"/>
            <a:ext cx="9144000" cy="9228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00000"/>
              <a:buNone/>
            </a:pPr>
            <a:r>
              <a:rPr lang="sl-SI"/>
              <a:t>Smart Villages</a:t>
            </a:r>
            <a:br>
              <a:rPr lang="sl-SI"/>
            </a:br>
            <a:r>
              <a:rPr lang="sl-SI"/>
              <a:t>Long term vision for rural areas</a:t>
            </a:r>
            <a:endParaRPr/>
          </a:p>
        </p:txBody>
      </p:sp>
      <p:sp>
        <p:nvSpPr>
          <p:cNvPr id="54" name="Google Shape;54;gde1f29e146_0_68"/>
          <p:cNvSpPr txBox="1">
            <a:spLocks noGrp="1"/>
          </p:cNvSpPr>
          <p:nvPr>
            <p:ph type="subTitle" idx="1"/>
          </p:nvPr>
        </p:nvSpPr>
        <p:spPr>
          <a:xfrm>
            <a:off x="3682538" y="5492187"/>
            <a:ext cx="4827000" cy="479400"/>
          </a:xfrm>
          <a:prstGeom prst="rect">
            <a:avLst/>
          </a:prstGeom>
          <a:noFill/>
          <a:ln>
            <a:noFill/>
          </a:ln>
        </p:spPr>
        <p:txBody>
          <a:bodyPr spcFirstLastPara="1" wrap="square" lIns="91425" tIns="45700" rIns="91425" bIns="45700" anchor="t" anchorCtr="0">
            <a:normAutofit fontScale="70000" lnSpcReduction="20000"/>
          </a:bodyPr>
          <a:lstStyle/>
          <a:p>
            <a:pPr marL="0" lvl="0" indent="0" algn="ctr" rtl="0">
              <a:lnSpc>
                <a:spcPct val="90000"/>
              </a:lnSpc>
              <a:spcBef>
                <a:spcPts val="1000"/>
              </a:spcBef>
              <a:spcAft>
                <a:spcPts val="0"/>
              </a:spcAft>
              <a:buSzPct val="100000"/>
              <a:buNone/>
            </a:pPr>
            <a:r>
              <a:rPr lang="sl-SI"/>
              <a:t>Franc Bogovič</a:t>
            </a:r>
            <a:br>
              <a:rPr lang="sl-SI"/>
            </a:br>
            <a:r>
              <a:rPr lang="sl-SI"/>
              <a:t>Member of the European Parliament (SLS/EPP)</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gdd7fca3a6f_0_10"/>
          <p:cNvSpPr txBox="1">
            <a:spLocks noGrp="1"/>
          </p:cNvSpPr>
          <p:nvPr>
            <p:ph type="body" idx="1"/>
          </p:nvPr>
        </p:nvSpPr>
        <p:spPr>
          <a:xfrm>
            <a:off x="838200" y="1935175"/>
            <a:ext cx="10515600" cy="3904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sl-SI" b="1"/>
              <a:t>Rural areas need a holistic vision to answer the challenges:</a:t>
            </a:r>
            <a:endParaRPr b="1"/>
          </a:p>
          <a:p>
            <a:pPr marL="457200" lvl="0" indent="-342900" algn="l" rtl="0">
              <a:lnSpc>
                <a:spcPct val="90000"/>
              </a:lnSpc>
              <a:spcBef>
                <a:spcPts val="1000"/>
              </a:spcBef>
              <a:spcAft>
                <a:spcPts val="0"/>
              </a:spcAft>
              <a:buSzPts val="1800"/>
              <a:buChar char="•"/>
            </a:pPr>
            <a:r>
              <a:rPr lang="sl-SI"/>
              <a:t>demographic changes</a:t>
            </a:r>
            <a:endParaRPr/>
          </a:p>
          <a:p>
            <a:pPr marL="457200" lvl="0" indent="-342900" algn="l" rtl="0">
              <a:lnSpc>
                <a:spcPct val="90000"/>
              </a:lnSpc>
              <a:spcBef>
                <a:spcPts val="1000"/>
              </a:spcBef>
              <a:spcAft>
                <a:spcPts val="0"/>
              </a:spcAft>
              <a:buSzPts val="1800"/>
              <a:buChar char="•"/>
            </a:pPr>
            <a:r>
              <a:rPr lang="sl-SI"/>
              <a:t>digital gap (connectivity, digital solutions, digital skills)</a:t>
            </a:r>
            <a:endParaRPr/>
          </a:p>
          <a:p>
            <a:pPr marL="457200" lvl="0" indent="-342900" algn="l" rtl="0">
              <a:lnSpc>
                <a:spcPct val="90000"/>
              </a:lnSpc>
              <a:spcBef>
                <a:spcPts val="1000"/>
              </a:spcBef>
              <a:spcAft>
                <a:spcPts val="0"/>
              </a:spcAft>
              <a:buSzPts val="1800"/>
              <a:buChar char="•"/>
            </a:pPr>
            <a:r>
              <a:rPr lang="sl-SI"/>
              <a:t>low income levels</a:t>
            </a:r>
            <a:endParaRPr/>
          </a:p>
          <a:p>
            <a:pPr marL="457200" lvl="0" indent="-342900" algn="l" rtl="0">
              <a:lnSpc>
                <a:spcPct val="90000"/>
              </a:lnSpc>
              <a:spcBef>
                <a:spcPts val="1000"/>
              </a:spcBef>
              <a:spcAft>
                <a:spcPts val="0"/>
              </a:spcAft>
              <a:buSzPts val="1800"/>
              <a:buChar char="•"/>
            </a:pPr>
            <a:r>
              <a:rPr lang="sl-SI"/>
              <a:t>limited access to services</a:t>
            </a:r>
            <a:endParaRPr/>
          </a:p>
          <a:p>
            <a:pPr marL="457200" lvl="0" indent="-342900" algn="l" rtl="0">
              <a:lnSpc>
                <a:spcPct val="90000"/>
              </a:lnSpc>
              <a:spcBef>
                <a:spcPts val="1000"/>
              </a:spcBef>
              <a:spcAft>
                <a:spcPts val="0"/>
              </a:spcAft>
              <a:buSzPts val="1800"/>
              <a:buChar char="•"/>
            </a:pPr>
            <a:r>
              <a:rPr lang="sl-SI"/>
              <a:t>climate change</a:t>
            </a:r>
            <a:endParaRPr/>
          </a:p>
          <a:p>
            <a:pPr marL="457200" lvl="0" indent="-342900" algn="l" rtl="0">
              <a:lnSpc>
                <a:spcPct val="90000"/>
              </a:lnSpc>
              <a:spcBef>
                <a:spcPts val="1000"/>
              </a:spcBef>
              <a:spcAft>
                <a:spcPts val="0"/>
              </a:spcAft>
              <a:buSzPts val="1800"/>
              <a:buChar char="•"/>
            </a:pPr>
            <a:r>
              <a:rPr lang="sl-SI"/>
              <a:t>COVID-19 crisis impact</a:t>
            </a:r>
            <a:endParaRPr/>
          </a:p>
        </p:txBody>
      </p:sp>
      <p:sp>
        <p:nvSpPr>
          <p:cNvPr id="60" name="Google Shape;60;gdd7fca3a6f_0_10"/>
          <p:cNvSpPr txBox="1">
            <a:spLocks noGrp="1"/>
          </p:cNvSpPr>
          <p:nvPr>
            <p:ph type="title"/>
          </p:nvPr>
        </p:nvSpPr>
        <p:spPr>
          <a:xfrm>
            <a:off x="2967644" y="365125"/>
            <a:ext cx="83862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999"/>
              <a:buFont typeface="Arial"/>
              <a:buNone/>
            </a:pPr>
            <a:r>
              <a:rPr lang="sl-SI" sz="3843"/>
              <a:t>Why Smart Villages? Why Rural Agenda?</a:t>
            </a:r>
            <a:br>
              <a:rPr lang="sl-SI" sz="3843"/>
            </a:br>
            <a:r>
              <a:rPr lang="sl-SI" sz="3843"/>
              <a:t>Why Long-term vision for rural areas?    </a:t>
            </a:r>
            <a:endParaRPr sz="29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gdd3913ba84_0_0"/>
          <p:cNvPicPr preferRelativeResize="0"/>
          <p:nvPr/>
        </p:nvPicPr>
        <p:blipFill rotWithShape="1">
          <a:blip r:embed="rId3">
            <a:alphaModFix/>
          </a:blip>
          <a:srcRect l="10241" t="14368"/>
          <a:stretch/>
        </p:blipFill>
        <p:spPr>
          <a:xfrm>
            <a:off x="7081425" y="1690834"/>
            <a:ext cx="5756534" cy="4118734"/>
          </a:xfrm>
          <a:prstGeom prst="rect">
            <a:avLst/>
          </a:prstGeom>
          <a:noFill/>
          <a:ln>
            <a:noFill/>
          </a:ln>
        </p:spPr>
      </p:pic>
      <p:sp>
        <p:nvSpPr>
          <p:cNvPr id="66" name="Google Shape;66;gdd3913ba84_0_0"/>
          <p:cNvSpPr txBox="1">
            <a:spLocks noGrp="1"/>
          </p:cNvSpPr>
          <p:nvPr>
            <p:ph type="title"/>
          </p:nvPr>
        </p:nvSpPr>
        <p:spPr>
          <a:xfrm>
            <a:off x="2967644" y="365125"/>
            <a:ext cx="83862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SzPts val="1800"/>
              <a:buNone/>
            </a:pPr>
            <a:r>
              <a:rPr lang="sl-SI"/>
              <a:t>Smart Villages challenges/solutions</a:t>
            </a:r>
            <a:endParaRPr sz="2900" b="1"/>
          </a:p>
        </p:txBody>
      </p:sp>
      <p:sp>
        <p:nvSpPr>
          <p:cNvPr id="67" name="Google Shape;67;gdd3913ba84_0_0"/>
          <p:cNvSpPr txBox="1">
            <a:spLocks noGrp="1"/>
          </p:cNvSpPr>
          <p:nvPr>
            <p:ph type="body" idx="1"/>
          </p:nvPr>
        </p:nvSpPr>
        <p:spPr>
          <a:xfrm>
            <a:off x="430050" y="1690825"/>
            <a:ext cx="6757200" cy="4443000"/>
          </a:xfrm>
          <a:prstGeom prst="rect">
            <a:avLst/>
          </a:prstGeom>
          <a:noFill/>
          <a:ln>
            <a:noFill/>
          </a:ln>
        </p:spPr>
        <p:txBody>
          <a:bodyPr spcFirstLastPara="1" wrap="square" lIns="91425" tIns="45700" rIns="91425" bIns="45700" anchor="t" anchorCtr="0">
            <a:normAutofit lnSpcReduction="20000"/>
          </a:bodyPr>
          <a:lstStyle/>
          <a:p>
            <a:pPr marL="0" lvl="0" indent="0" algn="ctr" rtl="0">
              <a:lnSpc>
                <a:spcPct val="100000"/>
              </a:lnSpc>
              <a:spcBef>
                <a:spcPts val="0"/>
              </a:spcBef>
              <a:spcAft>
                <a:spcPts val="0"/>
              </a:spcAft>
              <a:buClr>
                <a:schemeClr val="dk1"/>
              </a:buClr>
              <a:buSzPts val="1100"/>
              <a:buFont typeface="Arial"/>
              <a:buNone/>
            </a:pPr>
            <a:r>
              <a:rPr lang="sl-SI" sz="2400" b="1"/>
              <a:t>Smart villages for smart, attractive and </a:t>
            </a:r>
            <a:br>
              <a:rPr lang="sl-SI" sz="2400" b="1"/>
            </a:br>
            <a:r>
              <a:rPr lang="sl-SI" sz="2400" b="1"/>
              <a:t>modern rural areas with:</a:t>
            </a:r>
            <a:endParaRPr sz="2400" b="1"/>
          </a:p>
          <a:p>
            <a:pPr marL="0" lvl="0" indent="0" algn="l" rtl="0">
              <a:lnSpc>
                <a:spcPct val="100000"/>
              </a:lnSpc>
              <a:spcBef>
                <a:spcPts val="0"/>
              </a:spcBef>
              <a:spcAft>
                <a:spcPts val="0"/>
              </a:spcAft>
              <a:buClr>
                <a:schemeClr val="dk1"/>
              </a:buClr>
              <a:buSzPts val="1100"/>
              <a:buFont typeface="Arial"/>
              <a:buNone/>
            </a:pPr>
            <a:endParaRPr sz="1700"/>
          </a:p>
          <a:p>
            <a:pPr marL="355600" lvl="0" indent="-361981" algn="l" rtl="0">
              <a:lnSpc>
                <a:spcPct val="100000"/>
              </a:lnSpc>
              <a:spcBef>
                <a:spcPts val="100"/>
              </a:spcBef>
              <a:spcAft>
                <a:spcPts val="0"/>
              </a:spcAft>
              <a:buSzPts val="1900"/>
              <a:buFont typeface="Calibri"/>
              <a:buChar char="●"/>
            </a:pPr>
            <a:r>
              <a:rPr lang="sl-SI" sz="1900"/>
              <a:t>A stable population (young people choosing to live in rural areas),</a:t>
            </a:r>
            <a:endParaRPr sz="1900"/>
          </a:p>
          <a:p>
            <a:pPr marL="355600" lvl="0" indent="-361981" algn="l" rtl="0">
              <a:lnSpc>
                <a:spcPct val="100000"/>
              </a:lnSpc>
              <a:spcBef>
                <a:spcPts val="100"/>
              </a:spcBef>
              <a:spcAft>
                <a:spcPts val="0"/>
              </a:spcAft>
              <a:buSzPts val="1900"/>
              <a:buFont typeface="Calibri"/>
              <a:buChar char="●"/>
            </a:pPr>
            <a:r>
              <a:rPr lang="sl-SI" sz="1900"/>
              <a:t>Quality of life and services comparable with urban areas,</a:t>
            </a:r>
            <a:endParaRPr sz="1900"/>
          </a:p>
          <a:p>
            <a:pPr marL="355600" lvl="0" indent="-361981" algn="l" rtl="0">
              <a:lnSpc>
                <a:spcPct val="100000"/>
              </a:lnSpc>
              <a:spcBef>
                <a:spcPts val="100"/>
              </a:spcBef>
              <a:spcAft>
                <a:spcPts val="0"/>
              </a:spcAft>
              <a:buSzPts val="1900"/>
              <a:buFont typeface="Calibri"/>
              <a:buChar char="●"/>
            </a:pPr>
            <a:r>
              <a:rPr lang="sl-SI" sz="1900"/>
              <a:t>Opportunities for business and new high value jobs,</a:t>
            </a:r>
            <a:endParaRPr sz="1900"/>
          </a:p>
          <a:p>
            <a:pPr marL="355600" lvl="0" indent="-361981" algn="l" rtl="0">
              <a:lnSpc>
                <a:spcPct val="100000"/>
              </a:lnSpc>
              <a:spcBef>
                <a:spcPts val="100"/>
              </a:spcBef>
              <a:spcAft>
                <a:spcPts val="0"/>
              </a:spcAft>
              <a:buSzPts val="1900"/>
              <a:buFont typeface="Calibri"/>
              <a:buChar char="●"/>
            </a:pPr>
            <a:r>
              <a:rPr lang="sl-SI" sz="1900"/>
              <a:t>Modern infrastructure (transport, environment, energy, schools, health &amp; social services, shops, post offices, banks...)</a:t>
            </a:r>
            <a:endParaRPr sz="1900"/>
          </a:p>
          <a:p>
            <a:pPr marL="355600" lvl="0" indent="-361981" algn="l" rtl="0">
              <a:lnSpc>
                <a:spcPct val="100000"/>
              </a:lnSpc>
              <a:spcBef>
                <a:spcPts val="100"/>
              </a:spcBef>
              <a:spcAft>
                <a:spcPts val="0"/>
              </a:spcAft>
              <a:buSzPts val="1900"/>
              <a:buFont typeface="Calibri"/>
              <a:buChar char="●"/>
            </a:pPr>
            <a:r>
              <a:rPr lang="sl-SI" sz="1900"/>
              <a:t>Modern broadband connections, which are the basic pillar of digitalisation (5G, optics),</a:t>
            </a:r>
            <a:endParaRPr sz="1900"/>
          </a:p>
          <a:p>
            <a:pPr marL="355600" lvl="0" indent="-361981" algn="l" rtl="0">
              <a:lnSpc>
                <a:spcPct val="100000"/>
              </a:lnSpc>
              <a:spcBef>
                <a:spcPts val="100"/>
              </a:spcBef>
              <a:spcAft>
                <a:spcPts val="0"/>
              </a:spcAft>
              <a:buSzPts val="1900"/>
              <a:buFont typeface="Calibri"/>
              <a:buChar char="●"/>
            </a:pPr>
            <a:r>
              <a:rPr lang="sl-SI" sz="1900"/>
              <a:t>Resilient, green, and digital.</a:t>
            </a:r>
            <a:endParaRPr sz="4200" b="1"/>
          </a:p>
          <a:p>
            <a:pPr marL="0" lvl="0" indent="0" algn="l" rtl="0">
              <a:lnSpc>
                <a:spcPct val="100000"/>
              </a:lnSpc>
              <a:spcBef>
                <a:spcPts val="0"/>
              </a:spcBef>
              <a:spcAft>
                <a:spcPts val="0"/>
              </a:spcAft>
              <a:buClr>
                <a:schemeClr val="dk1"/>
              </a:buClr>
              <a:buSzPts val="1100"/>
              <a:buFont typeface="Arial"/>
              <a:buNone/>
            </a:pPr>
            <a:endParaRPr sz="1600"/>
          </a:p>
          <a:p>
            <a:pPr marL="0" lvl="0" indent="0" algn="ctr" rtl="0">
              <a:lnSpc>
                <a:spcPct val="100000"/>
              </a:lnSpc>
              <a:spcBef>
                <a:spcPts val="0"/>
              </a:spcBef>
              <a:spcAft>
                <a:spcPts val="0"/>
              </a:spcAft>
              <a:buClr>
                <a:schemeClr val="dk1"/>
              </a:buClr>
              <a:buSzPts val="1100"/>
              <a:buFont typeface="Arial"/>
              <a:buNone/>
            </a:pPr>
            <a:r>
              <a:rPr lang="sl-SI" sz="2100" b="1"/>
              <a:t>Smart Cities in EU = 200.000+ people</a:t>
            </a:r>
            <a:endParaRPr sz="2100" b="1"/>
          </a:p>
          <a:p>
            <a:pPr marL="0" lvl="0" indent="0" algn="ctr" rtl="0">
              <a:lnSpc>
                <a:spcPct val="100000"/>
              </a:lnSpc>
              <a:spcBef>
                <a:spcPts val="0"/>
              </a:spcBef>
              <a:spcAft>
                <a:spcPts val="0"/>
              </a:spcAft>
              <a:buClr>
                <a:schemeClr val="dk1"/>
              </a:buClr>
              <a:buSzPts val="1100"/>
              <a:buFont typeface="Arial"/>
              <a:buNone/>
            </a:pPr>
            <a:r>
              <a:rPr lang="sl-SI" sz="2100" b="1"/>
              <a:t>Smart Villages in EU = everything else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gdd3913ba84_0_167"/>
          <p:cNvSpPr txBox="1"/>
          <p:nvPr/>
        </p:nvSpPr>
        <p:spPr>
          <a:xfrm>
            <a:off x="194125" y="1690825"/>
            <a:ext cx="7043700" cy="4137300"/>
          </a:xfrm>
          <a:prstGeom prst="rect">
            <a:avLst/>
          </a:prstGeom>
          <a:noFill/>
          <a:ln>
            <a:noFill/>
          </a:ln>
        </p:spPr>
        <p:txBody>
          <a:bodyPr spcFirstLastPara="1" wrap="square" lIns="121900" tIns="60925" rIns="121900" bIns="60925" anchor="t" anchorCtr="0">
            <a:normAutofit/>
          </a:bodyPr>
          <a:lstStyle/>
          <a:p>
            <a:pPr marL="609600" marR="0" lvl="0" indent="-406400" algn="l" rtl="0">
              <a:lnSpc>
                <a:spcPct val="100000"/>
              </a:lnSpc>
              <a:spcBef>
                <a:spcPts val="0"/>
              </a:spcBef>
              <a:spcAft>
                <a:spcPts val="0"/>
              </a:spcAft>
              <a:buClr>
                <a:schemeClr val="dk1"/>
              </a:buClr>
              <a:buSzPts val="1600"/>
              <a:buFont typeface="Arial"/>
              <a:buChar char="●"/>
            </a:pPr>
            <a:r>
              <a:rPr lang="sl-SI" sz="1600" b="1" i="0" u="none" strike="noStrike" cap="none">
                <a:solidFill>
                  <a:schemeClr val="dk1"/>
                </a:solidFill>
                <a:latin typeface="Calibri"/>
                <a:ea typeface="Calibri"/>
                <a:cs typeface="Calibri"/>
                <a:sym typeface="Calibri"/>
              </a:rPr>
              <a:t>Agriculture</a:t>
            </a:r>
            <a:r>
              <a:rPr lang="sl-SI" sz="1600" i="0" u="none" strike="noStrike" cap="none">
                <a:solidFill>
                  <a:schemeClr val="dk1"/>
                </a:solidFill>
                <a:latin typeface="Calibri"/>
                <a:ea typeface="Calibri"/>
                <a:cs typeface="Calibri"/>
                <a:sym typeface="Calibri"/>
              </a:rPr>
              <a:t>: short food supply chains - connecting consumers and producers, precision farming, satellite sensing, automatisation (advanced sensors, smart resource management, robots, drones)...</a:t>
            </a:r>
            <a:endParaRPr sz="1600" i="0" u="none" strike="noStrike" cap="none">
              <a:solidFill>
                <a:schemeClr val="dk1"/>
              </a:solidFill>
              <a:latin typeface="Calibri"/>
              <a:ea typeface="Calibri"/>
              <a:cs typeface="Calibri"/>
              <a:sym typeface="Calibri"/>
            </a:endParaRPr>
          </a:p>
          <a:p>
            <a:pPr marL="609600" marR="0" lvl="0" indent="-406400" algn="l" rtl="0">
              <a:lnSpc>
                <a:spcPct val="100000"/>
              </a:lnSpc>
              <a:spcBef>
                <a:spcPts val="0"/>
              </a:spcBef>
              <a:spcAft>
                <a:spcPts val="0"/>
              </a:spcAft>
              <a:buClr>
                <a:schemeClr val="dk1"/>
              </a:buClr>
              <a:buSzPts val="1600"/>
              <a:buFont typeface="Arial"/>
              <a:buChar char="●"/>
            </a:pPr>
            <a:r>
              <a:rPr lang="sl-SI" sz="1600" b="1" i="0" u="none" strike="noStrike" cap="none">
                <a:solidFill>
                  <a:schemeClr val="dk1"/>
                </a:solidFill>
                <a:latin typeface="Calibri"/>
                <a:ea typeface="Calibri"/>
                <a:cs typeface="Calibri"/>
                <a:sym typeface="Calibri"/>
              </a:rPr>
              <a:t>Mobility</a:t>
            </a:r>
            <a:r>
              <a:rPr lang="sl-SI" sz="1600" i="0" u="none" strike="noStrike" cap="none">
                <a:solidFill>
                  <a:schemeClr val="dk1"/>
                </a:solidFill>
                <a:latin typeface="Calibri"/>
                <a:ea typeface="Calibri"/>
                <a:cs typeface="Calibri"/>
                <a:sym typeface="Calibri"/>
              </a:rPr>
              <a:t>: ride sharing, vehicle sharing, ride services for elderly, electric vehicles (personal, bikes), e-bike networks…</a:t>
            </a:r>
            <a:endParaRPr sz="1600" i="0" u="none" strike="noStrike" cap="none">
              <a:solidFill>
                <a:schemeClr val="dk1"/>
              </a:solidFill>
              <a:latin typeface="Calibri"/>
              <a:ea typeface="Calibri"/>
              <a:cs typeface="Calibri"/>
              <a:sym typeface="Calibri"/>
            </a:endParaRPr>
          </a:p>
          <a:p>
            <a:pPr marL="609600" marR="0" lvl="0" indent="-406400" algn="l" rtl="0">
              <a:lnSpc>
                <a:spcPct val="100000"/>
              </a:lnSpc>
              <a:spcBef>
                <a:spcPts val="0"/>
              </a:spcBef>
              <a:spcAft>
                <a:spcPts val="0"/>
              </a:spcAft>
              <a:buClr>
                <a:schemeClr val="dk1"/>
              </a:buClr>
              <a:buSzPts val="1600"/>
              <a:buFont typeface="Arial"/>
              <a:buChar char="●"/>
            </a:pPr>
            <a:r>
              <a:rPr lang="sl-SI" sz="1600" b="1" i="0" u="none" strike="noStrike" cap="none">
                <a:solidFill>
                  <a:schemeClr val="dk1"/>
                </a:solidFill>
                <a:latin typeface="Calibri"/>
                <a:ea typeface="Calibri"/>
                <a:cs typeface="Calibri"/>
                <a:sym typeface="Calibri"/>
              </a:rPr>
              <a:t>Economy</a:t>
            </a:r>
            <a:r>
              <a:rPr lang="sl-SI" sz="1600" i="0" u="none" strike="noStrike" cap="none">
                <a:solidFill>
                  <a:schemeClr val="dk1"/>
                </a:solidFill>
                <a:latin typeface="Calibri"/>
                <a:ea typeface="Calibri"/>
                <a:cs typeface="Calibri"/>
                <a:sym typeface="Calibri"/>
              </a:rPr>
              <a:t>: SMS in rural areas, bio based economy, digital platforms for local producers and companies, shared economy,...</a:t>
            </a:r>
            <a:endParaRPr sz="1600" i="0" u="none" strike="noStrike" cap="none">
              <a:solidFill>
                <a:schemeClr val="dk1"/>
              </a:solidFill>
              <a:latin typeface="Calibri"/>
              <a:ea typeface="Calibri"/>
              <a:cs typeface="Calibri"/>
              <a:sym typeface="Calibri"/>
            </a:endParaRPr>
          </a:p>
          <a:p>
            <a:pPr marL="609600" marR="0" lvl="0" indent="-406400" algn="l" rtl="0">
              <a:lnSpc>
                <a:spcPct val="100000"/>
              </a:lnSpc>
              <a:spcBef>
                <a:spcPts val="0"/>
              </a:spcBef>
              <a:spcAft>
                <a:spcPts val="0"/>
              </a:spcAft>
              <a:buClr>
                <a:schemeClr val="dk1"/>
              </a:buClr>
              <a:buSzPts val="1600"/>
              <a:buFont typeface="Arial"/>
              <a:buChar char="●"/>
            </a:pPr>
            <a:r>
              <a:rPr lang="sl-SI" sz="1600" b="1" i="0" u="none" strike="noStrike" cap="none">
                <a:solidFill>
                  <a:schemeClr val="dk1"/>
                </a:solidFill>
                <a:latin typeface="Calibri"/>
                <a:ea typeface="Calibri"/>
                <a:cs typeface="Calibri"/>
                <a:sym typeface="Calibri"/>
              </a:rPr>
              <a:t>Energy</a:t>
            </a:r>
            <a:r>
              <a:rPr lang="sl-SI" sz="1600" i="0" u="none" strike="noStrike" cap="none">
                <a:solidFill>
                  <a:schemeClr val="dk1"/>
                </a:solidFill>
                <a:latin typeface="Calibri"/>
                <a:ea typeface="Calibri"/>
                <a:cs typeface="Calibri"/>
                <a:sym typeface="Calibri"/>
              </a:rPr>
              <a:t>: decentralized energy, energy cooperatives, smart grids, home batteries, renewable energy sources...</a:t>
            </a:r>
            <a:endParaRPr sz="1600" i="0" u="none" strike="noStrike" cap="none">
              <a:solidFill>
                <a:schemeClr val="dk1"/>
              </a:solidFill>
              <a:latin typeface="Calibri"/>
              <a:ea typeface="Calibri"/>
              <a:cs typeface="Calibri"/>
              <a:sym typeface="Calibri"/>
            </a:endParaRPr>
          </a:p>
          <a:p>
            <a:pPr marL="609600" marR="0" lvl="0" indent="-406400" algn="l" rtl="0">
              <a:lnSpc>
                <a:spcPct val="100000"/>
              </a:lnSpc>
              <a:spcBef>
                <a:spcPts val="0"/>
              </a:spcBef>
              <a:spcAft>
                <a:spcPts val="0"/>
              </a:spcAft>
              <a:buClr>
                <a:schemeClr val="dk1"/>
              </a:buClr>
              <a:buSzPts val="1600"/>
              <a:buFont typeface="Arial"/>
              <a:buChar char="●"/>
            </a:pPr>
            <a:r>
              <a:rPr lang="sl-SI" sz="1600" b="1" i="0" u="none" strike="noStrike" cap="none">
                <a:solidFill>
                  <a:schemeClr val="dk1"/>
                </a:solidFill>
                <a:latin typeface="Calibri"/>
                <a:ea typeface="Calibri"/>
                <a:cs typeface="Calibri"/>
                <a:sym typeface="Calibri"/>
              </a:rPr>
              <a:t>Tourism</a:t>
            </a:r>
            <a:r>
              <a:rPr lang="sl-SI" sz="1600" i="0" u="none" strike="noStrike" cap="none">
                <a:solidFill>
                  <a:schemeClr val="dk1"/>
                </a:solidFill>
                <a:latin typeface="Calibri"/>
                <a:ea typeface="Calibri"/>
                <a:cs typeface="Calibri"/>
                <a:sym typeface="Calibri"/>
              </a:rPr>
              <a:t>: digital platforms for reservations, tourist cards, distributed hotels…</a:t>
            </a:r>
            <a:endParaRPr sz="1600" i="0" u="none" strike="noStrike" cap="none">
              <a:solidFill>
                <a:schemeClr val="dk1"/>
              </a:solidFill>
              <a:latin typeface="Calibri"/>
              <a:ea typeface="Calibri"/>
              <a:cs typeface="Calibri"/>
              <a:sym typeface="Calibri"/>
            </a:endParaRPr>
          </a:p>
          <a:p>
            <a:pPr marL="609600" marR="0" lvl="0" indent="-406400" algn="l" rtl="0">
              <a:lnSpc>
                <a:spcPct val="100000"/>
              </a:lnSpc>
              <a:spcBef>
                <a:spcPts val="0"/>
              </a:spcBef>
              <a:spcAft>
                <a:spcPts val="0"/>
              </a:spcAft>
              <a:buClr>
                <a:schemeClr val="dk1"/>
              </a:buClr>
              <a:buSzPts val="1600"/>
              <a:buFont typeface="Arial"/>
              <a:buChar char="●"/>
            </a:pPr>
            <a:r>
              <a:rPr lang="sl-SI" sz="1600" b="1" i="0" u="none" strike="noStrike" cap="none">
                <a:solidFill>
                  <a:schemeClr val="dk1"/>
                </a:solidFill>
                <a:latin typeface="Calibri"/>
                <a:ea typeface="Calibri"/>
                <a:cs typeface="Calibri"/>
                <a:sym typeface="Calibri"/>
              </a:rPr>
              <a:t>Social aspects</a:t>
            </a:r>
            <a:r>
              <a:rPr lang="sl-SI" sz="1600" i="0" u="none" strike="noStrike" cap="none">
                <a:solidFill>
                  <a:schemeClr val="dk1"/>
                </a:solidFill>
                <a:latin typeface="Calibri"/>
                <a:ea typeface="Calibri"/>
                <a:cs typeface="Calibri"/>
                <a:sym typeface="Calibri"/>
              </a:rPr>
              <a:t>: new job opportunities, long term care solutions, e-learning...</a:t>
            </a:r>
            <a:endParaRPr sz="1600" i="0" u="none" strike="noStrike" cap="none">
              <a:solidFill>
                <a:schemeClr val="dk1"/>
              </a:solidFill>
              <a:latin typeface="Calibri"/>
              <a:ea typeface="Calibri"/>
              <a:cs typeface="Calibri"/>
              <a:sym typeface="Calibri"/>
            </a:endParaRPr>
          </a:p>
          <a:p>
            <a:pPr marL="609600" marR="0" lvl="0" indent="-406400" algn="l" rtl="0">
              <a:lnSpc>
                <a:spcPct val="100000"/>
              </a:lnSpc>
              <a:spcBef>
                <a:spcPts val="0"/>
              </a:spcBef>
              <a:spcAft>
                <a:spcPts val="0"/>
              </a:spcAft>
              <a:buClr>
                <a:schemeClr val="dk1"/>
              </a:buClr>
              <a:buSzPts val="1600"/>
              <a:buFont typeface="Arial"/>
              <a:buChar char="●"/>
            </a:pPr>
            <a:r>
              <a:rPr lang="sl-SI" sz="1600" b="1" i="0" u="none" strike="noStrike" cap="none">
                <a:solidFill>
                  <a:schemeClr val="dk1"/>
                </a:solidFill>
                <a:latin typeface="Calibri"/>
                <a:ea typeface="Calibri"/>
                <a:cs typeface="Calibri"/>
                <a:sym typeface="Calibri"/>
              </a:rPr>
              <a:t>Health</a:t>
            </a:r>
            <a:r>
              <a:rPr lang="sl-SI" sz="1600" i="0" u="none" strike="noStrike" cap="none">
                <a:solidFill>
                  <a:schemeClr val="dk1"/>
                </a:solidFill>
                <a:latin typeface="Calibri"/>
                <a:ea typeface="Calibri"/>
                <a:cs typeface="Calibri"/>
                <a:sym typeface="Calibri"/>
              </a:rPr>
              <a:t>: telemedicine, body sensors...</a:t>
            </a:r>
            <a:endParaRPr sz="1600" i="0" u="none" strike="noStrike" cap="none">
              <a:solidFill>
                <a:schemeClr val="dk1"/>
              </a:solidFill>
              <a:latin typeface="Calibri"/>
              <a:ea typeface="Calibri"/>
              <a:cs typeface="Calibri"/>
              <a:sym typeface="Calibri"/>
            </a:endParaRPr>
          </a:p>
          <a:p>
            <a:pPr marL="609600" marR="0" lvl="0" indent="-406400" algn="l" rtl="0">
              <a:lnSpc>
                <a:spcPct val="100000"/>
              </a:lnSpc>
              <a:spcBef>
                <a:spcPts val="0"/>
              </a:spcBef>
              <a:spcAft>
                <a:spcPts val="0"/>
              </a:spcAft>
              <a:buClr>
                <a:schemeClr val="dk1"/>
              </a:buClr>
              <a:buSzPts val="1600"/>
              <a:buFont typeface="Arial"/>
              <a:buChar char="●"/>
            </a:pPr>
            <a:r>
              <a:rPr lang="sl-SI" sz="1600" b="1" i="0" u="none" strike="noStrike" cap="none">
                <a:solidFill>
                  <a:schemeClr val="dk1"/>
                </a:solidFill>
                <a:latin typeface="Calibri"/>
                <a:ea typeface="Calibri"/>
                <a:cs typeface="Calibri"/>
                <a:sym typeface="Calibri"/>
              </a:rPr>
              <a:t>Environment</a:t>
            </a:r>
            <a:r>
              <a:rPr lang="sl-SI" sz="1600" i="0" u="none" strike="noStrike" cap="none">
                <a:solidFill>
                  <a:schemeClr val="dk1"/>
                </a:solidFill>
                <a:latin typeface="Calibri"/>
                <a:ea typeface="Calibri"/>
                <a:cs typeface="Calibri"/>
                <a:sym typeface="Calibri"/>
              </a:rPr>
              <a:t>: reducing resources usage, reducing emissions...</a:t>
            </a:r>
            <a:endParaRPr sz="2200" i="0" u="none" strike="noStrike" cap="none">
              <a:solidFill>
                <a:schemeClr val="dk1"/>
              </a:solidFill>
              <a:latin typeface="Calibri"/>
              <a:ea typeface="Calibri"/>
              <a:cs typeface="Calibri"/>
              <a:sym typeface="Calibri"/>
            </a:endParaRPr>
          </a:p>
        </p:txBody>
      </p:sp>
      <p:sp>
        <p:nvSpPr>
          <p:cNvPr id="73" name="Google Shape;73;gdd3913ba84_0_167"/>
          <p:cNvSpPr txBox="1">
            <a:spLocks noGrp="1"/>
          </p:cNvSpPr>
          <p:nvPr>
            <p:ph type="title"/>
          </p:nvPr>
        </p:nvSpPr>
        <p:spPr>
          <a:xfrm>
            <a:off x="2967644" y="365125"/>
            <a:ext cx="83862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sl-SI"/>
              <a:t>Smart Villages solutions</a:t>
            </a:r>
            <a:endParaRPr/>
          </a:p>
        </p:txBody>
      </p:sp>
      <p:pic>
        <p:nvPicPr>
          <p:cNvPr id="74" name="Google Shape;74;gdd3913ba84_0_167"/>
          <p:cNvPicPr preferRelativeResize="0"/>
          <p:nvPr/>
        </p:nvPicPr>
        <p:blipFill rotWithShape="1">
          <a:blip r:embed="rId3">
            <a:alphaModFix/>
          </a:blip>
          <a:srcRect l="41850" r="5537"/>
          <a:stretch/>
        </p:blipFill>
        <p:spPr>
          <a:xfrm>
            <a:off x="7588567" y="1690817"/>
            <a:ext cx="4603432" cy="3940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3"/>
          <p:cNvSpPr txBox="1">
            <a:spLocks noGrp="1"/>
          </p:cNvSpPr>
          <p:nvPr>
            <p:ph type="body" idx="1"/>
          </p:nvPr>
        </p:nvSpPr>
        <p:spPr>
          <a:xfrm>
            <a:off x="838200" y="3382500"/>
            <a:ext cx="4922100" cy="2984100"/>
          </a:xfrm>
          <a:prstGeom prst="rect">
            <a:avLst/>
          </a:prstGeom>
          <a:noFill/>
          <a:ln>
            <a:noFill/>
          </a:ln>
        </p:spPr>
        <p:txBody>
          <a:bodyPr spcFirstLastPara="1" wrap="square" lIns="91425" tIns="45700" rIns="91425" bIns="45700" anchor="t" anchorCtr="0">
            <a:noAutofit/>
          </a:bodyPr>
          <a:lstStyle/>
          <a:p>
            <a:pPr marL="457200" lvl="0" indent="-457200" algn="l" rtl="0">
              <a:lnSpc>
                <a:spcPct val="90000"/>
              </a:lnSpc>
              <a:spcBef>
                <a:spcPts val="1000"/>
              </a:spcBef>
              <a:spcAft>
                <a:spcPts val="0"/>
              </a:spcAft>
              <a:buSzPts val="2000"/>
              <a:buChar char="-"/>
            </a:pPr>
            <a:r>
              <a:rPr lang="sl-SI" sz="2000"/>
              <a:t>A more resilient environment in a pandemic: from a health and mental perspective.</a:t>
            </a:r>
            <a:endParaRPr sz="2000"/>
          </a:p>
          <a:p>
            <a:pPr marL="457200" lvl="0" indent="-457200" algn="l" rtl="0">
              <a:lnSpc>
                <a:spcPct val="90000"/>
              </a:lnSpc>
              <a:spcBef>
                <a:spcPts val="1000"/>
              </a:spcBef>
              <a:spcAft>
                <a:spcPts val="0"/>
              </a:spcAft>
              <a:buSzPts val="2000"/>
              <a:buChar char="-"/>
            </a:pPr>
            <a:r>
              <a:rPr lang="sl-SI" sz="2000"/>
              <a:t>Local self-sufficiency gained in importance: food, energy, medical equipment ...</a:t>
            </a:r>
            <a:endParaRPr sz="2000"/>
          </a:p>
          <a:p>
            <a:pPr marL="457200" lvl="0" indent="-457200" algn="l" rtl="0">
              <a:lnSpc>
                <a:spcPct val="90000"/>
              </a:lnSpc>
              <a:spcBef>
                <a:spcPts val="1000"/>
              </a:spcBef>
              <a:spcAft>
                <a:spcPts val="0"/>
              </a:spcAft>
              <a:buSzPts val="2000"/>
              <a:buChar char="-"/>
            </a:pPr>
            <a:r>
              <a:rPr lang="sl-SI" sz="2000"/>
              <a:t>Increased interest in rural real estates, teleworking…</a:t>
            </a:r>
            <a:endParaRPr sz="2000"/>
          </a:p>
          <a:p>
            <a:pPr marL="457200" lvl="0" indent="0" algn="l" rtl="0">
              <a:lnSpc>
                <a:spcPct val="90000"/>
              </a:lnSpc>
              <a:spcBef>
                <a:spcPts val="1000"/>
              </a:spcBef>
              <a:spcAft>
                <a:spcPts val="0"/>
              </a:spcAft>
              <a:buSzPts val="1800"/>
              <a:buNone/>
            </a:pPr>
            <a:endParaRPr/>
          </a:p>
        </p:txBody>
      </p:sp>
      <p:sp>
        <p:nvSpPr>
          <p:cNvPr id="80" name="Google Shape;80;p3"/>
          <p:cNvSpPr txBox="1"/>
          <p:nvPr/>
        </p:nvSpPr>
        <p:spPr>
          <a:xfrm>
            <a:off x="6088450" y="3382500"/>
            <a:ext cx="5771700" cy="3475500"/>
          </a:xfrm>
          <a:prstGeom prst="rect">
            <a:avLst/>
          </a:prstGeom>
          <a:noFill/>
          <a:ln>
            <a:noFill/>
          </a:ln>
        </p:spPr>
        <p:txBody>
          <a:bodyPr spcFirstLastPara="1" wrap="square" lIns="91425" tIns="91425" rIns="91425" bIns="91425" anchor="t" anchorCtr="0">
            <a:noAutofit/>
          </a:bodyPr>
          <a:lstStyle/>
          <a:p>
            <a:pPr marL="457200" marR="0" lvl="0" indent="-457200" algn="l" rtl="0">
              <a:lnSpc>
                <a:spcPct val="90000"/>
              </a:lnSpc>
              <a:spcBef>
                <a:spcPts val="1000"/>
              </a:spcBef>
              <a:spcAft>
                <a:spcPts val="0"/>
              </a:spcAft>
              <a:buClr>
                <a:schemeClr val="dk1"/>
              </a:buClr>
              <a:buSzPts val="2000"/>
              <a:buChar char="-"/>
            </a:pPr>
            <a:r>
              <a:rPr lang="sl-SI" sz="2000">
                <a:solidFill>
                  <a:schemeClr val="dk1"/>
                </a:solidFill>
                <a:latin typeface="Calibri"/>
                <a:ea typeface="Calibri"/>
                <a:cs typeface="Calibri"/>
                <a:sym typeface="Calibri"/>
              </a:rPr>
              <a:t>Poorer coverage with broadband connections (work, school, online shopping).</a:t>
            </a:r>
            <a:endParaRPr sz="2000">
              <a:solidFill>
                <a:schemeClr val="dk1"/>
              </a:solidFill>
              <a:latin typeface="Calibri"/>
              <a:ea typeface="Calibri"/>
              <a:cs typeface="Calibri"/>
              <a:sym typeface="Calibri"/>
            </a:endParaRPr>
          </a:p>
          <a:p>
            <a:pPr marL="457200" marR="0" lvl="0" indent="-457200" algn="l" rtl="0">
              <a:lnSpc>
                <a:spcPct val="90000"/>
              </a:lnSpc>
              <a:spcBef>
                <a:spcPts val="1000"/>
              </a:spcBef>
              <a:spcAft>
                <a:spcPts val="0"/>
              </a:spcAft>
              <a:buClr>
                <a:schemeClr val="dk1"/>
              </a:buClr>
              <a:buSzPts val="2000"/>
              <a:buChar char="-"/>
            </a:pPr>
            <a:r>
              <a:rPr lang="sl-SI" sz="2000">
                <a:solidFill>
                  <a:schemeClr val="dk1"/>
                </a:solidFill>
                <a:latin typeface="Calibri"/>
                <a:ea typeface="Calibri"/>
                <a:cs typeface="Calibri"/>
                <a:sym typeface="Calibri"/>
              </a:rPr>
              <a:t>Bad infrastructure (transport possibilities, restrictions on movement to municipalities).</a:t>
            </a:r>
            <a:endParaRPr sz="2000">
              <a:solidFill>
                <a:schemeClr val="dk1"/>
              </a:solidFill>
              <a:latin typeface="Calibri"/>
              <a:ea typeface="Calibri"/>
              <a:cs typeface="Calibri"/>
              <a:sym typeface="Calibri"/>
            </a:endParaRPr>
          </a:p>
          <a:p>
            <a:pPr marL="457200" marR="0" lvl="0" indent="-457200" algn="l" rtl="0">
              <a:lnSpc>
                <a:spcPct val="90000"/>
              </a:lnSpc>
              <a:spcBef>
                <a:spcPts val="1000"/>
              </a:spcBef>
              <a:spcAft>
                <a:spcPts val="0"/>
              </a:spcAft>
              <a:buClr>
                <a:schemeClr val="dk1"/>
              </a:buClr>
              <a:buSzPts val="2000"/>
              <a:buChar char="-"/>
            </a:pPr>
            <a:r>
              <a:rPr lang="sl-SI" sz="2000">
                <a:solidFill>
                  <a:schemeClr val="dk1"/>
                </a:solidFill>
                <a:latin typeface="Calibri"/>
                <a:ea typeface="Calibri"/>
                <a:cs typeface="Calibri"/>
                <a:sym typeface="Calibri"/>
              </a:rPr>
              <a:t>Lack of service capacity.</a:t>
            </a:r>
            <a:endParaRPr sz="2000">
              <a:solidFill>
                <a:schemeClr val="dk1"/>
              </a:solidFill>
              <a:latin typeface="Calibri"/>
              <a:ea typeface="Calibri"/>
              <a:cs typeface="Calibri"/>
              <a:sym typeface="Calibri"/>
            </a:endParaRPr>
          </a:p>
          <a:p>
            <a:pPr marL="457200" marR="0" lvl="0" indent="-457200" algn="l" rtl="0">
              <a:lnSpc>
                <a:spcPct val="90000"/>
              </a:lnSpc>
              <a:spcBef>
                <a:spcPts val="1000"/>
              </a:spcBef>
              <a:spcAft>
                <a:spcPts val="0"/>
              </a:spcAft>
              <a:buClr>
                <a:schemeClr val="dk1"/>
              </a:buClr>
              <a:buSzPts val="2000"/>
              <a:buChar char="-"/>
            </a:pPr>
            <a:r>
              <a:rPr lang="sl-SI" sz="2000">
                <a:solidFill>
                  <a:schemeClr val="dk1"/>
                </a:solidFill>
                <a:latin typeface="Calibri"/>
                <a:ea typeface="Calibri"/>
                <a:cs typeface="Calibri"/>
                <a:sym typeface="Calibri"/>
              </a:rPr>
              <a:t>Weaknesses in the health care and elderly care</a:t>
            </a:r>
            <a:endParaRPr sz="2000">
              <a:solidFill>
                <a:schemeClr val="dk1"/>
              </a:solidFill>
              <a:latin typeface="Calibri"/>
              <a:ea typeface="Calibri"/>
              <a:cs typeface="Calibri"/>
              <a:sym typeface="Calibri"/>
            </a:endParaRPr>
          </a:p>
        </p:txBody>
      </p:sp>
      <p:sp>
        <p:nvSpPr>
          <p:cNvPr id="81" name="Google Shape;81;p3"/>
          <p:cNvSpPr/>
          <p:nvPr/>
        </p:nvSpPr>
        <p:spPr>
          <a:xfrm>
            <a:off x="2628750" y="2116250"/>
            <a:ext cx="1086300" cy="1244700"/>
          </a:xfrm>
          <a:prstGeom prst="mathPlus">
            <a:avLst>
              <a:gd name="adj1" fmla="val 23520"/>
            </a:avLst>
          </a:prstGeom>
          <a:solidFill>
            <a:srgbClr val="00FF00"/>
          </a:solidFill>
          <a:ln w="9525" cap="flat" cmpd="sng">
            <a:solidFill>
              <a:srgbClr val="00FF00"/>
            </a:solidFill>
            <a:prstDash val="solid"/>
            <a:round/>
            <a:headEnd type="none" w="sm" len="sm"/>
            <a:tailEnd type="none" w="sm" len="sm"/>
          </a:ln>
          <a:effectLst>
            <a:reflection stA="25000" endPos="30000" dist="381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D966"/>
              </a:solidFill>
              <a:highlight>
                <a:srgbClr val="FF0000"/>
              </a:highlight>
              <a:latin typeface="Arial"/>
              <a:ea typeface="Arial"/>
              <a:cs typeface="Arial"/>
              <a:sym typeface="Arial"/>
            </a:endParaRPr>
          </a:p>
        </p:txBody>
      </p:sp>
      <p:sp>
        <p:nvSpPr>
          <p:cNvPr id="82" name="Google Shape;82;p3"/>
          <p:cNvSpPr/>
          <p:nvPr/>
        </p:nvSpPr>
        <p:spPr>
          <a:xfrm>
            <a:off x="8431150" y="2116250"/>
            <a:ext cx="1086300" cy="1244700"/>
          </a:xfrm>
          <a:prstGeom prst="mathMinus">
            <a:avLst>
              <a:gd name="adj1" fmla="val 23520"/>
            </a:avLst>
          </a:prstGeom>
          <a:solidFill>
            <a:srgbClr val="FF0000"/>
          </a:solidFill>
          <a:ln w="9525" cap="flat" cmpd="sng">
            <a:solidFill>
              <a:srgbClr val="FF0000"/>
            </a:solidFill>
            <a:prstDash val="solid"/>
            <a:round/>
            <a:headEnd type="none" w="sm" len="sm"/>
            <a:tailEnd type="none" w="sm" len="sm"/>
          </a:ln>
          <a:effectLst>
            <a:reflection stA="22000" endPos="30000" dist="342900" dir="5400000" fadeDir="5400012" sy="-100000" algn="bl"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p3"/>
          <p:cNvSpPr txBox="1">
            <a:spLocks noGrp="1"/>
          </p:cNvSpPr>
          <p:nvPr>
            <p:ph type="title"/>
          </p:nvPr>
        </p:nvSpPr>
        <p:spPr>
          <a:xfrm>
            <a:off x="2967650" y="365125"/>
            <a:ext cx="91752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SzPts val="4840"/>
              <a:buNone/>
            </a:pPr>
            <a:r>
              <a:rPr lang="sl-SI"/>
              <a:t>COVID - 19 crisis lessons </a:t>
            </a:r>
            <a:br>
              <a:rPr lang="sl-SI"/>
            </a:br>
            <a:r>
              <a:rPr lang="sl-SI"/>
              <a:t>and Smart villages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5"/>
          <p:cNvSpPr txBox="1">
            <a:spLocks noGrp="1"/>
          </p:cNvSpPr>
          <p:nvPr>
            <p:ph type="body" idx="1"/>
          </p:nvPr>
        </p:nvSpPr>
        <p:spPr>
          <a:xfrm>
            <a:off x="475425" y="1754100"/>
            <a:ext cx="5776200" cy="43002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1000"/>
              </a:spcBef>
              <a:spcAft>
                <a:spcPts val="0"/>
              </a:spcAft>
              <a:buSzPts val="1800"/>
              <a:buNone/>
            </a:pPr>
            <a:r>
              <a:rPr lang="sl-SI" sz="2300"/>
              <a:t>Commission President Ursula von der Leyen expressed that </a:t>
            </a:r>
            <a:r>
              <a:rPr lang="sl-SI" sz="2300" b="1"/>
              <a:t>rural development is a priority</a:t>
            </a:r>
            <a:r>
              <a:rPr lang="sl-SI" sz="2300"/>
              <a:t> (investment in broadband and high-tech solutions and services).</a:t>
            </a:r>
            <a:endParaRPr sz="2300"/>
          </a:p>
          <a:p>
            <a:pPr marL="0" lvl="0" indent="0" algn="l" rtl="0">
              <a:lnSpc>
                <a:spcPct val="90000"/>
              </a:lnSpc>
              <a:spcBef>
                <a:spcPts val="1000"/>
              </a:spcBef>
              <a:spcAft>
                <a:spcPts val="0"/>
              </a:spcAft>
              <a:buSzPts val="1800"/>
              <a:buNone/>
            </a:pPr>
            <a:endParaRPr sz="2300"/>
          </a:p>
          <a:p>
            <a:pPr marL="0" lvl="0" indent="0" algn="l" rtl="0">
              <a:lnSpc>
                <a:spcPct val="90000"/>
              </a:lnSpc>
              <a:spcBef>
                <a:spcPts val="1000"/>
              </a:spcBef>
              <a:spcAft>
                <a:spcPts val="0"/>
              </a:spcAft>
              <a:buSzPts val="1800"/>
              <a:buNone/>
            </a:pPr>
            <a:r>
              <a:rPr lang="sl-SI" sz="2300"/>
              <a:t>Commissioner Dubravka Šuica, Vice-President of the European Commission prepared the </a:t>
            </a:r>
            <a:r>
              <a:rPr lang="sl-SI" sz="2300" b="1"/>
              <a:t>Long term Vision for EU’s Rural Areas.</a:t>
            </a:r>
            <a:endParaRPr sz="2300" b="1"/>
          </a:p>
          <a:p>
            <a:pPr marL="0" lvl="0" indent="0" algn="l" rtl="0">
              <a:lnSpc>
                <a:spcPct val="90000"/>
              </a:lnSpc>
              <a:spcBef>
                <a:spcPts val="1000"/>
              </a:spcBef>
              <a:spcAft>
                <a:spcPts val="0"/>
              </a:spcAft>
              <a:buSzPts val="1800"/>
              <a:buNone/>
            </a:pPr>
            <a:endParaRPr sz="2300"/>
          </a:p>
          <a:p>
            <a:pPr marL="0" lvl="0" indent="0" algn="l" rtl="0">
              <a:lnSpc>
                <a:spcPct val="90000"/>
              </a:lnSpc>
              <a:spcBef>
                <a:spcPts val="1000"/>
              </a:spcBef>
              <a:spcAft>
                <a:spcPts val="0"/>
              </a:spcAft>
              <a:buSzPts val="1800"/>
              <a:buNone/>
            </a:pPr>
            <a:r>
              <a:rPr lang="sl-SI" sz="2300"/>
              <a:t>The goal of making </a:t>
            </a:r>
            <a:r>
              <a:rPr lang="sl-SI" sz="2300" b="1"/>
              <a:t>Europe green, digital and resilient</a:t>
            </a:r>
            <a:r>
              <a:rPr lang="sl-SI" sz="2300"/>
              <a:t> cannot be achieved without green, digital and resilient European rural areas!</a:t>
            </a:r>
            <a:endParaRPr sz="2300"/>
          </a:p>
        </p:txBody>
      </p:sp>
      <p:pic>
        <p:nvPicPr>
          <p:cNvPr id="89" name="Google Shape;89;p5" descr="Image result for von der leyen rural areas"/>
          <p:cNvPicPr preferRelativeResize="0"/>
          <p:nvPr/>
        </p:nvPicPr>
        <p:blipFill rotWithShape="1">
          <a:blip r:embed="rId3">
            <a:alphaModFix/>
          </a:blip>
          <a:srcRect/>
          <a:stretch/>
        </p:blipFill>
        <p:spPr>
          <a:xfrm>
            <a:off x="6251621" y="2246250"/>
            <a:ext cx="5894330" cy="3315901"/>
          </a:xfrm>
          <a:prstGeom prst="rect">
            <a:avLst/>
          </a:prstGeom>
          <a:noFill/>
          <a:ln>
            <a:noFill/>
          </a:ln>
        </p:spPr>
      </p:pic>
      <p:sp>
        <p:nvSpPr>
          <p:cNvPr id="90" name="Google Shape;90;p5"/>
          <p:cNvSpPr txBox="1">
            <a:spLocks noGrp="1"/>
          </p:cNvSpPr>
          <p:nvPr>
            <p:ph type="title"/>
          </p:nvPr>
        </p:nvSpPr>
        <p:spPr>
          <a:xfrm>
            <a:off x="2967644" y="365125"/>
            <a:ext cx="83862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SzPts val="4400"/>
              <a:buNone/>
            </a:pPr>
            <a:r>
              <a:rPr lang="sl-SI"/>
              <a:t>EU supports rural development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ge392650de6_0_60"/>
          <p:cNvSpPr txBox="1">
            <a:spLocks noGrp="1"/>
          </p:cNvSpPr>
          <p:nvPr>
            <p:ph type="title"/>
          </p:nvPr>
        </p:nvSpPr>
        <p:spPr>
          <a:xfrm>
            <a:off x="2967644" y="365125"/>
            <a:ext cx="83862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sl-SI"/>
              <a:t>A long term Vision for </a:t>
            </a:r>
            <a:br>
              <a:rPr lang="sl-SI"/>
            </a:br>
            <a:r>
              <a:rPr lang="sl-SI"/>
              <a:t>EU’s Rural Areas</a:t>
            </a:r>
            <a:endParaRPr/>
          </a:p>
        </p:txBody>
      </p:sp>
      <p:sp>
        <p:nvSpPr>
          <p:cNvPr id="96" name="Google Shape;96;ge392650de6_0_60"/>
          <p:cNvSpPr txBox="1">
            <a:spLocks noGrp="1"/>
          </p:cNvSpPr>
          <p:nvPr>
            <p:ph type="body" idx="1"/>
          </p:nvPr>
        </p:nvSpPr>
        <p:spPr>
          <a:xfrm>
            <a:off x="860825" y="2236650"/>
            <a:ext cx="3156600" cy="2384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r>
              <a:rPr lang="sl-SI" sz="3200"/>
              <a:t>Towards stronger, connected, resilient and prosperous rural areas by 2040</a:t>
            </a:r>
            <a:endParaRPr sz="3200"/>
          </a:p>
        </p:txBody>
      </p:sp>
      <p:pic>
        <p:nvPicPr>
          <p:cNvPr id="97" name="Google Shape;97;ge392650de6_0_60"/>
          <p:cNvPicPr preferRelativeResize="0"/>
          <p:nvPr/>
        </p:nvPicPr>
        <p:blipFill rotWithShape="1">
          <a:blip r:embed="rId3">
            <a:alphaModFix/>
          </a:blip>
          <a:srcRect/>
          <a:stretch/>
        </p:blipFill>
        <p:spPr>
          <a:xfrm>
            <a:off x="4379600" y="1949551"/>
            <a:ext cx="7721101" cy="4053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e392650de6_0_42"/>
          <p:cNvSpPr txBox="1">
            <a:spLocks noGrp="1"/>
          </p:cNvSpPr>
          <p:nvPr>
            <p:ph type="title"/>
          </p:nvPr>
        </p:nvSpPr>
        <p:spPr>
          <a:xfrm>
            <a:off x="2967644" y="365125"/>
            <a:ext cx="83862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sl-SI"/>
              <a:t>Rural pact</a:t>
            </a:r>
            <a:endParaRPr/>
          </a:p>
        </p:txBody>
      </p:sp>
      <p:sp>
        <p:nvSpPr>
          <p:cNvPr id="103" name="Google Shape;103;ge392650de6_0_42"/>
          <p:cNvSpPr txBox="1">
            <a:spLocks noGrp="1"/>
          </p:cNvSpPr>
          <p:nvPr>
            <p:ph type="body" idx="1"/>
          </p:nvPr>
        </p:nvSpPr>
        <p:spPr>
          <a:xfrm>
            <a:off x="826900" y="1981163"/>
            <a:ext cx="4277100" cy="344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r>
              <a:rPr lang="sl-SI"/>
              <a:t>The Rural Pact will provide a common framework for the engagement and cooperation of a wide range of actors at the EU, national, regional and local level.</a:t>
            </a:r>
            <a:endParaRPr/>
          </a:p>
        </p:txBody>
      </p:sp>
      <p:pic>
        <p:nvPicPr>
          <p:cNvPr id="104" name="Google Shape;104;ge392650de6_0_42"/>
          <p:cNvPicPr preferRelativeResize="0"/>
          <p:nvPr/>
        </p:nvPicPr>
        <p:blipFill rotWithShape="1">
          <a:blip r:embed="rId3">
            <a:alphaModFix/>
          </a:blip>
          <a:srcRect/>
          <a:stretch/>
        </p:blipFill>
        <p:spPr>
          <a:xfrm>
            <a:off x="5240550" y="1465625"/>
            <a:ext cx="6951450" cy="447928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e392650de6_0_48"/>
          <p:cNvSpPr txBox="1">
            <a:spLocks noGrp="1"/>
          </p:cNvSpPr>
          <p:nvPr>
            <p:ph type="body" idx="1"/>
          </p:nvPr>
        </p:nvSpPr>
        <p:spPr>
          <a:xfrm>
            <a:off x="475300" y="1690825"/>
            <a:ext cx="4074000" cy="41373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1000"/>
              </a:spcBef>
              <a:spcAft>
                <a:spcPts val="0"/>
              </a:spcAft>
              <a:buSzPts val="3027"/>
              <a:buNone/>
            </a:pPr>
            <a:r>
              <a:rPr lang="sl-SI" b="1"/>
              <a:t>4 areas of action</a:t>
            </a:r>
            <a:endParaRPr b="1"/>
          </a:p>
          <a:p>
            <a:pPr marL="0" lvl="0" indent="0" algn="l" rtl="0">
              <a:lnSpc>
                <a:spcPct val="90000"/>
              </a:lnSpc>
              <a:spcBef>
                <a:spcPts val="1000"/>
              </a:spcBef>
              <a:spcAft>
                <a:spcPts val="0"/>
              </a:spcAft>
              <a:buSzPts val="3027"/>
              <a:buNone/>
            </a:pPr>
            <a:r>
              <a:rPr lang="sl-SI" b="1"/>
              <a:t>Rural Action Plan</a:t>
            </a:r>
            <a:r>
              <a:rPr lang="sl-SI"/>
              <a:t> will be build upon around flagship initiatives EU policies, which provide support to address rural challenges and opportunities and contribute to the balanced, fair, green and innovative development of rural areas. </a:t>
            </a:r>
            <a:endParaRPr/>
          </a:p>
        </p:txBody>
      </p:sp>
      <p:pic>
        <p:nvPicPr>
          <p:cNvPr id="110" name="Google Shape;110;ge392650de6_0_48"/>
          <p:cNvPicPr preferRelativeResize="0"/>
          <p:nvPr/>
        </p:nvPicPr>
        <p:blipFill rotWithShape="1">
          <a:blip r:embed="rId3">
            <a:alphaModFix/>
          </a:blip>
          <a:srcRect/>
          <a:stretch/>
        </p:blipFill>
        <p:spPr>
          <a:xfrm>
            <a:off x="4696475" y="1356850"/>
            <a:ext cx="7364950" cy="4608900"/>
          </a:xfrm>
          <a:prstGeom prst="rect">
            <a:avLst/>
          </a:prstGeom>
          <a:noFill/>
          <a:ln>
            <a:noFill/>
          </a:ln>
        </p:spPr>
      </p:pic>
      <p:sp>
        <p:nvSpPr>
          <p:cNvPr id="111" name="Google Shape;111;ge392650de6_0_48"/>
          <p:cNvSpPr txBox="1">
            <a:spLocks noGrp="1"/>
          </p:cNvSpPr>
          <p:nvPr>
            <p:ph type="title"/>
          </p:nvPr>
        </p:nvSpPr>
        <p:spPr>
          <a:xfrm>
            <a:off x="2967644" y="365125"/>
            <a:ext cx="83862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sl-SI"/>
              <a:t>EU Rural Action Plan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e392650de6_0_69"/>
          <p:cNvSpPr txBox="1">
            <a:spLocks noGrp="1"/>
          </p:cNvSpPr>
          <p:nvPr>
            <p:ph type="body" idx="1"/>
          </p:nvPr>
        </p:nvSpPr>
        <p:spPr>
          <a:xfrm>
            <a:off x="838200" y="2150200"/>
            <a:ext cx="10503900" cy="3678000"/>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90000"/>
              </a:lnSpc>
              <a:spcBef>
                <a:spcPts val="1000"/>
              </a:spcBef>
              <a:spcAft>
                <a:spcPts val="0"/>
              </a:spcAft>
              <a:buSzPct val="129032"/>
              <a:buNone/>
            </a:pPr>
            <a:r>
              <a:rPr lang="sl-SI"/>
              <a:t>Building on existing and future local development strategies, </a:t>
            </a:r>
            <a:br>
              <a:rPr lang="sl-SI"/>
            </a:br>
            <a:r>
              <a:rPr lang="sl-SI"/>
              <a:t>enhanced networking should help provide more advice to local </a:t>
            </a:r>
            <a:br>
              <a:rPr lang="sl-SI"/>
            </a:br>
            <a:r>
              <a:rPr lang="sl-SI"/>
              <a:t>communities, notably on access to funding and the conception of </a:t>
            </a:r>
            <a:br>
              <a:rPr lang="sl-SI"/>
            </a:br>
            <a:r>
              <a:rPr lang="sl-SI"/>
              <a:t>such strategies. The Smart Villages approach will also continue to be </a:t>
            </a:r>
            <a:br>
              <a:rPr lang="sl-SI"/>
            </a:br>
            <a:r>
              <a:rPr lang="sl-SI"/>
              <a:t>promoted in this context. </a:t>
            </a:r>
            <a:endParaRPr/>
          </a:p>
          <a:p>
            <a:pPr marL="457200" lvl="0" indent="-366395" algn="l" rtl="0">
              <a:lnSpc>
                <a:spcPct val="90000"/>
              </a:lnSpc>
              <a:spcBef>
                <a:spcPts val="1000"/>
              </a:spcBef>
              <a:spcAft>
                <a:spcPts val="0"/>
              </a:spcAft>
              <a:buSzPct val="100000"/>
              <a:buChar char="•"/>
            </a:pPr>
            <a:r>
              <a:rPr lang="sl-SI" b="1"/>
              <a:t>Rural revitalisation platform </a:t>
            </a:r>
            <a:endParaRPr b="1"/>
          </a:p>
          <a:p>
            <a:pPr marL="914400" lvl="0" indent="0" algn="l" rtl="0">
              <a:lnSpc>
                <a:spcPct val="90000"/>
              </a:lnSpc>
              <a:spcBef>
                <a:spcPts val="1000"/>
              </a:spcBef>
              <a:spcAft>
                <a:spcPts val="0"/>
              </a:spcAft>
              <a:buSzPct val="129032"/>
              <a:buNone/>
            </a:pPr>
            <a:r>
              <a:rPr lang="sl-SI"/>
              <a:t>The Commission will set-up a one-stop shop platform for information on existing projects and funding possibilities for rural communities, rural project holders and local authorities alike to collaborate</a:t>
            </a:r>
            <a:endParaRPr/>
          </a:p>
          <a:p>
            <a:pPr marL="457200" lvl="0" indent="-366395" algn="l" rtl="0">
              <a:lnSpc>
                <a:spcPct val="90000"/>
              </a:lnSpc>
              <a:spcBef>
                <a:spcPts val="1000"/>
              </a:spcBef>
              <a:spcAft>
                <a:spcPts val="0"/>
              </a:spcAft>
              <a:buSzPct val="100000"/>
              <a:buChar char="•"/>
            </a:pPr>
            <a:r>
              <a:rPr lang="sl-SI" b="1"/>
              <a:t>Research and innovation for rural communities </a:t>
            </a:r>
            <a:endParaRPr b="1"/>
          </a:p>
          <a:p>
            <a:pPr marL="914400" lvl="0" indent="0" algn="l" rtl="0">
              <a:lnSpc>
                <a:spcPct val="90000"/>
              </a:lnSpc>
              <a:spcBef>
                <a:spcPts val="1000"/>
              </a:spcBef>
              <a:spcAft>
                <a:spcPts val="0"/>
              </a:spcAft>
              <a:buSzPct val="129032"/>
              <a:buNone/>
            </a:pPr>
            <a:r>
              <a:rPr lang="sl-SI"/>
              <a:t>Rural-focused R&amp;I activities under Horizon Europe will support the development of innovations by and for rural communities, training, as well as knowledge exchange between the actors of rural innovation</a:t>
            </a:r>
            <a:endParaRPr/>
          </a:p>
        </p:txBody>
      </p:sp>
      <p:pic>
        <p:nvPicPr>
          <p:cNvPr id="117" name="Google Shape;117;ge392650de6_0_69"/>
          <p:cNvPicPr preferRelativeResize="0"/>
          <p:nvPr/>
        </p:nvPicPr>
        <p:blipFill rotWithShape="1">
          <a:blip r:embed="rId3">
            <a:alphaModFix/>
          </a:blip>
          <a:srcRect t="10754"/>
          <a:stretch/>
        </p:blipFill>
        <p:spPr>
          <a:xfrm>
            <a:off x="9181950" y="1209725"/>
            <a:ext cx="2160000" cy="1669254"/>
          </a:xfrm>
          <a:prstGeom prst="rect">
            <a:avLst/>
          </a:prstGeom>
          <a:noFill/>
          <a:ln>
            <a:noFill/>
          </a:ln>
          <a:effectLst>
            <a:reflection endPos="30000" dist="38100" dir="5400000" fadeDir="5400012" sy="-100000" algn="bl" rotWithShape="0"/>
          </a:effectLst>
        </p:spPr>
      </p:pic>
      <p:sp>
        <p:nvSpPr>
          <p:cNvPr id="118" name="Google Shape;118;ge392650de6_0_69"/>
          <p:cNvSpPr txBox="1">
            <a:spLocks noGrp="1"/>
          </p:cNvSpPr>
          <p:nvPr>
            <p:ph type="title"/>
          </p:nvPr>
        </p:nvSpPr>
        <p:spPr>
          <a:xfrm>
            <a:off x="2967644" y="365125"/>
            <a:ext cx="83862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sl-SI"/>
              <a:t>Flagship initiatives supporting </a:t>
            </a:r>
            <a:r>
              <a:rPr lang="sl-SI" b="1"/>
              <a:t>stronger </a:t>
            </a:r>
            <a:r>
              <a:rPr lang="sl-SI"/>
              <a:t>rural areas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ge392650de6_0_78"/>
          <p:cNvSpPr txBox="1">
            <a:spLocks noGrp="1"/>
          </p:cNvSpPr>
          <p:nvPr>
            <p:ph type="title"/>
          </p:nvPr>
        </p:nvSpPr>
        <p:spPr>
          <a:xfrm>
            <a:off x="2967644" y="365125"/>
            <a:ext cx="83862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sl-SI"/>
              <a:t>Flagship initiatives encouraging </a:t>
            </a:r>
            <a:r>
              <a:rPr lang="sl-SI" b="1"/>
              <a:t>connected </a:t>
            </a:r>
            <a:r>
              <a:rPr lang="sl-SI"/>
              <a:t>rural areas</a:t>
            </a:r>
            <a:endParaRPr/>
          </a:p>
        </p:txBody>
      </p:sp>
      <p:sp>
        <p:nvSpPr>
          <p:cNvPr id="124" name="Google Shape;124;ge392650de6_0_78"/>
          <p:cNvSpPr txBox="1">
            <a:spLocks noGrp="1"/>
          </p:cNvSpPr>
          <p:nvPr>
            <p:ph type="body" idx="1"/>
          </p:nvPr>
        </p:nvSpPr>
        <p:spPr>
          <a:xfrm>
            <a:off x="838200" y="2161525"/>
            <a:ext cx="10515600" cy="3582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r>
              <a:rPr lang="sl-SI"/>
              <a:t>Development of sustainable rural mobility strategies,</a:t>
            </a:r>
            <a:br>
              <a:rPr lang="sl-SI"/>
            </a:br>
            <a:r>
              <a:rPr lang="sl-SI"/>
              <a:t>widespread digital literacy and connectivity.</a:t>
            </a:r>
            <a:endParaRPr/>
          </a:p>
          <a:p>
            <a:pPr marL="0" lvl="0" indent="0" algn="l" rtl="0">
              <a:lnSpc>
                <a:spcPct val="90000"/>
              </a:lnSpc>
              <a:spcBef>
                <a:spcPts val="1000"/>
              </a:spcBef>
              <a:spcAft>
                <a:spcPts val="0"/>
              </a:spcAft>
              <a:buSzPts val="2800"/>
              <a:buNone/>
            </a:pPr>
            <a:endParaRPr/>
          </a:p>
          <a:p>
            <a:pPr marL="457200" lvl="0" indent="-406400" algn="l" rtl="0">
              <a:lnSpc>
                <a:spcPct val="90000"/>
              </a:lnSpc>
              <a:spcBef>
                <a:spcPts val="1000"/>
              </a:spcBef>
              <a:spcAft>
                <a:spcPts val="0"/>
              </a:spcAft>
              <a:buSzPts val="2800"/>
              <a:buChar char="•"/>
            </a:pPr>
            <a:r>
              <a:rPr lang="sl-SI" b="1"/>
              <a:t>Sustainable multimodal mobility best practices for rural areas</a:t>
            </a:r>
            <a:endParaRPr b="1"/>
          </a:p>
          <a:p>
            <a:pPr marL="457200" lvl="0" indent="-406400" algn="l" rtl="0">
              <a:lnSpc>
                <a:spcPct val="90000"/>
              </a:lnSpc>
              <a:spcBef>
                <a:spcPts val="0"/>
              </a:spcBef>
              <a:spcAft>
                <a:spcPts val="0"/>
              </a:spcAft>
              <a:buSzPts val="2800"/>
              <a:buChar char="•"/>
            </a:pPr>
            <a:r>
              <a:rPr lang="sl-SI" b="1"/>
              <a:t>‘Rural Digital Futures’</a:t>
            </a:r>
            <a:endParaRPr/>
          </a:p>
        </p:txBody>
      </p:sp>
      <p:pic>
        <p:nvPicPr>
          <p:cNvPr id="125" name="Google Shape;125;ge392650de6_0_78"/>
          <p:cNvPicPr preferRelativeResize="0"/>
          <p:nvPr/>
        </p:nvPicPr>
        <p:blipFill rotWithShape="1">
          <a:blip r:embed="rId3">
            <a:alphaModFix/>
          </a:blip>
          <a:srcRect/>
          <a:stretch/>
        </p:blipFill>
        <p:spPr>
          <a:xfrm>
            <a:off x="9344013" y="1209725"/>
            <a:ext cx="2160000" cy="1699355"/>
          </a:xfrm>
          <a:prstGeom prst="rect">
            <a:avLst/>
          </a:prstGeom>
          <a:noFill/>
          <a:ln>
            <a:noFill/>
          </a:ln>
          <a:effectLst>
            <a:reflection endPos="30000" dist="38100" dir="5400000" fadeDir="5400012" sy="-100000" algn="bl" rotWithShape="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ge392650de6_0_94"/>
          <p:cNvSpPr txBox="1">
            <a:spLocks noGrp="1"/>
          </p:cNvSpPr>
          <p:nvPr>
            <p:ph type="body" idx="1"/>
          </p:nvPr>
        </p:nvSpPr>
        <p:spPr>
          <a:xfrm>
            <a:off x="838200" y="2116250"/>
            <a:ext cx="10515600" cy="3627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r>
              <a:rPr lang="sl-SI"/>
              <a:t>Increasing the environmental, climatic and social </a:t>
            </a:r>
            <a:br>
              <a:rPr lang="sl-SI"/>
            </a:br>
            <a:r>
              <a:rPr lang="sl-SI"/>
              <a:t>resilience of rural areas.</a:t>
            </a:r>
            <a:endParaRPr b="1"/>
          </a:p>
          <a:p>
            <a:pPr marL="457200" lvl="0" indent="-406400" algn="l" rtl="0">
              <a:lnSpc>
                <a:spcPct val="90000"/>
              </a:lnSpc>
              <a:spcBef>
                <a:spcPts val="1000"/>
              </a:spcBef>
              <a:spcAft>
                <a:spcPts val="0"/>
              </a:spcAft>
              <a:buSzPts val="2800"/>
              <a:buChar char="•"/>
            </a:pPr>
            <a:r>
              <a:rPr lang="sl-SI" b="1"/>
              <a:t>Support rural municipalities in energy transition and </a:t>
            </a:r>
            <a:br>
              <a:rPr lang="sl-SI" b="1"/>
            </a:br>
            <a:r>
              <a:rPr lang="sl-SI" b="1"/>
              <a:t>fighting climate change</a:t>
            </a:r>
            <a:endParaRPr b="1"/>
          </a:p>
          <a:p>
            <a:pPr marL="457200" lvl="0" indent="-406400" algn="l" rtl="0">
              <a:lnSpc>
                <a:spcPct val="90000"/>
              </a:lnSpc>
              <a:spcBef>
                <a:spcPts val="0"/>
              </a:spcBef>
              <a:spcAft>
                <a:spcPts val="0"/>
              </a:spcAft>
              <a:buSzPts val="2800"/>
              <a:buChar char="•"/>
            </a:pPr>
            <a:r>
              <a:rPr lang="sl-SI" b="1"/>
              <a:t>Climate action in peatland through carbon farming </a:t>
            </a:r>
            <a:endParaRPr b="1"/>
          </a:p>
          <a:p>
            <a:pPr marL="457200" lvl="0" indent="-406400" algn="l" rtl="0">
              <a:lnSpc>
                <a:spcPct val="90000"/>
              </a:lnSpc>
              <a:spcBef>
                <a:spcPts val="0"/>
              </a:spcBef>
              <a:spcAft>
                <a:spcPts val="0"/>
              </a:spcAft>
              <a:buSzPts val="2800"/>
              <a:buChar char="•"/>
            </a:pPr>
            <a:r>
              <a:rPr lang="sl-SI" b="1"/>
              <a:t>The proposed EU Mission on soil health and food</a:t>
            </a:r>
            <a:endParaRPr b="1"/>
          </a:p>
          <a:p>
            <a:pPr marL="457200" lvl="0" indent="-406400" algn="l" rtl="0">
              <a:lnSpc>
                <a:spcPct val="90000"/>
              </a:lnSpc>
              <a:spcBef>
                <a:spcPts val="0"/>
              </a:spcBef>
              <a:spcAft>
                <a:spcPts val="0"/>
              </a:spcAft>
              <a:buSzPts val="2800"/>
              <a:buChar char="•"/>
            </a:pPr>
            <a:r>
              <a:rPr lang="sl-SI" b="1"/>
              <a:t>Social resilience and Women in rural areas </a:t>
            </a:r>
            <a:endParaRPr b="1"/>
          </a:p>
        </p:txBody>
      </p:sp>
      <p:pic>
        <p:nvPicPr>
          <p:cNvPr id="131" name="Google Shape;131;ge392650de6_0_94"/>
          <p:cNvPicPr preferRelativeResize="0"/>
          <p:nvPr/>
        </p:nvPicPr>
        <p:blipFill rotWithShape="1">
          <a:blip r:embed="rId3">
            <a:alphaModFix/>
          </a:blip>
          <a:srcRect/>
          <a:stretch/>
        </p:blipFill>
        <p:spPr>
          <a:xfrm>
            <a:off x="9448800" y="1209725"/>
            <a:ext cx="1905000" cy="1657350"/>
          </a:xfrm>
          <a:prstGeom prst="rect">
            <a:avLst/>
          </a:prstGeom>
          <a:noFill/>
          <a:ln>
            <a:noFill/>
          </a:ln>
          <a:effectLst>
            <a:reflection endPos="30000" dist="38100" dir="5400000" fadeDir="5400012" sy="-100000" algn="bl" rotWithShape="0"/>
          </a:effectLst>
        </p:spPr>
      </p:pic>
      <p:sp>
        <p:nvSpPr>
          <p:cNvPr id="132" name="Google Shape;132;ge392650de6_0_94"/>
          <p:cNvSpPr txBox="1">
            <a:spLocks noGrp="1"/>
          </p:cNvSpPr>
          <p:nvPr>
            <p:ph type="title"/>
          </p:nvPr>
        </p:nvSpPr>
        <p:spPr>
          <a:xfrm>
            <a:off x="2967644" y="365125"/>
            <a:ext cx="83862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SzPts val="4400"/>
              <a:buNone/>
            </a:pPr>
            <a:r>
              <a:rPr lang="sl-SI"/>
              <a:t>Flagship initiatives supporting </a:t>
            </a:r>
            <a:r>
              <a:rPr lang="sl-SI" b="1"/>
              <a:t>resilient </a:t>
            </a:r>
            <a:r>
              <a:rPr lang="sl-SI"/>
              <a:t>rural areas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ge392650de6_0_107"/>
          <p:cNvSpPr txBox="1">
            <a:spLocks noGrp="1"/>
          </p:cNvSpPr>
          <p:nvPr>
            <p:ph type="body" idx="1"/>
          </p:nvPr>
        </p:nvSpPr>
        <p:spPr>
          <a:xfrm>
            <a:off x="838200" y="2195475"/>
            <a:ext cx="8588700" cy="3548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r>
              <a:rPr lang="sl-SI"/>
              <a:t>Actions in this field should contribute to the economic diversification in rural areas around the green and digital transformation of society and lead to the strengthening of value chains in manufacturing and in cultural and creative industries.</a:t>
            </a:r>
            <a:endParaRPr/>
          </a:p>
          <a:p>
            <a:pPr marL="457200" lvl="0" indent="-406400" algn="l" rtl="0">
              <a:lnSpc>
                <a:spcPct val="90000"/>
              </a:lnSpc>
              <a:spcBef>
                <a:spcPts val="1000"/>
              </a:spcBef>
              <a:spcAft>
                <a:spcPts val="0"/>
              </a:spcAft>
              <a:buSzPts val="2800"/>
              <a:buChar char="•"/>
            </a:pPr>
            <a:r>
              <a:rPr lang="sl-SI" b="1"/>
              <a:t>Entrepreneurship and social economy in rural areas</a:t>
            </a:r>
            <a:endParaRPr b="1"/>
          </a:p>
          <a:p>
            <a:pPr marL="0" lvl="0" indent="0" algn="l" rtl="0">
              <a:lnSpc>
                <a:spcPct val="90000"/>
              </a:lnSpc>
              <a:spcBef>
                <a:spcPts val="1000"/>
              </a:spcBef>
              <a:spcAft>
                <a:spcPts val="0"/>
              </a:spcAft>
              <a:buSzPts val="2800"/>
              <a:buNone/>
            </a:pPr>
            <a:endParaRPr/>
          </a:p>
          <a:p>
            <a:pPr marL="0" lvl="0" indent="0" algn="l" rtl="0">
              <a:lnSpc>
                <a:spcPct val="90000"/>
              </a:lnSpc>
              <a:spcBef>
                <a:spcPts val="1000"/>
              </a:spcBef>
              <a:spcAft>
                <a:spcPts val="0"/>
              </a:spcAft>
              <a:buSzPts val="2800"/>
              <a:buNone/>
            </a:pPr>
            <a:endParaRPr/>
          </a:p>
        </p:txBody>
      </p:sp>
      <p:pic>
        <p:nvPicPr>
          <p:cNvPr id="138" name="Google Shape;138;ge392650de6_0_107"/>
          <p:cNvPicPr preferRelativeResize="0"/>
          <p:nvPr/>
        </p:nvPicPr>
        <p:blipFill rotWithShape="1">
          <a:blip r:embed="rId3">
            <a:alphaModFix/>
          </a:blip>
          <a:srcRect/>
          <a:stretch/>
        </p:blipFill>
        <p:spPr>
          <a:xfrm>
            <a:off x="9525000" y="1209725"/>
            <a:ext cx="1828800" cy="1628775"/>
          </a:xfrm>
          <a:prstGeom prst="rect">
            <a:avLst/>
          </a:prstGeom>
          <a:noFill/>
          <a:ln>
            <a:noFill/>
          </a:ln>
          <a:effectLst>
            <a:reflection endPos="30000" dist="38100" dir="5400000" fadeDir="5400012" sy="-100000" algn="bl" rotWithShape="0"/>
          </a:effectLst>
        </p:spPr>
      </p:pic>
      <p:sp>
        <p:nvSpPr>
          <p:cNvPr id="139" name="Google Shape;139;ge392650de6_0_107"/>
          <p:cNvSpPr txBox="1">
            <a:spLocks noGrp="1"/>
          </p:cNvSpPr>
          <p:nvPr>
            <p:ph type="title"/>
          </p:nvPr>
        </p:nvSpPr>
        <p:spPr>
          <a:xfrm>
            <a:off x="2967644" y="365125"/>
            <a:ext cx="83862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SzPts val="4400"/>
              <a:buNone/>
            </a:pPr>
            <a:r>
              <a:rPr lang="sl-SI"/>
              <a:t>Flagship initiatives promoting </a:t>
            </a:r>
            <a:r>
              <a:rPr lang="sl-SI" b="1"/>
              <a:t>prosperous </a:t>
            </a:r>
            <a:r>
              <a:rPr lang="sl-SI"/>
              <a:t>rural areas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gdd7fca3a6f_0_15"/>
          <p:cNvSpPr txBox="1">
            <a:spLocks noGrp="1"/>
          </p:cNvSpPr>
          <p:nvPr>
            <p:ph type="body" idx="1"/>
          </p:nvPr>
        </p:nvSpPr>
        <p:spPr>
          <a:xfrm>
            <a:off x="838200" y="1844650"/>
            <a:ext cx="10515600" cy="3983700"/>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90000"/>
              </a:lnSpc>
              <a:spcBef>
                <a:spcPts val="1000"/>
              </a:spcBef>
              <a:spcAft>
                <a:spcPts val="0"/>
              </a:spcAft>
              <a:buSzPct val="91836"/>
              <a:buNone/>
            </a:pPr>
            <a:r>
              <a:rPr lang="sl-SI" b="1"/>
              <a:t>European Agriculture guarantee fund (EAGF) - 258.600 million </a:t>
            </a:r>
            <a:endParaRPr b="1"/>
          </a:p>
          <a:p>
            <a:pPr marL="0" lvl="0" indent="0" algn="l" rtl="0">
              <a:lnSpc>
                <a:spcPct val="90000"/>
              </a:lnSpc>
              <a:spcBef>
                <a:spcPts val="1000"/>
              </a:spcBef>
              <a:spcAft>
                <a:spcPts val="0"/>
              </a:spcAft>
              <a:buSzPct val="91836"/>
              <a:buNone/>
            </a:pPr>
            <a:r>
              <a:rPr lang="sl-SI" b="1"/>
              <a:t>Rural Development Program (RDP) 85.350 million</a:t>
            </a:r>
            <a:endParaRPr b="1"/>
          </a:p>
          <a:p>
            <a:pPr marL="457200" lvl="0" indent="-308610" algn="l" rtl="0">
              <a:lnSpc>
                <a:spcPct val="100000"/>
              </a:lnSpc>
              <a:spcBef>
                <a:spcPts val="1000"/>
              </a:spcBef>
              <a:spcAft>
                <a:spcPts val="0"/>
              </a:spcAft>
              <a:buSzPct val="64285"/>
              <a:buChar char="•"/>
            </a:pPr>
            <a:r>
              <a:rPr lang="sl-SI"/>
              <a:t>Strategies for Smart Villages - Strategic plan(CAP)</a:t>
            </a:r>
            <a:endParaRPr/>
          </a:p>
          <a:p>
            <a:pPr marL="457200" lvl="0" indent="-308610" algn="l" rtl="0">
              <a:lnSpc>
                <a:spcPct val="100000"/>
              </a:lnSpc>
              <a:spcBef>
                <a:spcPts val="0"/>
              </a:spcBef>
              <a:spcAft>
                <a:spcPts val="0"/>
              </a:spcAft>
              <a:buSzPct val="64285"/>
              <a:buChar char="•"/>
            </a:pPr>
            <a:r>
              <a:rPr lang="sl-SI"/>
              <a:t>Investments in digital technologies, promote digitalisation and innovation, </a:t>
            </a:r>
            <a:endParaRPr/>
          </a:p>
          <a:p>
            <a:pPr marL="457200" lvl="0" indent="-308610" algn="l" rtl="0">
              <a:lnSpc>
                <a:spcPct val="100000"/>
              </a:lnSpc>
              <a:spcBef>
                <a:spcPts val="0"/>
              </a:spcBef>
              <a:spcAft>
                <a:spcPts val="0"/>
              </a:spcAft>
              <a:buSzPct val="64285"/>
              <a:buChar char="•"/>
            </a:pPr>
            <a:r>
              <a:rPr lang="sl-SI"/>
              <a:t>Business development, social inclusion and employment in rural areas,</a:t>
            </a:r>
            <a:endParaRPr/>
          </a:p>
          <a:p>
            <a:pPr marL="457200" lvl="0" indent="-308610" algn="l" rtl="0">
              <a:lnSpc>
                <a:spcPct val="100000"/>
              </a:lnSpc>
              <a:spcBef>
                <a:spcPts val="0"/>
              </a:spcBef>
              <a:spcAft>
                <a:spcPts val="0"/>
              </a:spcAft>
              <a:buSzPct val="64285"/>
              <a:buChar char="•"/>
            </a:pPr>
            <a:r>
              <a:rPr lang="sl-SI"/>
              <a:t>Generation renewal</a:t>
            </a:r>
            <a:endParaRPr/>
          </a:p>
          <a:p>
            <a:pPr marL="457200" lvl="0" indent="-308610" algn="l" rtl="0">
              <a:lnSpc>
                <a:spcPct val="100000"/>
              </a:lnSpc>
              <a:spcBef>
                <a:spcPts val="0"/>
              </a:spcBef>
              <a:spcAft>
                <a:spcPts val="0"/>
              </a:spcAft>
              <a:buSzPct val="64285"/>
              <a:buChar char="•"/>
            </a:pPr>
            <a:r>
              <a:rPr lang="sl-SI"/>
              <a:t>LEADER initiative </a:t>
            </a:r>
            <a:endParaRPr/>
          </a:p>
          <a:p>
            <a:pPr marL="0" lvl="0" indent="0" algn="l" rtl="0">
              <a:lnSpc>
                <a:spcPct val="90000"/>
              </a:lnSpc>
              <a:spcBef>
                <a:spcPts val="1000"/>
              </a:spcBef>
              <a:spcAft>
                <a:spcPts val="0"/>
              </a:spcAft>
              <a:buSzPct val="91836"/>
              <a:buNone/>
            </a:pPr>
            <a:r>
              <a:rPr lang="sl-SI" b="1"/>
              <a:t>Cohesion policy - 403.000 million</a:t>
            </a:r>
            <a:endParaRPr b="1"/>
          </a:p>
          <a:p>
            <a:pPr marL="457200" lvl="0" indent="-308610" algn="l" rtl="0">
              <a:lnSpc>
                <a:spcPct val="100000"/>
              </a:lnSpc>
              <a:spcBef>
                <a:spcPts val="1000"/>
              </a:spcBef>
              <a:spcAft>
                <a:spcPts val="0"/>
              </a:spcAft>
              <a:buSzPct val="64285"/>
              <a:buChar char="•"/>
            </a:pPr>
            <a:r>
              <a:rPr lang="sl-SI"/>
              <a:t>European regional development fund (ERDF) - 200.000 million</a:t>
            </a:r>
            <a:endParaRPr/>
          </a:p>
          <a:p>
            <a:pPr marL="457200" lvl="0" indent="-308610" algn="l" rtl="0">
              <a:lnSpc>
                <a:spcPct val="100000"/>
              </a:lnSpc>
              <a:spcBef>
                <a:spcPts val="0"/>
              </a:spcBef>
              <a:spcAft>
                <a:spcPts val="0"/>
              </a:spcAft>
              <a:buSzPct val="64285"/>
              <a:buChar char="•"/>
            </a:pPr>
            <a:r>
              <a:rPr lang="sl-SI"/>
              <a:t>European social fund(ESF) - 88.000 million</a:t>
            </a:r>
            <a:endParaRPr/>
          </a:p>
          <a:p>
            <a:pPr marL="457200" lvl="0" indent="-308610" algn="l" rtl="0">
              <a:lnSpc>
                <a:spcPct val="100000"/>
              </a:lnSpc>
              <a:spcBef>
                <a:spcPts val="0"/>
              </a:spcBef>
              <a:spcAft>
                <a:spcPts val="0"/>
              </a:spcAft>
              <a:buSzPct val="64285"/>
              <a:buChar char="•"/>
            </a:pPr>
            <a:r>
              <a:rPr lang="sl-SI"/>
              <a:t>Cohesion fund - 42.000 million</a:t>
            </a:r>
            <a:endParaRPr/>
          </a:p>
          <a:p>
            <a:pPr marL="457200" lvl="0" indent="-308610" algn="l" rtl="0">
              <a:lnSpc>
                <a:spcPct val="100000"/>
              </a:lnSpc>
              <a:spcBef>
                <a:spcPts val="0"/>
              </a:spcBef>
              <a:spcAft>
                <a:spcPts val="0"/>
              </a:spcAft>
              <a:buSzPct val="64285"/>
              <a:buChar char="•"/>
            </a:pPr>
            <a:r>
              <a:rPr lang="sl-SI"/>
              <a:t>React EU - 47.500 million</a:t>
            </a:r>
            <a:endParaRPr/>
          </a:p>
          <a:p>
            <a:pPr marL="457200" lvl="0" indent="-308610" algn="l" rtl="0">
              <a:lnSpc>
                <a:spcPct val="100000"/>
              </a:lnSpc>
              <a:spcBef>
                <a:spcPts val="0"/>
              </a:spcBef>
              <a:spcAft>
                <a:spcPts val="0"/>
              </a:spcAft>
              <a:buSzPct val="64285"/>
              <a:buChar char="•"/>
            </a:pPr>
            <a:r>
              <a:rPr lang="sl-SI"/>
              <a:t>Just Transitional fund(JTF) - 17.500 million</a:t>
            </a:r>
            <a:endParaRPr/>
          </a:p>
          <a:p>
            <a:pPr marL="457200" lvl="0" indent="-308610" algn="l" rtl="0">
              <a:lnSpc>
                <a:spcPct val="100000"/>
              </a:lnSpc>
              <a:spcBef>
                <a:spcPts val="0"/>
              </a:spcBef>
              <a:spcAft>
                <a:spcPts val="0"/>
              </a:spcAft>
              <a:buSzPct val="90000"/>
              <a:buChar char="•"/>
            </a:pPr>
            <a:r>
              <a:rPr lang="sl-SI"/>
              <a:t>European territorial cooperation (INTERREG - 7.950 million </a:t>
            </a:r>
            <a:endParaRPr sz="2000"/>
          </a:p>
        </p:txBody>
      </p:sp>
      <p:sp>
        <p:nvSpPr>
          <p:cNvPr id="145" name="Google Shape;145;gdd7fca3a6f_0_15"/>
          <p:cNvSpPr txBox="1">
            <a:spLocks noGrp="1"/>
          </p:cNvSpPr>
          <p:nvPr>
            <p:ph type="title"/>
          </p:nvPr>
        </p:nvSpPr>
        <p:spPr>
          <a:xfrm>
            <a:off x="2967644" y="365125"/>
            <a:ext cx="83862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SzPts val="990"/>
              <a:buNone/>
            </a:pPr>
            <a:r>
              <a:rPr lang="sl-SI"/>
              <a:t>EU strategic policies/funds for Smart villages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gdd3913ba84_0_84"/>
          <p:cNvSpPr txBox="1">
            <a:spLocks noGrp="1"/>
          </p:cNvSpPr>
          <p:nvPr>
            <p:ph type="body" idx="1"/>
          </p:nvPr>
        </p:nvSpPr>
        <p:spPr>
          <a:xfrm>
            <a:off x="838200" y="1825625"/>
            <a:ext cx="10515600" cy="3918600"/>
          </a:xfrm>
          <a:prstGeom prst="rect">
            <a:avLst/>
          </a:prstGeom>
          <a:noFill/>
          <a:ln>
            <a:noFill/>
          </a:ln>
        </p:spPr>
        <p:txBody>
          <a:bodyPr spcFirstLastPara="1" wrap="square" lIns="91425" tIns="91425" rIns="91425" bIns="91425" anchor="t" anchorCtr="0">
            <a:normAutofit lnSpcReduction="20000"/>
          </a:bodyPr>
          <a:lstStyle/>
          <a:p>
            <a:pPr marL="0" lvl="0" indent="0" algn="ctr" rtl="0">
              <a:lnSpc>
                <a:spcPct val="100000"/>
              </a:lnSpc>
              <a:spcBef>
                <a:spcPts val="1000"/>
              </a:spcBef>
              <a:spcAft>
                <a:spcPts val="0"/>
              </a:spcAft>
              <a:buSzPts val="1800"/>
              <a:buNone/>
            </a:pPr>
            <a:endParaRPr sz="2400" b="1">
              <a:solidFill>
                <a:srgbClr val="434343"/>
              </a:solidFill>
              <a:highlight>
                <a:srgbClr val="F8F9FA"/>
              </a:highlight>
            </a:endParaRPr>
          </a:p>
          <a:p>
            <a:pPr marL="0" lvl="0" indent="0" algn="ctr" rtl="0">
              <a:lnSpc>
                <a:spcPct val="100000"/>
              </a:lnSpc>
              <a:spcBef>
                <a:spcPts val="1000"/>
              </a:spcBef>
              <a:spcAft>
                <a:spcPts val="0"/>
              </a:spcAft>
              <a:buSzPts val="1800"/>
              <a:buNone/>
            </a:pPr>
            <a:endParaRPr sz="2400" b="1">
              <a:solidFill>
                <a:srgbClr val="434343"/>
              </a:solidFill>
              <a:highlight>
                <a:srgbClr val="F8F9FA"/>
              </a:highlight>
            </a:endParaRPr>
          </a:p>
          <a:p>
            <a:pPr marL="0" lvl="0" indent="0" algn="ctr" rtl="0">
              <a:lnSpc>
                <a:spcPct val="100000"/>
              </a:lnSpc>
              <a:spcBef>
                <a:spcPts val="1000"/>
              </a:spcBef>
              <a:spcAft>
                <a:spcPts val="0"/>
              </a:spcAft>
              <a:buSzPts val="1800"/>
              <a:buNone/>
            </a:pPr>
            <a:endParaRPr sz="2400" b="1">
              <a:solidFill>
                <a:srgbClr val="434343"/>
              </a:solidFill>
              <a:highlight>
                <a:srgbClr val="F8F9FA"/>
              </a:highlight>
            </a:endParaRPr>
          </a:p>
          <a:p>
            <a:pPr marL="0" lvl="0" indent="0" algn="ctr" rtl="0">
              <a:lnSpc>
                <a:spcPct val="100000"/>
              </a:lnSpc>
              <a:spcBef>
                <a:spcPts val="1000"/>
              </a:spcBef>
              <a:spcAft>
                <a:spcPts val="0"/>
              </a:spcAft>
              <a:buSzPts val="1800"/>
              <a:buNone/>
            </a:pPr>
            <a:endParaRPr sz="2400" b="1">
              <a:solidFill>
                <a:srgbClr val="434343"/>
              </a:solidFill>
              <a:highlight>
                <a:srgbClr val="F8F9FA"/>
              </a:highlight>
            </a:endParaRPr>
          </a:p>
          <a:p>
            <a:pPr marL="0" lvl="0" indent="0" algn="ctr" rtl="0">
              <a:lnSpc>
                <a:spcPct val="90000"/>
              </a:lnSpc>
              <a:spcBef>
                <a:spcPts val="1000"/>
              </a:spcBef>
              <a:spcAft>
                <a:spcPts val="0"/>
              </a:spcAft>
              <a:buSzPts val="1800"/>
              <a:buNone/>
            </a:pPr>
            <a:endParaRPr sz="3600" b="1">
              <a:solidFill>
                <a:srgbClr val="434343"/>
              </a:solidFill>
            </a:endParaRPr>
          </a:p>
          <a:p>
            <a:pPr marL="0" marR="0" lvl="0" indent="0" algn="l" rtl="0">
              <a:lnSpc>
                <a:spcPct val="100000"/>
              </a:lnSpc>
              <a:spcBef>
                <a:spcPts val="1100"/>
              </a:spcBef>
              <a:spcAft>
                <a:spcPts val="0"/>
              </a:spcAft>
              <a:buSzPts val="1800"/>
              <a:buNone/>
            </a:pPr>
            <a:endParaRPr sz="3100" b="1">
              <a:solidFill>
                <a:srgbClr val="434343"/>
              </a:solidFill>
            </a:endParaRPr>
          </a:p>
          <a:p>
            <a:pPr marL="0" marR="0" lvl="0" indent="0" algn="l" rtl="0">
              <a:lnSpc>
                <a:spcPct val="100000"/>
              </a:lnSpc>
              <a:spcBef>
                <a:spcPts val="1100"/>
              </a:spcBef>
              <a:spcAft>
                <a:spcPts val="0"/>
              </a:spcAft>
              <a:buClr>
                <a:schemeClr val="accent1"/>
              </a:buClr>
              <a:buSzPts val="1900"/>
              <a:buFont typeface="Noto Sans Symbols"/>
              <a:buNone/>
            </a:pPr>
            <a:endParaRPr sz="3100" b="1" i="0" u="none" strike="noStrike" cap="none">
              <a:solidFill>
                <a:srgbClr val="434343"/>
              </a:solidFill>
            </a:endParaRPr>
          </a:p>
          <a:p>
            <a:pPr marL="114300" marR="0" lvl="0" indent="0" algn="l" rtl="0">
              <a:lnSpc>
                <a:spcPct val="100000"/>
              </a:lnSpc>
              <a:spcBef>
                <a:spcPts val="1100"/>
              </a:spcBef>
              <a:spcAft>
                <a:spcPts val="0"/>
              </a:spcAft>
              <a:buClr>
                <a:schemeClr val="accent1"/>
              </a:buClr>
              <a:buSzPts val="1900"/>
              <a:buFont typeface="Noto Sans Symbols"/>
              <a:buNone/>
            </a:pPr>
            <a:endParaRPr sz="2500" b="1" i="0" u="none" strike="noStrike" cap="none">
              <a:solidFill>
                <a:srgbClr val="434343"/>
              </a:solidFill>
            </a:endParaRPr>
          </a:p>
        </p:txBody>
      </p:sp>
      <p:pic>
        <p:nvPicPr>
          <p:cNvPr id="151" name="Google Shape;151;gdd3913ba84_0_84"/>
          <p:cNvPicPr preferRelativeResize="0"/>
          <p:nvPr/>
        </p:nvPicPr>
        <p:blipFill rotWithShape="1">
          <a:blip r:embed="rId3">
            <a:alphaModFix/>
          </a:blip>
          <a:srcRect l="18857"/>
          <a:stretch/>
        </p:blipFill>
        <p:spPr>
          <a:xfrm>
            <a:off x="6393600" y="2157875"/>
            <a:ext cx="5515651" cy="4533850"/>
          </a:xfrm>
          <a:prstGeom prst="rect">
            <a:avLst/>
          </a:prstGeom>
          <a:noFill/>
          <a:ln>
            <a:noFill/>
          </a:ln>
        </p:spPr>
      </p:pic>
      <p:pic>
        <p:nvPicPr>
          <p:cNvPr id="152" name="Google Shape;152;gdd3913ba84_0_84"/>
          <p:cNvPicPr preferRelativeResize="0"/>
          <p:nvPr/>
        </p:nvPicPr>
        <p:blipFill rotWithShape="1">
          <a:blip r:embed="rId4">
            <a:alphaModFix/>
          </a:blip>
          <a:srcRect/>
          <a:stretch/>
        </p:blipFill>
        <p:spPr>
          <a:xfrm>
            <a:off x="123300" y="2157875"/>
            <a:ext cx="6052987" cy="4533848"/>
          </a:xfrm>
          <a:prstGeom prst="rect">
            <a:avLst/>
          </a:prstGeom>
          <a:noFill/>
          <a:ln>
            <a:noFill/>
          </a:ln>
        </p:spPr>
      </p:pic>
      <p:sp>
        <p:nvSpPr>
          <p:cNvPr id="153" name="Google Shape;153;gdd3913ba84_0_84"/>
          <p:cNvSpPr txBox="1">
            <a:spLocks noGrp="1"/>
          </p:cNvSpPr>
          <p:nvPr>
            <p:ph type="title"/>
          </p:nvPr>
        </p:nvSpPr>
        <p:spPr>
          <a:xfrm>
            <a:off x="2967644" y="365125"/>
            <a:ext cx="83862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SzPts val="2000"/>
              <a:buNone/>
            </a:pPr>
            <a:r>
              <a:rPr lang="sl-SI" b="1"/>
              <a:t>Living in the countryside</a:t>
            </a:r>
            <a:br>
              <a:rPr lang="sl-SI" b="1"/>
            </a:br>
            <a:r>
              <a:rPr lang="sl-SI" b="1"/>
              <a:t>must become a privilege!</a:t>
            </a:r>
            <a:endParaRPr b="1"/>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949</Words>
  <Application>Microsoft Office PowerPoint</Application>
  <PresentationFormat>Widescreen</PresentationFormat>
  <Paragraphs>94</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Noto Sans Symbols</vt:lpstr>
      <vt:lpstr>Office Theme</vt:lpstr>
      <vt:lpstr>Smart Villages Long term vision for rural areas</vt:lpstr>
      <vt:lpstr>Why Smart Villages? Why Rural Agenda? Why Long-term vision for rural areas?    </vt:lpstr>
      <vt:lpstr>Smart Villages challenges/solutions</vt:lpstr>
      <vt:lpstr>Smart Villages solutions</vt:lpstr>
      <vt:lpstr>COVID - 19 crisis lessons  and Smart villages</vt:lpstr>
      <vt:lpstr>EU supports rural development</vt:lpstr>
      <vt:lpstr>A long term Vision for  EU’s Rural Areas</vt:lpstr>
      <vt:lpstr>Rural pact</vt:lpstr>
      <vt:lpstr>EU Rural Action Plan</vt:lpstr>
      <vt:lpstr>Flagship initiatives supporting stronger rural areas</vt:lpstr>
      <vt:lpstr>Flagship initiatives encouraging connected rural areas</vt:lpstr>
      <vt:lpstr>Flagship initiatives supporting resilient rural areas</vt:lpstr>
      <vt:lpstr>Flagship initiatives promoting prosperous rural areas</vt:lpstr>
      <vt:lpstr>EU strategic policies/funds for Smart villages</vt:lpstr>
      <vt:lpstr>Living in the countryside must become a privilege!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Villages Long term vision for rural areas</dc:title>
  <dc:creator>Samo Bogovčič</dc:creator>
  <cp:lastModifiedBy>BIZJAK Jure</cp:lastModifiedBy>
  <cp:revision>1</cp:revision>
  <dcterms:created xsi:type="dcterms:W3CDTF">2015-11-19T09:26:22Z</dcterms:created>
  <dcterms:modified xsi:type="dcterms:W3CDTF">2021-07-07T09:41:54Z</dcterms:modified>
</cp:coreProperties>
</file>