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76" r:id="rId15"/>
    <p:sldId id="269" r:id="rId16"/>
    <p:sldId id="270" r:id="rId17"/>
    <p:sldId id="271" r:id="rId18"/>
    <p:sldId id="272" r:id="rId19"/>
    <p:sldId id="273" r:id="rId20"/>
    <p:sldId id="277" r:id="rId21"/>
    <p:sldId id="279" r:id="rId22"/>
    <p:sldId id="280" r:id="rId23"/>
    <p:sldId id="278" r:id="rId24"/>
    <p:sldId id="274" r:id="rId25"/>
    <p:sldId id="275" r:id="rId26"/>
  </p:sldIdLst>
  <p:sldSz cx="12192000" cy="6858000"/>
  <p:notesSz cx="6724650" cy="9774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vio Međurečan" initials="LM" lastIdx="1" clrIdx="0">
    <p:extLst>
      <p:ext uri="{19B8F6BF-5375-455C-9EA6-DF929625EA0E}">
        <p15:presenceInfo xmlns:p15="http://schemas.microsoft.com/office/powerpoint/2012/main" userId="S-1-5-21-3864089366-3388775000-2658284386-52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26T09:26:02.593" idx="1">
    <p:pos x="1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650" cy="49053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08413" y="0"/>
            <a:ext cx="2914650" cy="490538"/>
          </a:xfrm>
          <a:prstGeom prst="rect">
            <a:avLst/>
          </a:prstGeom>
        </p:spPr>
        <p:txBody>
          <a:bodyPr vert="horz" lIns="91440" tIns="45720" rIns="91440" bIns="45720" rtlCol="0"/>
          <a:lstStyle>
            <a:lvl1pPr algn="r">
              <a:defRPr sz="1200"/>
            </a:lvl1pPr>
          </a:lstStyle>
          <a:p>
            <a:fld id="{6EB061F3-1E07-4D56-A868-BD9564BFBE8B}" type="datetimeFigureOut">
              <a:rPr lang="hr-HR" smtClean="0"/>
              <a:t>28.10.2021.</a:t>
            </a:fld>
            <a:endParaRPr lang="hr-HR"/>
          </a:p>
        </p:txBody>
      </p:sp>
      <p:sp>
        <p:nvSpPr>
          <p:cNvPr id="4" name="Slide Image Placeholder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73100" y="4703763"/>
            <a:ext cx="5378450" cy="384810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9283700"/>
            <a:ext cx="2914650" cy="490538"/>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08413" y="9283700"/>
            <a:ext cx="2914650" cy="490538"/>
          </a:xfrm>
          <a:prstGeom prst="rect">
            <a:avLst/>
          </a:prstGeom>
        </p:spPr>
        <p:txBody>
          <a:bodyPr vert="horz" lIns="91440" tIns="45720" rIns="91440" bIns="45720" rtlCol="0" anchor="b"/>
          <a:lstStyle>
            <a:lvl1pPr algn="r">
              <a:defRPr sz="1200"/>
            </a:lvl1pPr>
          </a:lstStyle>
          <a:p>
            <a:fld id="{28D5EF5B-35E4-4265-985C-211361B22711}" type="slidenum">
              <a:rPr lang="hr-HR" smtClean="0"/>
              <a:t>‹#›</a:t>
            </a:fld>
            <a:endParaRPr lang="hr-HR"/>
          </a:p>
        </p:txBody>
      </p:sp>
    </p:spTree>
    <p:extLst>
      <p:ext uri="{BB962C8B-B14F-4D97-AF65-F5344CB8AC3E}">
        <p14:creationId xmlns:p14="http://schemas.microsoft.com/office/powerpoint/2010/main" val="1685358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10"/>
          </p:nvPr>
        </p:nvSpPr>
        <p:spPr/>
        <p:txBody>
          <a:bodyPr/>
          <a:lstStyle/>
          <a:p>
            <a:fld id="{28D5EF5B-35E4-4265-985C-211361B22711}" type="slidenum">
              <a:rPr lang="hr-HR" smtClean="0"/>
              <a:t>21</a:t>
            </a:fld>
            <a:endParaRPr lang="hr-HR"/>
          </a:p>
        </p:txBody>
      </p:sp>
    </p:spTree>
    <p:extLst>
      <p:ext uri="{BB962C8B-B14F-4D97-AF65-F5344CB8AC3E}">
        <p14:creationId xmlns:p14="http://schemas.microsoft.com/office/powerpoint/2010/main" val="2294176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hr-HR"/>
              <a:t>Kliknite da biste uredili stil naslova matrice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endParaRPr lang="en-US" dirty="0"/>
          </a:p>
        </p:txBody>
      </p:sp>
      <p:sp>
        <p:nvSpPr>
          <p:cNvPr id="4" name="Date Placeholder 3"/>
          <p:cNvSpPr>
            <a:spLocks noGrp="1"/>
          </p:cNvSpPr>
          <p:nvPr>
            <p:ph type="dt" sz="half" idx="10"/>
          </p:nvPr>
        </p:nvSpPr>
        <p:spPr/>
        <p:txBody>
          <a:bodyPr/>
          <a:lstStyle/>
          <a:p>
            <a:fld id="{559A2E8A-29BC-4FEC-A49B-047465E19C4A}" type="datetimeFigureOut">
              <a:rPr lang="hr-HR" smtClean="0"/>
              <a:t>28.10.2021.</a:t>
            </a:fld>
            <a:endParaRPr lang="hr-HR"/>
          </a:p>
        </p:txBody>
      </p:sp>
      <p:sp>
        <p:nvSpPr>
          <p:cNvPr id="5" name="Footer Placeholder 4"/>
          <p:cNvSpPr>
            <a:spLocks noGrp="1"/>
          </p:cNvSpPr>
          <p:nvPr>
            <p:ph type="ftr" sz="quarter" idx="11"/>
          </p:nvPr>
        </p:nvSpPr>
        <p:spPr>
          <a:xfrm>
            <a:off x="2416500" y="329307"/>
            <a:ext cx="4973915" cy="309201"/>
          </a:xfrm>
        </p:spPr>
        <p:txBody>
          <a:bodyPr/>
          <a:lstStyle/>
          <a:p>
            <a:endParaRPr lang="hr-HR"/>
          </a:p>
        </p:txBody>
      </p:sp>
      <p:sp>
        <p:nvSpPr>
          <p:cNvPr id="6" name="Slide Number Placeholder 5"/>
          <p:cNvSpPr>
            <a:spLocks noGrp="1"/>
          </p:cNvSpPr>
          <p:nvPr>
            <p:ph type="sldNum" sz="quarter" idx="12"/>
          </p:nvPr>
        </p:nvSpPr>
        <p:spPr>
          <a:xfrm>
            <a:off x="1437664" y="798973"/>
            <a:ext cx="811019" cy="503578"/>
          </a:xfrm>
        </p:spPr>
        <p:txBody>
          <a:bodyPr/>
          <a:lstStyle/>
          <a:p>
            <a:fld id="{05225E58-D2D6-4291-8BF3-3DDF1C5A8FDA}" type="slidenum">
              <a:rPr lang="hr-HR" smtClean="0"/>
              <a:t>‹#›</a:t>
            </a:fld>
            <a:endParaRPr lang="hr-H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73236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Content Placeholder 2"/>
          <p:cNvSpPr>
            <a:spLocks noGrp="1"/>
          </p:cNvSpPr>
          <p:nvPr>
            <p:ph idx="1"/>
          </p:nvPr>
        </p:nvSpPr>
        <p:spPr/>
        <p:txBody>
          <a:bodyPr ancho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559A2E8A-29BC-4FEC-A49B-047465E19C4A}" type="datetimeFigureOut">
              <a:rPr lang="hr-HR" smtClean="0"/>
              <a:t>28.10.2021.</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5225E58-D2D6-4291-8BF3-3DDF1C5A8FDA}" type="slidenum">
              <a:rPr lang="hr-HR" smtClean="0"/>
              <a:t>‹#›</a:t>
            </a:fld>
            <a:endParaRPr lang="hr-H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3573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hr-HR"/>
              <a:t>Kliknite da biste uredili stil naslova matrice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r-HR"/>
              <a:t>Kliknite da biste uredili matrice</a:t>
            </a:r>
          </a:p>
        </p:txBody>
      </p:sp>
      <p:sp>
        <p:nvSpPr>
          <p:cNvPr id="4" name="Date Placeholder 3"/>
          <p:cNvSpPr>
            <a:spLocks noGrp="1"/>
          </p:cNvSpPr>
          <p:nvPr>
            <p:ph type="dt" sz="half" idx="10"/>
          </p:nvPr>
        </p:nvSpPr>
        <p:spPr/>
        <p:txBody>
          <a:bodyPr/>
          <a:lstStyle/>
          <a:p>
            <a:fld id="{559A2E8A-29BC-4FEC-A49B-047465E19C4A}" type="datetimeFigureOut">
              <a:rPr lang="hr-HR" smtClean="0"/>
              <a:t>28.10.2021.</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5225E58-D2D6-4291-8BF3-3DDF1C5A8FDA}" type="slidenum">
              <a:rPr lang="hr-HR" smtClean="0"/>
              <a:t>‹#›</a:t>
            </a:fld>
            <a:endParaRPr lang="hr-H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40007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hr-HR"/>
              <a:t>Kliknite da biste uredili stil naslova matrice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Date Placeholder 4"/>
          <p:cNvSpPr>
            <a:spLocks noGrp="1"/>
          </p:cNvSpPr>
          <p:nvPr>
            <p:ph type="dt" sz="half" idx="10"/>
          </p:nvPr>
        </p:nvSpPr>
        <p:spPr/>
        <p:txBody>
          <a:bodyPr/>
          <a:lstStyle/>
          <a:p>
            <a:fld id="{559A2E8A-29BC-4FEC-A49B-047465E19C4A}" type="datetimeFigureOut">
              <a:rPr lang="hr-HR" smtClean="0"/>
              <a:t>28.10.2021.</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05225E58-D2D6-4291-8BF3-3DDF1C5A8FDA}" type="slidenum">
              <a:rPr lang="hr-HR" smtClean="0"/>
              <a:t>‹#›</a:t>
            </a:fld>
            <a:endParaRPr lang="hr-H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4495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hr-HR"/>
              <a:t>Kliknite da biste uredili stil naslova matrice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Content Placeholder 3"/>
          <p:cNvSpPr>
            <a:spLocks noGrp="1"/>
          </p:cNvSpPr>
          <p:nvPr>
            <p:ph sz="half" idx="2"/>
          </p:nvPr>
        </p:nvSpPr>
        <p:spPr>
          <a:xfrm>
            <a:off x="1447191" y="2824269"/>
            <a:ext cx="4645152" cy="2644457"/>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Content Placeholder 5"/>
          <p:cNvSpPr>
            <a:spLocks noGrp="1"/>
          </p:cNvSpPr>
          <p:nvPr>
            <p:ph sz="quarter" idx="4"/>
          </p:nvPr>
        </p:nvSpPr>
        <p:spPr>
          <a:xfrm>
            <a:off x="6412362" y="2821491"/>
            <a:ext cx="4645152" cy="2637371"/>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7" name="Date Placeholder 6"/>
          <p:cNvSpPr>
            <a:spLocks noGrp="1"/>
          </p:cNvSpPr>
          <p:nvPr>
            <p:ph type="dt" sz="half" idx="10"/>
          </p:nvPr>
        </p:nvSpPr>
        <p:spPr/>
        <p:txBody>
          <a:bodyPr/>
          <a:lstStyle/>
          <a:p>
            <a:fld id="{559A2E8A-29BC-4FEC-A49B-047465E19C4A}" type="datetimeFigureOut">
              <a:rPr lang="hr-HR" smtClean="0"/>
              <a:t>28.10.2021.</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05225E58-D2D6-4291-8BF3-3DDF1C5A8FDA}" type="slidenum">
              <a:rPr lang="hr-HR" smtClean="0"/>
              <a:t>‹#›</a:t>
            </a:fld>
            <a:endParaRPr lang="hr-H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44759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Date Placeholder 2"/>
          <p:cNvSpPr>
            <a:spLocks noGrp="1"/>
          </p:cNvSpPr>
          <p:nvPr>
            <p:ph type="dt" sz="half" idx="10"/>
          </p:nvPr>
        </p:nvSpPr>
        <p:spPr/>
        <p:txBody>
          <a:bodyPr/>
          <a:lstStyle/>
          <a:p>
            <a:fld id="{559A2E8A-29BC-4FEC-A49B-047465E19C4A}" type="datetimeFigureOut">
              <a:rPr lang="hr-HR" smtClean="0"/>
              <a:t>28.10.2021.</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05225E58-D2D6-4291-8BF3-3DDF1C5A8FDA}" type="slidenum">
              <a:rPr lang="hr-HR" smtClean="0"/>
              <a:t>‹#›</a:t>
            </a:fld>
            <a:endParaRPr lang="hr-H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84047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A2E8A-29BC-4FEC-A49B-047465E19C4A}" type="datetimeFigureOut">
              <a:rPr lang="hr-HR" smtClean="0"/>
              <a:t>28.10.2021.</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05225E58-D2D6-4291-8BF3-3DDF1C5A8FDA}" type="slidenum">
              <a:rPr lang="hr-HR" smtClean="0"/>
              <a:t>‹#›</a:t>
            </a:fld>
            <a:endParaRPr lang="hr-HR"/>
          </a:p>
        </p:txBody>
      </p:sp>
    </p:spTree>
    <p:extLst>
      <p:ext uri="{BB962C8B-B14F-4D97-AF65-F5344CB8AC3E}">
        <p14:creationId xmlns:p14="http://schemas.microsoft.com/office/powerpoint/2010/main" val="3154806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hr-HR"/>
              <a:t>Kliknite da biste uredili stil naslova matrice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p:txBody>
          <a:bodyPr/>
          <a:lstStyle/>
          <a:p>
            <a:fld id="{559A2E8A-29BC-4FEC-A49B-047465E19C4A}" type="datetimeFigureOut">
              <a:rPr lang="hr-HR" smtClean="0"/>
              <a:t>28.10.2021.</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05225E58-D2D6-4291-8BF3-3DDF1C5A8FDA}" type="slidenum">
              <a:rPr lang="hr-HR" smtClean="0"/>
              <a:t>‹#›</a:t>
            </a:fld>
            <a:endParaRPr lang="hr-H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51273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hr-HR"/>
              <a:t>Kliknite da biste uredili stil naslova matrice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r-HR"/>
              <a:t>Kliknite ikonu da biste dodali  sliku</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59A2E8A-29BC-4FEC-A49B-047465E19C4A}" type="datetimeFigureOut">
              <a:rPr lang="hr-HR" smtClean="0"/>
              <a:t>28.10.2021.</a:t>
            </a:fld>
            <a:endParaRPr lang="hr-HR"/>
          </a:p>
        </p:txBody>
      </p:sp>
      <p:sp>
        <p:nvSpPr>
          <p:cNvPr id="6" name="Footer Placeholder 5"/>
          <p:cNvSpPr>
            <a:spLocks noGrp="1"/>
          </p:cNvSpPr>
          <p:nvPr>
            <p:ph type="ftr" sz="quarter" idx="11"/>
          </p:nvPr>
        </p:nvSpPr>
        <p:spPr>
          <a:xfrm>
            <a:off x="1447382" y="318640"/>
            <a:ext cx="5541004" cy="320931"/>
          </a:xfrm>
        </p:spPr>
        <p:txBody>
          <a:bodyPr/>
          <a:lstStyle/>
          <a:p>
            <a:endParaRPr lang="hr-HR"/>
          </a:p>
        </p:txBody>
      </p:sp>
      <p:sp>
        <p:nvSpPr>
          <p:cNvPr id="7" name="Slide Number Placeholder 6"/>
          <p:cNvSpPr>
            <a:spLocks noGrp="1"/>
          </p:cNvSpPr>
          <p:nvPr>
            <p:ph type="sldNum" sz="quarter" idx="12"/>
          </p:nvPr>
        </p:nvSpPr>
        <p:spPr/>
        <p:txBody>
          <a:bodyPr/>
          <a:lstStyle/>
          <a:p>
            <a:fld id="{05225E58-D2D6-4291-8BF3-3DDF1C5A8FDA}" type="slidenum">
              <a:rPr lang="hr-HR" smtClean="0"/>
              <a:t>‹#›</a:t>
            </a:fld>
            <a:endParaRPr lang="hr-H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7052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a:t>Kliknite da biste uredili stil naslova matrice</a:t>
            </a:r>
            <a:endParaRPr lang="en-US" dirty="0"/>
          </a:p>
        </p:txBody>
      </p:sp>
      <p:sp>
        <p:nvSpPr>
          <p:cNvPr id="3" name="Vertical Text Placeholder 2"/>
          <p:cNvSpPr>
            <a:spLocks noGrp="1"/>
          </p:cNvSpPr>
          <p:nvPr>
            <p:ph type="body" orient="vert" idx="1"/>
          </p:nvPr>
        </p:nvSpPr>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559A2E8A-29BC-4FEC-A49B-047465E19C4A}" type="datetimeFigureOut">
              <a:rPr lang="hr-HR" smtClean="0"/>
              <a:t>28.10.2021.</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5225E58-D2D6-4291-8BF3-3DDF1C5A8FDA}" type="slidenum">
              <a:rPr lang="hr-HR" smtClean="0"/>
              <a:t>‹#›</a:t>
            </a:fld>
            <a:endParaRPr lang="hr-H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0514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hr-HR"/>
              <a:t>Kliknite da biste uredili stil naslova matrice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10"/>
          </p:nvPr>
        </p:nvSpPr>
        <p:spPr/>
        <p:txBody>
          <a:bodyPr/>
          <a:lstStyle/>
          <a:p>
            <a:fld id="{559A2E8A-29BC-4FEC-A49B-047465E19C4A}" type="datetimeFigureOut">
              <a:rPr lang="hr-HR" smtClean="0"/>
              <a:t>28.10.2021.</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05225E58-D2D6-4291-8BF3-3DDF1C5A8FDA}" type="slidenum">
              <a:rPr lang="hr-HR" smtClean="0"/>
              <a:t>‹#›</a:t>
            </a:fld>
            <a:endParaRPr lang="hr-H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11308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hr-HR"/>
              <a:t>Kliknite da biste uredili stil naslova matrice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59A2E8A-29BC-4FEC-A49B-047465E19C4A}" type="datetimeFigureOut">
              <a:rPr lang="hr-HR" smtClean="0"/>
              <a:t>28.10.2021.</a:t>
            </a:fld>
            <a:endParaRPr lang="hr-H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05225E58-D2D6-4291-8BF3-3DDF1C5A8FDA}" type="slidenum">
              <a:rPr lang="hr-HR" smtClean="0"/>
              <a:t>‹#›</a:t>
            </a:fld>
            <a:endParaRPr lang="hr-H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3644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obz.hr/"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rvices.bioportal.hr/wms"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ervices.bioportal.hr/wms"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97E3F99-3188-420B-9EEC-E836EE700D46}"/>
              </a:ext>
            </a:extLst>
          </p:cNvPr>
          <p:cNvSpPr>
            <a:spLocks noGrp="1"/>
          </p:cNvSpPr>
          <p:nvPr>
            <p:ph type="ctrTitle"/>
          </p:nvPr>
        </p:nvSpPr>
        <p:spPr>
          <a:xfrm>
            <a:off x="1754820" y="1051341"/>
            <a:ext cx="9144000" cy="2306637"/>
          </a:xfrm>
        </p:spPr>
        <p:txBody>
          <a:bodyPr>
            <a:normAutofit fontScale="90000"/>
          </a:bodyPr>
          <a:lstStyle/>
          <a:p>
            <a:pPr algn="ctr"/>
            <a:r>
              <a:rPr lang="hr-HR" sz="3200" dirty="0">
                <a:latin typeface="Arial" panose="020B0604020202020204" pitchFamily="34" charset="0"/>
                <a:cs typeface="Arial" panose="020B0604020202020204" pitchFamily="34" charset="0"/>
              </a:rPr>
              <a:t>OSJEČKO-BARANJSKA ŽUPANIJA</a:t>
            </a:r>
            <a:br>
              <a:rPr lang="hr-HR" sz="3200" dirty="0">
                <a:latin typeface="Arial" panose="020B0604020202020204" pitchFamily="34" charset="0"/>
                <a:cs typeface="Arial" panose="020B0604020202020204" pitchFamily="34" charset="0"/>
              </a:rPr>
            </a:br>
            <a:br>
              <a:rPr lang="hr-HR" sz="3200" dirty="0">
                <a:latin typeface="Arial" panose="020B0604020202020204" pitchFamily="34" charset="0"/>
                <a:cs typeface="Arial" panose="020B0604020202020204" pitchFamily="34" charset="0"/>
              </a:rPr>
            </a:br>
            <a:r>
              <a:rPr lang="hr-HR" sz="3200" dirty="0">
                <a:latin typeface="Arial" panose="020B0604020202020204" pitchFamily="34" charset="0"/>
                <a:cs typeface="Arial" panose="020B0604020202020204" pitchFamily="34" charset="0"/>
              </a:rPr>
              <a:t>UPRAVNI ODJEL ZA PROSTORNO UREĐENJE, GRADITELJSTVO I ZAŠTITU OKOLIŠA</a:t>
            </a:r>
            <a:br>
              <a:rPr lang="hr-HR" sz="3200" dirty="0">
                <a:latin typeface="Arial" panose="020B0604020202020204" pitchFamily="34" charset="0"/>
                <a:cs typeface="Arial" panose="020B0604020202020204" pitchFamily="34" charset="0"/>
              </a:rPr>
            </a:br>
            <a:br>
              <a:rPr lang="hr-HR" sz="3200" dirty="0">
                <a:latin typeface="Arial" panose="020B0604020202020204" pitchFamily="34" charset="0"/>
                <a:cs typeface="Arial" panose="020B0604020202020204" pitchFamily="34" charset="0"/>
              </a:rPr>
            </a:br>
            <a:endParaRPr lang="hr-HR" sz="3200" dirty="0">
              <a:latin typeface="Arial" panose="020B0604020202020204" pitchFamily="34" charset="0"/>
              <a:cs typeface="Arial" panose="020B0604020202020204" pitchFamily="34" charset="0"/>
            </a:endParaRPr>
          </a:p>
        </p:txBody>
      </p:sp>
      <p:sp>
        <p:nvSpPr>
          <p:cNvPr id="4" name="TekstniOkvir 3">
            <a:extLst>
              <a:ext uri="{FF2B5EF4-FFF2-40B4-BE49-F238E27FC236}">
                <a16:creationId xmlns:a16="http://schemas.microsoft.com/office/drawing/2014/main" id="{349DC5E5-4DE8-4E79-9864-DB9C41F2F01B}"/>
              </a:ext>
            </a:extLst>
          </p:cNvPr>
          <p:cNvSpPr txBox="1"/>
          <p:nvPr/>
        </p:nvSpPr>
        <p:spPr>
          <a:xfrm>
            <a:off x="3721223" y="3861785"/>
            <a:ext cx="4749554" cy="1077218"/>
          </a:xfrm>
          <a:prstGeom prst="rect">
            <a:avLst/>
          </a:prstGeom>
          <a:noFill/>
        </p:spPr>
        <p:txBody>
          <a:bodyPr wrap="square" rtlCol="0">
            <a:spAutoFit/>
          </a:bodyPr>
          <a:lstStyle/>
          <a:p>
            <a:pPr algn="ctr"/>
            <a:r>
              <a:rPr lang="hr-HR" sz="3200" dirty="0"/>
              <a:t>Sastanak sa projektantima</a:t>
            </a:r>
          </a:p>
          <a:p>
            <a:pPr algn="ctr"/>
            <a:r>
              <a:rPr lang="hr-HR" sz="3200" dirty="0"/>
              <a:t>27.10.2021.</a:t>
            </a:r>
          </a:p>
        </p:txBody>
      </p:sp>
    </p:spTree>
    <p:extLst>
      <p:ext uri="{BB962C8B-B14F-4D97-AF65-F5344CB8AC3E}">
        <p14:creationId xmlns:p14="http://schemas.microsoft.com/office/powerpoint/2010/main" val="3502333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D74D952-91BF-4395-A301-367703BBDC3F}"/>
              </a:ext>
            </a:extLst>
          </p:cNvPr>
          <p:cNvSpPr>
            <a:spLocks noGrp="1"/>
          </p:cNvSpPr>
          <p:nvPr>
            <p:ph type="title"/>
          </p:nvPr>
        </p:nvSpPr>
        <p:spPr>
          <a:xfrm>
            <a:off x="1134644" y="230818"/>
            <a:ext cx="8643154" cy="483427"/>
          </a:xfrm>
        </p:spPr>
        <p:txBody>
          <a:bodyPr>
            <a:normAutofit/>
          </a:bodyPr>
          <a:lstStyle/>
          <a:p>
            <a:r>
              <a:rPr lang="hr-HR" sz="2800" dirty="0"/>
              <a:t>TEME</a:t>
            </a:r>
          </a:p>
        </p:txBody>
      </p:sp>
      <p:sp>
        <p:nvSpPr>
          <p:cNvPr id="3" name="Rezervirano mjesto teksta 2">
            <a:extLst>
              <a:ext uri="{FF2B5EF4-FFF2-40B4-BE49-F238E27FC236}">
                <a16:creationId xmlns:a16="http://schemas.microsoft.com/office/drawing/2014/main" id="{3D6D012C-5D94-45CF-B765-8DD8707C6F88}"/>
              </a:ext>
            </a:extLst>
          </p:cNvPr>
          <p:cNvSpPr>
            <a:spLocks noGrp="1"/>
          </p:cNvSpPr>
          <p:nvPr>
            <p:ph type="body" idx="1"/>
          </p:nvPr>
        </p:nvSpPr>
        <p:spPr>
          <a:xfrm>
            <a:off x="1134644" y="621793"/>
            <a:ext cx="10690412" cy="5175326"/>
          </a:xfrm>
        </p:spPr>
        <p:txBody>
          <a:bodyPr>
            <a:normAutofit/>
          </a:bodyPr>
          <a:lstStyle/>
          <a:p>
            <a:pPr>
              <a:lnSpc>
                <a:spcPct val="107000"/>
              </a:lnSpc>
              <a:spcBef>
                <a:spcPts val="0"/>
              </a:spcBef>
            </a:pPr>
            <a:r>
              <a:rPr lang="hr-HR" sz="1800" dirty="0">
                <a:effectLst/>
                <a:latin typeface="Calibri" panose="020F0502020204030204" pitchFamily="34" charset="0"/>
                <a:ea typeface="Calibri" panose="020F0502020204030204" pitchFamily="34" charset="0"/>
                <a:cs typeface="Times New Roman" panose="02020603050405020304" pitchFamily="18" charset="0"/>
              </a:rPr>
              <a:t>PODRUČJE GRADITELJSTVA I PROSTORNOG UREĐENJA</a:t>
            </a:r>
            <a:endParaRPr lang="hr-HR" sz="1400" b="1"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cs typeface="Times New Roman" panose="02020603050405020304" pitchFamily="18" charset="0"/>
              </a:rPr>
              <a:t>Pravilnik o jednostavnim i drugim građevinama i radovima (NN br. </a:t>
            </a:r>
            <a:r>
              <a:rPr lang="hr-HR" sz="1400" b="1" dirty="0">
                <a:effectLst/>
                <a:latin typeface="Calibri" panose="020F0502020204030204" pitchFamily="34" charset="0"/>
                <a:ea typeface="Calibri" panose="020F0502020204030204" pitchFamily="34" charset="0"/>
                <a:cs typeface="Calibri" panose="020F0502020204030204" pitchFamily="34" charset="0"/>
              </a:rPr>
              <a:t>112/17., 34/18., 36/19., 98/19., 31/20.)</a:t>
            </a:r>
          </a:p>
          <a:p>
            <a:pPr>
              <a:lnSpc>
                <a:spcPct val="100000"/>
              </a:lnSpc>
              <a:spcBef>
                <a:spcPts val="0"/>
              </a:spcBef>
            </a:pPr>
            <a:r>
              <a:rPr lang="hr-HR" sz="1400" dirty="0">
                <a:latin typeface="Calibri" panose="020F0502020204030204" pitchFamily="34" charset="0"/>
                <a:ea typeface="Calibri" panose="020F0502020204030204" pitchFamily="34" charset="0"/>
                <a:cs typeface="Times New Roman" panose="02020603050405020304" pitchFamily="18" charset="0"/>
              </a:rPr>
              <a:t>                     </a:t>
            </a:r>
            <a:r>
              <a:rPr lang="hr-HR" sz="1400" dirty="0">
                <a:effectLst/>
                <a:latin typeface="Calibri" panose="020F0502020204030204" pitchFamily="34" charset="0"/>
                <a:ea typeface="Calibri" panose="020F0502020204030204" pitchFamily="34" charset="0"/>
                <a:cs typeface="Times New Roman" panose="02020603050405020304" pitchFamily="18" charset="0"/>
              </a:rPr>
              <a:t>očitovanje o izdavanju građevinskih i uporabnih dozvola sukladno radovima prema Pravilniku</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Pravilnik o osiguranju pristupačnosti građevina osobama s invaliditetom i smanjene pokretljivosti ( NN br. 78/13.)</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Promicanje elektromobilnosti i uspostava infrastrukture za punjenje u zgradama, sukladno čl. 21a., 21b., 21c. i 21d., Zakona o gradnji</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Obrazloženje usklađenosti glavnog projekta sa prostornim planovima</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Kontrola kvalitete (glavni projekt)</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Izvedeno stanje građevina – tehnički pregled</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Visinske kote u glavnom projektu</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Namjena</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Rekonstrukcija objekta</a:t>
            </a: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Nelegalno izgrađene zgrade (a za koje nisu podneseni zahtjevi za legalizaciju ili su izvedeni nakon snimke DOF 2011.)</a:t>
            </a:r>
          </a:p>
          <a:p>
            <a:pPr marL="285750" indent="-285750">
              <a:lnSpc>
                <a:spcPct val="100000"/>
              </a:lnSpc>
              <a:spcBef>
                <a:spcPts val="0"/>
              </a:spcBef>
              <a:buFont typeface="Arial" panose="020B0604020202020204" pitchFamily="34" charset="0"/>
              <a:buChar char="•"/>
            </a:pPr>
            <a:r>
              <a:rPr lang="hr-HR" sz="1400" b="1" dirty="0">
                <a:latin typeface="Calibri" panose="020F0502020204030204" pitchFamily="34" charset="0"/>
                <a:ea typeface="Calibri" panose="020F0502020204030204" pitchFamily="34" charset="0"/>
              </a:rPr>
              <a:t>Prostorni planovi</a:t>
            </a:r>
            <a:endParaRPr lang="hr-HR" sz="1400" b="1" dirty="0">
              <a:effectLst/>
              <a:latin typeface="Calibri" panose="020F0502020204030204" pitchFamily="34" charset="0"/>
              <a:ea typeface="Calibri" panose="020F0502020204030204" pitchFamily="34" charset="0"/>
            </a:endParaRPr>
          </a:p>
          <a:p>
            <a:pPr marL="285750" indent="-285750">
              <a:lnSpc>
                <a:spcPct val="100000"/>
              </a:lnSpc>
              <a:spcBef>
                <a:spcPts val="0"/>
              </a:spcBef>
              <a:buFont typeface="Arial" panose="020B0604020202020204" pitchFamily="34" charset="0"/>
              <a:buChar char="•"/>
            </a:pPr>
            <a:r>
              <a:rPr lang="hr-HR" sz="1400" b="1" dirty="0">
                <a:effectLst/>
                <a:latin typeface="Calibri" panose="020F0502020204030204" pitchFamily="34" charset="0"/>
                <a:ea typeface="Calibri" panose="020F0502020204030204" pitchFamily="34" charset="0"/>
              </a:rPr>
              <a:t>Posebni uvjeti i uvjeti priključenja</a:t>
            </a:r>
          </a:p>
          <a:p>
            <a:pPr>
              <a:lnSpc>
                <a:spcPct val="110000"/>
              </a:lnSpc>
              <a:spcBef>
                <a:spcPts val="0"/>
              </a:spcBef>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0"/>
              </a:spcBef>
            </a:pPr>
            <a:r>
              <a:rPr lang="hr-HR" sz="1800" dirty="0">
                <a:effectLst/>
                <a:latin typeface="Calibri" panose="020F0502020204030204" pitchFamily="34" charset="0"/>
                <a:ea typeface="Calibri" panose="020F0502020204030204" pitchFamily="34" charset="0"/>
                <a:cs typeface="Times New Roman" panose="02020603050405020304" pitchFamily="18" charset="0"/>
              </a:rPr>
              <a:t>PODRUČJE ZAŠTITE OKOLIŠA</a:t>
            </a:r>
          </a:p>
          <a:p>
            <a:pPr marL="285750" indent="-285750">
              <a:lnSpc>
                <a:spcPct val="100000"/>
              </a:lnSpc>
              <a:spcBef>
                <a:spcPts val="0"/>
              </a:spcBef>
              <a:buFont typeface="Arial" panose="020B0604020202020204" pitchFamily="34" charset="0"/>
              <a:buChar char="•"/>
            </a:pPr>
            <a:r>
              <a:rPr lang="hr-HR" sz="1300" b="1" dirty="0">
                <a:effectLst/>
                <a:latin typeface="Calibri" panose="020F0502020204030204" pitchFamily="34" charset="0"/>
                <a:ea typeface="Calibri" panose="020F0502020204030204" pitchFamily="34" charset="0"/>
                <a:cs typeface="Calibri" panose="020F0502020204030204" pitchFamily="34" charset="0"/>
              </a:rPr>
              <a:t>Geoportal – učitavanje vanjskih podataka: ekološka mreža</a:t>
            </a:r>
          </a:p>
          <a:p>
            <a:pPr marL="285750" indent="-285750">
              <a:lnSpc>
                <a:spcPct val="100000"/>
              </a:lnSpc>
              <a:spcBef>
                <a:spcPts val="0"/>
              </a:spcBef>
              <a:buFont typeface="Arial" panose="020B0604020202020204" pitchFamily="34" charset="0"/>
              <a:buChar char="•"/>
            </a:pPr>
            <a:r>
              <a:rPr lang="hr-HR" sz="1300" b="1" dirty="0">
                <a:effectLst/>
                <a:latin typeface="Calibri" panose="020F0502020204030204" pitchFamily="34" charset="0"/>
                <a:ea typeface="Calibri" panose="020F0502020204030204" pitchFamily="34" charset="0"/>
                <a:cs typeface="Calibri" panose="020F0502020204030204" pitchFamily="34" charset="0"/>
              </a:rPr>
              <a:t>Zakon o zaštiti prirode („Narodne novine“ broj 80/13, 15/18, 14/19 i 127/19)</a:t>
            </a:r>
          </a:p>
          <a:p>
            <a:pPr marL="285750" indent="-285750">
              <a:lnSpc>
                <a:spcPct val="100000"/>
              </a:lnSpc>
              <a:spcBef>
                <a:spcPts val="0"/>
              </a:spcBef>
              <a:buFont typeface="Arial" panose="020B0604020202020204" pitchFamily="34" charset="0"/>
              <a:buChar char="•"/>
            </a:pPr>
            <a:r>
              <a:rPr lang="hr-BA" sz="1300" b="1" dirty="0">
                <a:effectLst/>
                <a:latin typeface="Calibri" panose="020F0502020204030204" pitchFamily="34" charset="0"/>
                <a:ea typeface="Times New Roman" panose="02020603050405020304" pitchFamily="18" charset="0"/>
                <a:cs typeface="Calibri" panose="020F0502020204030204" pitchFamily="34" charset="0"/>
              </a:rPr>
              <a:t>Uredba o ekološkoj mreži i nadležnostima javnih ustanova za upravljanje područjima ekološke mreže („Narodne novine“ broj 80/19);</a:t>
            </a:r>
            <a:endParaRPr lang="hr-HR" sz="1300" b="1"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0000"/>
              </a:lnSpc>
              <a:spcBef>
                <a:spcPts val="0"/>
              </a:spcBef>
              <a:buFont typeface="Arial" panose="020B0604020202020204" pitchFamily="34" charset="0"/>
              <a:buChar char="•"/>
            </a:pPr>
            <a:r>
              <a:rPr lang="hr-HR" sz="1300" b="1" dirty="0">
                <a:effectLst/>
                <a:latin typeface="Calibri" panose="020F0502020204030204" pitchFamily="34" charset="0"/>
                <a:ea typeface="Calibri" panose="020F0502020204030204" pitchFamily="34" charset="0"/>
                <a:cs typeface="Calibri" panose="020F0502020204030204" pitchFamily="34" charset="0"/>
              </a:rPr>
              <a:t>Zakon o zaštiti okoliša („Narodne novine“, broj 80/13, 153/13, 78/15, 12/18 i 118/18);</a:t>
            </a:r>
            <a:r>
              <a:rPr lang="hr-HR" sz="1300" b="1"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rPr>
              <a:t>               </a:t>
            </a:r>
            <a:endParaRPr lang="hr-HR" sz="1300" b="1" dirty="0">
              <a:effectLst/>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0000"/>
              </a:lnSpc>
              <a:spcBef>
                <a:spcPts val="0"/>
              </a:spcBef>
              <a:buFont typeface="Arial" panose="020B0604020202020204" pitchFamily="34" charset="0"/>
              <a:buChar char="•"/>
            </a:pPr>
            <a:r>
              <a:rPr lang="hr-HR" sz="1300" b="1" dirty="0">
                <a:effectLst/>
                <a:latin typeface="Calibri" panose="020F0502020204030204" pitchFamily="34" charset="0"/>
                <a:ea typeface="Calibri" panose="020F0502020204030204" pitchFamily="34" charset="0"/>
                <a:cs typeface="Calibri" panose="020F0502020204030204" pitchFamily="34" charset="0"/>
              </a:rPr>
              <a:t>Uredba o procjeni utjecaja zahvata na okoliš, Prilozi I., II. i III.</a:t>
            </a:r>
            <a:r>
              <a:rPr lang="hr-BA" sz="1300" b="1" dirty="0">
                <a:effectLst/>
                <a:latin typeface="Calibri" panose="020F0502020204030204" pitchFamily="34" charset="0"/>
                <a:ea typeface="Times New Roman" panose="02020603050405020304" pitchFamily="18" charset="0"/>
                <a:cs typeface="Calibri" panose="020F0502020204030204" pitchFamily="34" charset="0"/>
              </a:rPr>
              <a:t> („Narodne novine“, broj 61/14 i 3/17); da li se zahvat nalazi na popisu Priloga I., II. i III.</a:t>
            </a:r>
            <a:endParaRPr lang="hr-HR" sz="1300" b="1" dirty="0">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pPr>
            <a:endParaRPr lang="hr-HR" sz="1500" dirty="0"/>
          </a:p>
        </p:txBody>
      </p:sp>
    </p:spTree>
    <p:extLst>
      <p:ext uri="{BB962C8B-B14F-4D97-AF65-F5344CB8AC3E}">
        <p14:creationId xmlns:p14="http://schemas.microsoft.com/office/powerpoint/2010/main" val="2504243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DBE4AC1-2A7F-46E0-A9DE-B2219D3488DB}"/>
              </a:ext>
            </a:extLst>
          </p:cNvPr>
          <p:cNvSpPr>
            <a:spLocks noGrp="1"/>
          </p:cNvSpPr>
          <p:nvPr>
            <p:ph type="title"/>
          </p:nvPr>
        </p:nvSpPr>
        <p:spPr>
          <a:xfrm>
            <a:off x="317897" y="1882067"/>
            <a:ext cx="10788068" cy="1305017"/>
          </a:xfrm>
        </p:spPr>
        <p:txBody>
          <a:bodyPr>
            <a:normAutofit fontScale="90000"/>
          </a:bodyPr>
          <a:lstStyle/>
          <a:p>
            <a:pPr algn="ctr">
              <a:lnSpc>
                <a:spcPct val="100000"/>
              </a:lnSpc>
            </a:pPr>
            <a:r>
              <a:rPr lang="hr-HR" sz="1800" dirty="0">
                <a:effectLst/>
                <a:latin typeface="Calibri" panose="020F0502020204030204" pitchFamily="34" charset="0"/>
                <a:ea typeface="Calibri" panose="020F0502020204030204" pitchFamily="34" charset="0"/>
                <a:cs typeface="Times New Roman" panose="02020603050405020304" pitchFamily="18" charset="0"/>
              </a:rPr>
              <a:t>        </a:t>
            </a:r>
            <a:r>
              <a:rPr lang="hr-HR" sz="2200" dirty="0">
                <a:effectLst/>
                <a:latin typeface="Calibri" panose="020F0502020204030204" pitchFamily="34" charset="0"/>
                <a:ea typeface="Calibri" panose="020F0502020204030204" pitchFamily="34" charset="0"/>
                <a:cs typeface="Calibri" panose="020F0502020204030204" pitchFamily="34" charset="0"/>
              </a:rPr>
              <a:t>PODRUČJE GRADITELJSTVA I PROSTORNOG UREĐENJA</a:t>
            </a:r>
            <a:br>
              <a:rPr lang="hr-HR" sz="2200" dirty="0">
                <a:effectLst/>
                <a:latin typeface="Calibri" panose="020F0502020204030204" pitchFamily="34" charset="0"/>
                <a:ea typeface="Calibri" panose="020F0502020204030204" pitchFamily="34" charset="0"/>
                <a:cs typeface="Calibri" panose="020F0502020204030204" pitchFamily="34" charset="0"/>
              </a:rPr>
            </a:br>
            <a:r>
              <a:rPr lang="hr-HR" sz="1600" dirty="0">
                <a:effectLst/>
                <a:latin typeface="Calibri" panose="020F0502020204030204" pitchFamily="34" charset="0"/>
                <a:ea typeface="Calibri" panose="020F0502020204030204" pitchFamily="34" charset="0"/>
                <a:cs typeface="Calibri" panose="020F0502020204030204" pitchFamily="34" charset="0"/>
              </a:rPr>
              <a:t>ZAKON O GRADNJI (NN broj 153/13, 20/17, 39/19, 125/19)</a:t>
            </a:r>
            <a:br>
              <a:rPr lang="hr-HR" sz="1600" dirty="0">
                <a:effectLst/>
                <a:latin typeface="Calibri" panose="020F0502020204030204" pitchFamily="34" charset="0"/>
                <a:ea typeface="Calibri" panose="020F0502020204030204" pitchFamily="34" charset="0"/>
                <a:cs typeface="Calibri" panose="020F0502020204030204" pitchFamily="34" charset="0"/>
              </a:rPr>
            </a:br>
            <a:r>
              <a:rPr lang="hr-HR" sz="1600" dirty="0">
                <a:effectLst/>
                <a:latin typeface="Calibri" panose="020F0502020204030204" pitchFamily="34" charset="0"/>
                <a:ea typeface="Calibri" panose="020F0502020204030204" pitchFamily="34" charset="0"/>
                <a:cs typeface="Calibri" panose="020F0502020204030204" pitchFamily="34" charset="0"/>
              </a:rPr>
              <a:t>                            ZAKON O PROSTORNOM UREĐENJU (NN br. 153/13, 65/17, 114/18, 39/19)</a:t>
            </a:r>
            <a:r>
              <a:rPr lang="hr-HR" sz="2200" dirty="0">
                <a:effectLst/>
                <a:latin typeface="Calibri" panose="020F0502020204030204" pitchFamily="34" charset="0"/>
                <a:ea typeface="Calibri" panose="020F0502020204030204" pitchFamily="34" charset="0"/>
                <a:cs typeface="Calibri" panose="020F0502020204030204" pitchFamily="34" charset="0"/>
              </a:rPr>
              <a:t>                </a:t>
            </a:r>
            <a:br>
              <a:rPr lang="hr-HR" sz="2200" dirty="0">
                <a:effectLst/>
                <a:latin typeface="Calibri" panose="020F0502020204030204" pitchFamily="34" charset="0"/>
                <a:ea typeface="Calibri" panose="020F0502020204030204" pitchFamily="34" charset="0"/>
                <a:cs typeface="Calibri" panose="020F0502020204030204" pitchFamily="34" charset="0"/>
              </a:rPr>
            </a:br>
            <a:endParaRPr lang="hr-HR"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0487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30581CA-A065-4A33-8637-273ACDB5BE2F}"/>
              </a:ext>
            </a:extLst>
          </p:cNvPr>
          <p:cNvSpPr>
            <a:spLocks noGrp="1"/>
          </p:cNvSpPr>
          <p:nvPr>
            <p:ph type="title"/>
          </p:nvPr>
        </p:nvSpPr>
        <p:spPr>
          <a:xfrm>
            <a:off x="1565817" y="377033"/>
            <a:ext cx="8643154" cy="1389152"/>
          </a:xfrm>
        </p:spPr>
        <p:txBody>
          <a:bodyPr>
            <a:normAutofit/>
          </a:bodyPr>
          <a:lstStyle/>
          <a:p>
            <a:pPr marL="357188" marR="0" lvl="0" indent="-357188" defTabSz="914400" rtl="0" eaLnBrk="0" fontAlgn="base" latinLnBrk="0" hangingPunct="0">
              <a:lnSpc>
                <a:spcPct val="100000"/>
              </a:lnSpc>
              <a:spcBef>
                <a:spcPct val="0"/>
              </a:spcBef>
              <a:spcAft>
                <a:spcPct val="0"/>
              </a:spcAft>
              <a:tabLst/>
            </a:pPr>
            <a:r>
              <a:rPr kumimoji="0" lang="hr-HR" altLang="sr-Latn-R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1.    Pravilnik o jednostavnim i drugim građevinama i radovima (NN br. 112/17., 34/18., 36/19.,            98/19., 31/20.)</a:t>
            </a:r>
            <a:br>
              <a:rPr kumimoji="0" lang="hr-HR" altLang="sr-Latn-RS" sz="16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hr-HR" altLang="sr-Latn-RS" sz="13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očitovanje o izdavanju građevinskih i uporabnih dozvola sukladno radovima prema Pravilniku</a:t>
            </a:r>
            <a:br>
              <a:rPr kumimoji="0" lang="hr-HR" altLang="sr-Latn-RS" sz="1600" b="0" i="0" u="none" strike="noStrike" cap="none" normalizeH="0" baseline="0" dirty="0">
                <a:ln>
                  <a:noFill/>
                </a:ln>
                <a:solidFill>
                  <a:schemeClr val="tx1"/>
                </a:solidFill>
                <a:effectLst/>
              </a:rPr>
            </a:br>
            <a:endParaRPr lang="hr-HR" dirty="0"/>
          </a:p>
        </p:txBody>
      </p:sp>
      <p:pic>
        <p:nvPicPr>
          <p:cNvPr id="4" name="Slika 2">
            <a:extLst>
              <a:ext uri="{FF2B5EF4-FFF2-40B4-BE49-F238E27FC236}">
                <a16:creationId xmlns:a16="http://schemas.microsoft.com/office/drawing/2014/main" id="{402D21BF-E28D-4FA0-BA33-C81B3BB4EB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978" t="16933" r="16908" b="6265"/>
          <a:stretch>
            <a:fillRect/>
          </a:stretch>
        </p:blipFill>
        <p:spPr bwMode="auto">
          <a:xfrm>
            <a:off x="2601156" y="1211800"/>
            <a:ext cx="8447695" cy="5527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683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5FA06D1-0A66-4428-8CAB-4CC90039985A}"/>
              </a:ext>
            </a:extLst>
          </p:cNvPr>
          <p:cNvSpPr>
            <a:spLocks noChangeArrowheads="1"/>
          </p:cNvSpPr>
          <p:nvPr/>
        </p:nvSpPr>
        <p:spPr bwMode="auto">
          <a:xfrm>
            <a:off x="1198486" y="450516"/>
            <a:ext cx="1002120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r-HR" altLang="sr-Latn-RS" sz="1600" b="1"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2. Pravilnik o osiguranju pristupačnosti građevina osobama s invaliditetom i smanjene pokretljivosti ( NN br. 78/13.)</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hr-HR" altLang="sr-Latn-RS" sz="800" b="0" i="0" u="none" strike="noStrike" cap="none" normalizeH="0" baseline="0" dirty="0">
              <a:ln>
                <a:noFill/>
              </a:ln>
              <a:solidFill>
                <a:schemeClr val="tx1"/>
              </a:solidFill>
              <a:effectLst/>
            </a:endParaRPr>
          </a:p>
          <a:p>
            <a:pPr marL="265113" marR="0" lvl="0" algn="l" defTabSz="914400" rtl="0" eaLnBrk="0" fontAlgn="base" latinLnBrk="0" hangingPunct="0">
              <a:lnSpc>
                <a:spcPct val="100000"/>
              </a:lnSpc>
              <a:spcBef>
                <a:spcPct val="0"/>
              </a:spcBef>
              <a:spcAft>
                <a:spcPct val="0"/>
              </a:spcAft>
              <a:buClrTx/>
              <a:buSzTx/>
              <a:buFontTx/>
              <a:buChar char="•"/>
              <a:tabLst/>
            </a:pPr>
            <a:r>
              <a:rPr kumimoji="0" lang="hr-HR" altLang="sr-Latn-RS" sz="11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r>
              <a:rPr lang="hr-HR" altLang="sr-Latn-RS" sz="1200" dirty="0">
                <a:latin typeface="Calibri" panose="020F0502020204030204" pitchFamily="34" charset="0"/>
                <a:ea typeface="Times New Roman" panose="02020603050405020304" pitchFamily="18" charset="0"/>
                <a:cs typeface="Calibri" panose="020F0502020204030204" pitchFamily="34" charset="0"/>
              </a:rPr>
              <a:t>p</a:t>
            </a:r>
            <a:r>
              <a:rPr kumimoji="0" lang="hr-HR" altLang="sr-Latn-RS" sz="12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rimjena Pravilnika prilikom projektiranja</a:t>
            </a:r>
            <a:endParaRPr kumimoji="0" lang="hr-HR" altLang="sr-Latn-R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r-HR" altLang="sr-Latn-RS" sz="1800" b="0" i="0" u="none" strike="noStrike" cap="none" normalizeH="0" baseline="0" dirty="0">
              <a:ln>
                <a:noFill/>
              </a:ln>
              <a:solidFill>
                <a:schemeClr val="tx1"/>
              </a:solidFill>
              <a:effectLst/>
              <a:latin typeface="Arial" panose="020B0604020202020204" pitchFamily="34" charset="0"/>
            </a:endParaRPr>
          </a:p>
        </p:txBody>
      </p:sp>
      <p:pic>
        <p:nvPicPr>
          <p:cNvPr id="2049" name="Slika 1">
            <a:extLst>
              <a:ext uri="{FF2B5EF4-FFF2-40B4-BE49-F238E27FC236}">
                <a16:creationId xmlns:a16="http://schemas.microsoft.com/office/drawing/2014/main" id="{9924ADFB-A99B-4E09-B013-11E1407654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666" t="13988" r="37750" b="8228"/>
          <a:stretch>
            <a:fillRect/>
          </a:stretch>
        </p:blipFill>
        <p:spPr bwMode="auto">
          <a:xfrm>
            <a:off x="3542191" y="1350761"/>
            <a:ext cx="4989712" cy="449074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DA9D978B-1FD4-4987-A2D7-588E4DA04364}"/>
              </a:ext>
            </a:extLst>
          </p:cNvPr>
          <p:cNvSpPr>
            <a:spLocks noChangeArrowheads="1"/>
          </p:cNvSpPr>
          <p:nvPr/>
        </p:nvSpPr>
        <p:spPr bwMode="auto">
          <a:xfrm>
            <a:off x="1655686" y="439833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spTree>
    <p:extLst>
      <p:ext uri="{BB962C8B-B14F-4D97-AF65-F5344CB8AC3E}">
        <p14:creationId xmlns:p14="http://schemas.microsoft.com/office/powerpoint/2010/main" val="35254739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AE20A7CD-72C3-4110-ABC6-9318A55DBB93}"/>
              </a:ext>
            </a:extLst>
          </p:cNvPr>
          <p:cNvSpPr txBox="1"/>
          <p:nvPr/>
        </p:nvSpPr>
        <p:spPr>
          <a:xfrm>
            <a:off x="1024128" y="265176"/>
            <a:ext cx="10387584" cy="584775"/>
          </a:xfrm>
          <a:prstGeom prst="rect">
            <a:avLst/>
          </a:prstGeom>
          <a:noFill/>
        </p:spPr>
        <p:txBody>
          <a:bodyPr wrap="square">
            <a:spAutoFit/>
          </a:bodyPr>
          <a:lstStyle/>
          <a:p>
            <a:pPr marL="265113" indent="-265113"/>
            <a:r>
              <a:rPr lang="hr-HR" sz="1600" b="1" dirty="0">
                <a:effectLst/>
                <a:latin typeface="Calibri" panose="020F0502020204030204" pitchFamily="34" charset="0"/>
                <a:ea typeface="Calibri" panose="020F0502020204030204" pitchFamily="34" charset="0"/>
              </a:rPr>
              <a:t>3.  Promicanje elektromobilnosti i uspostava infrastrukture za punjenje u zgradama, sukladno čl. 21a., 21b., 21c. i 21d., Zakona o gradnji</a:t>
            </a:r>
            <a:endParaRPr lang="hr-HR" sz="1600" dirty="0"/>
          </a:p>
        </p:txBody>
      </p:sp>
      <p:sp>
        <p:nvSpPr>
          <p:cNvPr id="7" name="TekstniOkvir 6">
            <a:extLst>
              <a:ext uri="{FF2B5EF4-FFF2-40B4-BE49-F238E27FC236}">
                <a16:creationId xmlns:a16="http://schemas.microsoft.com/office/drawing/2014/main" id="{B566A483-22EF-4EF4-854C-7A2DF1E972B4}"/>
              </a:ext>
            </a:extLst>
          </p:cNvPr>
          <p:cNvSpPr txBox="1"/>
          <p:nvPr/>
        </p:nvSpPr>
        <p:spPr>
          <a:xfrm>
            <a:off x="1306830" y="1042416"/>
            <a:ext cx="5377434" cy="3963264"/>
          </a:xfrm>
          <a:prstGeom prst="rect">
            <a:avLst/>
          </a:prstGeom>
          <a:noFill/>
        </p:spPr>
        <p:txBody>
          <a:bodyPr wrap="square">
            <a:spAutoFit/>
          </a:bodyPr>
          <a:lstStyle/>
          <a:p>
            <a:r>
              <a:rPr lang="hr-HR" sz="1100" b="1" u="sng"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od 10. ožujka 2020</a:t>
            </a:r>
            <a:r>
              <a:rPr lang="hr-HR" sz="1100" u="sng" dirty="0">
                <a:effectLst/>
                <a:latin typeface="Calibri" panose="020F0502020204030204" pitchFamily="34" charset="0"/>
                <a:ea typeface="Times New Roman" panose="02020603050405020304" pitchFamily="18" charset="0"/>
                <a:cs typeface="Calibri" panose="020F0502020204030204" pitchFamily="34" charset="0"/>
              </a:rPr>
              <a:t>. </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ctr"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Članak 21.b</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(1) Za nove zgrade i zgrade koje se podvrgavaju značajnoj obnovi, a čija </a:t>
            </a:r>
            <a:r>
              <a:rPr lang="hr-HR" sz="1100" i="1" u="sng"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namjena ne uključuje stambenu</a:t>
            </a:r>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s više od deset parkirališnih mjesta, postavlja se barem jedno mjesto za punjenje te kanalska infrastruktura, to jest cijevi za električne kabele, za barem jedno od svakih pet parkirališnih mjesta, kako bi se u kasnijoj fazi omogućilo postavljanje mjesta za punjenje električnih vozila kada se:</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parkiralište nalazi u zgradi i kada su u slučaju značajne obnove zgrade mjerama obnove obuhvaćeni parkiralište ili električna infrastruktura zgrade ili</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parkiralište nalazi neposredno uz zgradu i kada su u slučaju značajne obnove zgrade mjerama obnove obuhvaćeni parkiralište ili električna infrastruktura parkirališta.</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(2) Za sve zgrade čija namjena </a:t>
            </a:r>
            <a:r>
              <a:rPr lang="hr-HR" sz="1100" i="1" u="sng"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ne uključuje stambenu</a:t>
            </a:r>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s više od dvadeset parkirališnih mjesta, potrebno je postaviti najmanje jedno mjesto za punjenje.</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r>
              <a:rPr lang="hr-HR" sz="1100" i="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(3) Ispunjenje zahtjeva iz stavaka 1. i 2. ovoga članka dužan je osigurati investitor, odnosno vlasnik nekretnine.</a:t>
            </a:r>
          </a:p>
          <a:p>
            <a:pPr algn="just">
              <a:lnSpc>
                <a:spcPct val="107000"/>
              </a:lnSpc>
              <a:spcAft>
                <a:spcPts val="800"/>
              </a:spcAft>
            </a:pPr>
            <a:endParaRPr lang="hr-HR" sz="1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hr-HR" sz="1100"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PRIJELAZNE I ZAVRŠNE ODREDBE: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800"/>
              </a:spcAft>
            </a:pPr>
            <a:r>
              <a:rPr lang="hr-HR" sz="1100"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Članak 39.</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hr-HR" sz="1100"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Investitor, odnosno vlasnik nekretnine dužan je osigurati ispunjenje zahtjeva iz članka 21.b stavka 2., dodanog člankom 6. ovoga Zakona, najkasnije do 1. siječnja 2025.</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9" name="TekstniOkvir 8">
            <a:extLst>
              <a:ext uri="{FF2B5EF4-FFF2-40B4-BE49-F238E27FC236}">
                <a16:creationId xmlns:a16="http://schemas.microsoft.com/office/drawing/2014/main" id="{90ECC683-E946-47CB-8911-6B54C1E3B705}"/>
              </a:ext>
            </a:extLst>
          </p:cNvPr>
          <p:cNvSpPr txBox="1"/>
          <p:nvPr/>
        </p:nvSpPr>
        <p:spPr>
          <a:xfrm>
            <a:off x="6885432" y="1170432"/>
            <a:ext cx="4526280" cy="4789132"/>
          </a:xfrm>
          <a:prstGeom prst="rect">
            <a:avLst/>
          </a:prstGeom>
          <a:noFill/>
        </p:spPr>
        <p:txBody>
          <a:bodyPr wrap="square" rtlCol="0">
            <a:spAutoFit/>
          </a:bodyPr>
          <a:lstStyle/>
          <a:p>
            <a:pPr algn="ctr"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Članak 21.c</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(1) Za nove zgrade i zgrade koje se podvrgavaju značajnoj obnovi, s više od deset parkirališnih mjesta, kada je </a:t>
            </a:r>
            <a:r>
              <a:rPr lang="hr-HR" sz="1100" i="1" u="sng"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zgrada stambene namjene</a:t>
            </a:r>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odnosno druge namjene od kojih je jedna stambena, postavlja se kanalska infrastruktura, to jest cijevi za električne kabele, za svako parkirališno mjesto kako bi se u kasnijoj fazi omogućilo postavljanje mjesta za punjenje električnih vozila kada se:</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parkiralište nalazi u zgradi i kada su u slučaju značajne obnove zgrade mjerama obnove obuhvaćeni parkiralište ili električna infrastruktura zgrade ili</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parkiralište nalazi neposredno uz zgradu i kada su u slučaju značajne obnove zgrade mjerama obnove obuhvaćeni parkiralište ili električna infrastruktura parkirališta.</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800"/>
              </a:spcAft>
            </a:pPr>
            <a:r>
              <a:rPr lang="hr-HR" sz="1100" i="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(2) Ispunjenje zahtjeva iz stavka 1. ovoga članka dužan je osigurati investitor, odnosno vlasnik nekretnine.</a:t>
            </a:r>
            <a:endParaRPr lang="hr-HR" sz="1100" dirty="0">
              <a:effectLst/>
              <a:latin typeface="Calibri" panose="020F0502020204030204" pitchFamily="34" charset="0"/>
              <a:ea typeface="Calibri" panose="020F0502020204030204" pitchFamily="34" charset="0"/>
              <a:cs typeface="Calibri" panose="020F0502020204030204" pitchFamily="34" charset="0"/>
            </a:endParaRPr>
          </a:p>
          <a:p>
            <a:pPr algn="ctr"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Članak 21.d</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(1) Zahtjevi iz članka 21.b ovoga Zakona ne primjenjuju se na zgrade čiji su vlasnici ili korisnici mala i srednja poduzeća.</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(2) Zahtjevi za promicanje elektromobilnosti iz članaka 21.a, 21.b i 21.c ovoga Zakona ne primjenjuju se ako:</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je zahtjev za izdavanje lokacijske ili građevinske dozvole, odnosno istovjetni zahtjev podnesen do 10. ožujka 2021.</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pPr algn="just" fontAlgn="base"/>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bi potrebna kanalska infrastruktura ovisila o </a:t>
            </a:r>
            <a:r>
              <a:rPr lang="hr-HR" sz="1100" i="1" dirty="0" err="1">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mikroizoliranim</a:t>
            </a:r>
            <a:r>
              <a:rPr lang="hr-HR" sz="1100" i="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sustavima što bi prouzročilo znatne probleme u radu lokalnih energetskih sustava i ugrozilo stabilnost lokalne mreže</a:t>
            </a:r>
            <a:endParaRPr lang="hr-HR" sz="1100" dirty="0">
              <a:effectLst/>
              <a:latin typeface="Calibri" panose="020F0502020204030204" pitchFamily="34" charset="0"/>
              <a:ea typeface="Times New Roman" panose="02020603050405020304" pitchFamily="18" charset="0"/>
              <a:cs typeface="Calibri" panose="020F0502020204030204" pitchFamily="34" charset="0"/>
            </a:endParaRPr>
          </a:p>
          <a:p>
            <a:r>
              <a:rPr lang="hr-HR" sz="1100" i="1" dirty="0">
                <a:solidFill>
                  <a:srgbClr val="0070C0"/>
                </a:solidFill>
                <a:effectLst/>
                <a:latin typeface="Calibri" panose="020F0502020204030204" pitchFamily="34" charset="0"/>
                <a:ea typeface="Calibri" panose="020F0502020204030204" pitchFamily="34" charset="0"/>
                <a:cs typeface="Calibri" panose="020F0502020204030204" pitchFamily="34" charset="0"/>
              </a:rPr>
              <a:t>– su troškovi postavljanja infrastrukture za punjenje i kanalske infrastrukture veći od 7 % ukupnog troška značajne obnove zgrade.</a:t>
            </a:r>
            <a:endParaRPr lang="hr-HR" sz="1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93435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42EF72A-8BCA-494E-8FB7-DA99911E2523}"/>
              </a:ext>
            </a:extLst>
          </p:cNvPr>
          <p:cNvSpPr>
            <a:spLocks noChangeArrowheads="1"/>
          </p:cNvSpPr>
          <p:nvPr/>
        </p:nvSpPr>
        <p:spPr bwMode="auto">
          <a:xfrm>
            <a:off x="640080" y="141245"/>
            <a:ext cx="9418320"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r-HR" altLang="sr-Latn-R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4. Obrazloženje usklađenosti glavnog projekta sa prostornim planovima</a:t>
            </a:r>
            <a:r>
              <a:rPr kumimoji="0" lang="hr-HR" altLang="sr-Latn-R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hr-HR" altLang="sr-Latn-RS" sz="1600" dirty="0">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r-HR" altLang="sr-Latn-RS" sz="1200" b="0" i="1" u="none" strike="noStrike" cap="none" normalizeH="0" baseline="0" dirty="0">
                <a:ln>
                  <a:noFill/>
                </a:ln>
                <a:solidFill>
                  <a:schemeClr val="tx1"/>
                </a:solidFill>
                <a:effectLst/>
                <a:latin typeface="Calibri" panose="020F0502020204030204" pitchFamily="34" charset="0"/>
                <a:cs typeface="Calibri" panose="020F0502020204030204" pitchFamily="34" charset="0"/>
              </a:rPr>
              <a:t>Primjer: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hr-HR" altLang="sr-Latn-RS" sz="1800" b="0" i="0" u="none" strike="noStrike" cap="none" normalizeH="0" baseline="0" dirty="0">
              <a:ln>
                <a:noFill/>
              </a:ln>
              <a:solidFill>
                <a:schemeClr val="tx1"/>
              </a:solidFill>
              <a:effectLst/>
              <a:latin typeface="Arial" panose="020B0604020202020204" pitchFamily="34" charset="0"/>
            </a:endParaRPr>
          </a:p>
        </p:txBody>
      </p:sp>
      <p:pic>
        <p:nvPicPr>
          <p:cNvPr id="3073" name="Slika 3">
            <a:extLst>
              <a:ext uri="{FF2B5EF4-FFF2-40B4-BE49-F238E27FC236}">
                <a16:creationId xmlns:a16="http://schemas.microsoft.com/office/drawing/2014/main" id="{78D2BCC4-769D-4D65-AC5E-3CEBE7C068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373" t="15462" r="27951" b="4549"/>
          <a:stretch>
            <a:fillRect/>
          </a:stretch>
        </p:blipFill>
        <p:spPr bwMode="auto">
          <a:xfrm>
            <a:off x="1971483" y="834691"/>
            <a:ext cx="4959577" cy="5355797"/>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56CDA031-F119-497C-ACF2-AFD7C8FC3BA8}"/>
              </a:ext>
            </a:extLst>
          </p:cNvPr>
          <p:cNvSpPr>
            <a:spLocks noChangeArrowheads="1"/>
          </p:cNvSpPr>
          <p:nvPr/>
        </p:nvSpPr>
        <p:spPr bwMode="auto">
          <a:xfrm>
            <a:off x="0" y="4191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hr-HR"/>
          </a:p>
        </p:txBody>
      </p:sp>
      <p:cxnSp>
        <p:nvCxnSpPr>
          <p:cNvPr id="7" name="Ravni poveznik 6">
            <a:extLst>
              <a:ext uri="{FF2B5EF4-FFF2-40B4-BE49-F238E27FC236}">
                <a16:creationId xmlns:a16="http://schemas.microsoft.com/office/drawing/2014/main" id="{C91CA946-1D0A-4245-9FBA-4ADD9A0EF070}"/>
              </a:ext>
            </a:extLst>
          </p:cNvPr>
          <p:cNvCxnSpPr>
            <a:cxnSpLocks/>
          </p:cNvCxnSpPr>
          <p:nvPr/>
        </p:nvCxnSpPr>
        <p:spPr>
          <a:xfrm>
            <a:off x="5605272" y="2130552"/>
            <a:ext cx="58521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633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379D5BC8-9DBB-441E-B7F8-363E3706C76F}"/>
              </a:ext>
            </a:extLst>
          </p:cNvPr>
          <p:cNvSpPr txBox="1"/>
          <p:nvPr/>
        </p:nvSpPr>
        <p:spPr>
          <a:xfrm>
            <a:off x="1579626" y="537609"/>
            <a:ext cx="9393174" cy="3043718"/>
          </a:xfrm>
          <a:prstGeom prst="rect">
            <a:avLst/>
          </a:prstGeom>
          <a:noFill/>
        </p:spPr>
        <p:txBody>
          <a:bodyPr wrap="square">
            <a:spAutoFit/>
          </a:bodyPr>
          <a:lstStyle/>
          <a:p>
            <a:pPr>
              <a:lnSpc>
                <a:spcPct val="107000"/>
              </a:lnSpc>
              <a:spcAft>
                <a:spcPts val="800"/>
              </a:spcAft>
            </a:pPr>
            <a:r>
              <a:rPr lang="hr-HR" sz="1600" b="1" dirty="0">
                <a:effectLst/>
                <a:latin typeface="Calibri" panose="020F0502020204030204" pitchFamily="34" charset="0"/>
                <a:ea typeface="Calibri" panose="020F0502020204030204" pitchFamily="34" charset="0"/>
                <a:cs typeface="Calibri" panose="020F0502020204030204" pitchFamily="34" charset="0"/>
              </a:rPr>
              <a:t>5. Kontrola kvalitete (glavni projekt)</a:t>
            </a:r>
            <a:endParaRPr lang="hr-HR" sz="1600" dirty="0">
              <a:effectLst/>
              <a:latin typeface="Calibri" panose="020F0502020204030204" pitchFamily="34" charset="0"/>
              <a:ea typeface="Calibri" panose="020F0502020204030204" pitchFamily="34" charset="0"/>
              <a:cs typeface="Calibri" panose="020F0502020204030204" pitchFamily="34" charset="0"/>
            </a:endParaRPr>
          </a:p>
          <a:p>
            <a:r>
              <a:rPr lang="hr-HR" sz="1400" dirty="0">
                <a:effectLst/>
                <a:latin typeface="Calibri" panose="020F0502020204030204" pitchFamily="34" charset="0"/>
                <a:ea typeface="Calibri" panose="020F0502020204030204" pitchFamily="34" charset="0"/>
              </a:rPr>
              <a:t>Kontrolni postupci koji se moraju provesti, sukladno glavnom projektu, a koji su bitni u postupku ishođenja Uporabne dozvole – tehničkog pregleda</a:t>
            </a:r>
          </a:p>
          <a:p>
            <a:endParaRPr lang="hr-HR" sz="1400" dirty="0">
              <a:latin typeface="Calibri" panose="020F0502020204030204" pitchFamily="34" charset="0"/>
            </a:endParaRPr>
          </a:p>
          <a:p>
            <a:endParaRPr lang="hr-HR" sz="1400" dirty="0">
              <a:latin typeface="Calibri" panose="020F0502020204030204" pitchFamily="34" charset="0"/>
            </a:endParaRPr>
          </a:p>
          <a:p>
            <a:r>
              <a:rPr lang="hr-HR" sz="1400" dirty="0">
                <a:latin typeface="Calibri" panose="020F0502020204030204" pitchFamily="34" charset="0"/>
              </a:rPr>
              <a:t>Primjer: </a:t>
            </a:r>
          </a:p>
          <a:p>
            <a:pPr marL="285750" indent="-285750">
              <a:buFont typeface="Wingdings" panose="05000000000000000000" pitchFamily="2" charset="2"/>
              <a:buChar char="Ø"/>
            </a:pPr>
            <a:r>
              <a:rPr lang="hr-HR" sz="1400" dirty="0">
                <a:latin typeface="Calibri" panose="020F0502020204030204" pitchFamily="34" charset="0"/>
              </a:rPr>
              <a:t>stišljivost posteljice i kamenog sloja</a:t>
            </a:r>
          </a:p>
          <a:p>
            <a:pPr marL="285750" indent="-285750">
              <a:buFont typeface="Wingdings" panose="05000000000000000000" pitchFamily="2" charset="2"/>
              <a:buChar char="Ø"/>
            </a:pPr>
            <a:r>
              <a:rPr lang="hr-HR" sz="1400" dirty="0">
                <a:latin typeface="Calibri" panose="020F0502020204030204" pitchFamily="34" charset="0"/>
              </a:rPr>
              <a:t>kontrolna ispitivanja ugrađenog betona</a:t>
            </a:r>
          </a:p>
          <a:p>
            <a:pPr marL="285750" indent="-285750">
              <a:buFont typeface="Wingdings" panose="05000000000000000000" pitchFamily="2" charset="2"/>
              <a:buChar char="Ø"/>
            </a:pPr>
            <a:r>
              <a:rPr lang="hr-HR" sz="1400" dirty="0">
                <a:latin typeface="Calibri" panose="020F0502020204030204" pitchFamily="34" charset="0"/>
              </a:rPr>
              <a:t>kontrolna ispitivanja ugrađenog asfalta</a:t>
            </a:r>
          </a:p>
          <a:p>
            <a:pPr marL="285750" indent="-285750">
              <a:buFont typeface="Wingdings" panose="05000000000000000000" pitchFamily="2" charset="2"/>
              <a:buChar char="Ø"/>
            </a:pPr>
            <a:r>
              <a:rPr lang="hr-HR" sz="1400" dirty="0" err="1">
                <a:latin typeface="Calibri" panose="020F0502020204030204" pitchFamily="34" charset="0"/>
              </a:rPr>
              <a:t>vodonepropusnost</a:t>
            </a:r>
            <a:endParaRPr lang="hr-HR" sz="1400" dirty="0">
              <a:latin typeface="Calibri" panose="020F0502020204030204" pitchFamily="34" charset="0"/>
            </a:endParaRPr>
          </a:p>
          <a:p>
            <a:pPr marL="285750" indent="-285750">
              <a:buFont typeface="Wingdings" panose="05000000000000000000" pitchFamily="2" charset="2"/>
              <a:buChar char="Ø"/>
            </a:pPr>
            <a:endParaRPr lang="hr-HR" sz="1400" dirty="0">
              <a:latin typeface="Calibri" panose="020F0502020204030204" pitchFamily="34" charset="0"/>
            </a:endParaRPr>
          </a:p>
          <a:p>
            <a:r>
              <a:rPr lang="hr-HR" sz="1400" dirty="0">
                <a:latin typeface="Calibri" panose="020F0502020204030204" pitchFamily="34" charset="0"/>
              </a:rPr>
              <a:t>i sl.</a:t>
            </a:r>
          </a:p>
          <a:p>
            <a:endParaRPr lang="hr-HR" sz="1400" dirty="0"/>
          </a:p>
        </p:txBody>
      </p:sp>
    </p:spTree>
    <p:extLst>
      <p:ext uri="{BB962C8B-B14F-4D97-AF65-F5344CB8AC3E}">
        <p14:creationId xmlns:p14="http://schemas.microsoft.com/office/powerpoint/2010/main" val="4015429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D8A2BB20-267A-4C34-9B36-8EA5E802B00C}"/>
              </a:ext>
            </a:extLst>
          </p:cNvPr>
          <p:cNvSpPr txBox="1"/>
          <p:nvPr/>
        </p:nvSpPr>
        <p:spPr>
          <a:xfrm>
            <a:off x="1698498" y="486848"/>
            <a:ext cx="9594342" cy="3377912"/>
          </a:xfrm>
          <a:prstGeom prst="rect">
            <a:avLst/>
          </a:prstGeom>
          <a:noFill/>
        </p:spPr>
        <p:txBody>
          <a:bodyPr wrap="square">
            <a:spAutoFit/>
          </a:bodyPr>
          <a:lstStyle/>
          <a:p>
            <a:pPr>
              <a:lnSpc>
                <a:spcPct val="107000"/>
              </a:lnSpc>
              <a:spcAft>
                <a:spcPts val="800"/>
              </a:spcAft>
            </a:pPr>
            <a:r>
              <a:rPr lang="hr-HR" sz="1600" b="1" dirty="0">
                <a:effectLst/>
                <a:latin typeface="Calibri" panose="020F0502020204030204" pitchFamily="34" charset="0"/>
                <a:ea typeface="Calibri" panose="020F0502020204030204" pitchFamily="34" charset="0"/>
                <a:cs typeface="Calibri" panose="020F0502020204030204" pitchFamily="34" charset="0"/>
              </a:rPr>
              <a:t>6. Izvedeno stanje građevina – tehnički pregled</a:t>
            </a:r>
          </a:p>
          <a:p>
            <a:pPr>
              <a:lnSpc>
                <a:spcPct val="107000"/>
              </a:lnSpc>
              <a:spcAft>
                <a:spcPts val="800"/>
              </a:spcAft>
            </a:pPr>
            <a:endParaRPr lang="hr-HR" sz="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r-HR" sz="1200" dirty="0">
                <a:effectLst/>
                <a:latin typeface="Calibri" panose="020F0502020204030204" pitchFamily="34" charset="0"/>
                <a:ea typeface="Calibri" panose="020F0502020204030204" pitchFamily="34" charset="0"/>
                <a:cs typeface="Calibri" panose="020F0502020204030204" pitchFamily="34" charset="0"/>
              </a:rPr>
              <a:t>Problematika infrastrukturnih građevina – odstupanja u položaju – predvidjeti glavnim projektom koridor u kojem se smješta građevina</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hr-HR" sz="1200" dirty="0">
                <a:effectLst/>
                <a:latin typeface="Calibri" panose="020F0502020204030204" pitchFamily="34" charset="0"/>
                <a:ea typeface="Calibri" panose="020F0502020204030204" pitchFamily="34" charset="0"/>
                <a:cs typeface="Calibri" panose="020F0502020204030204" pitchFamily="34" charset="0"/>
              </a:rPr>
              <a:t>projekti izvedenog stanja</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hr-HR" sz="1200" dirty="0">
                <a:effectLst/>
                <a:latin typeface="Calibri" panose="020F0502020204030204" pitchFamily="34" charset="0"/>
                <a:ea typeface="Calibri" panose="020F0502020204030204" pitchFamily="34" charset="0"/>
                <a:cs typeface="Calibri" panose="020F0502020204030204" pitchFamily="34" charset="0"/>
              </a:rPr>
              <a:t>izvedbeni projekti suprotni glavnom projektu: </a:t>
            </a:r>
          </a:p>
          <a:p>
            <a:pPr marL="342900" lvl="0" indent="-342900">
              <a:lnSpc>
                <a:spcPct val="107000"/>
              </a:lnSpc>
              <a:spcAft>
                <a:spcPts val="800"/>
              </a:spcAft>
              <a:buFont typeface="Calibri" panose="020F0502020204030204" pitchFamily="34" charset="0"/>
              <a:buChar char="-"/>
            </a:pP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hr-HR" sz="1200" i="1" dirty="0">
                <a:effectLst/>
                <a:latin typeface="Calibri" panose="020F0502020204030204" pitchFamily="34" charset="0"/>
                <a:ea typeface="Calibri" panose="020F0502020204030204" pitchFamily="34" charset="0"/>
                <a:cs typeface="Times New Roman" panose="02020603050405020304" pitchFamily="18" charset="0"/>
              </a:rPr>
              <a:t>Članak 74.</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hr-HR" sz="1200" i="1" dirty="0">
                <a:effectLst/>
                <a:latin typeface="Calibri" panose="020F0502020204030204" pitchFamily="34" charset="0"/>
                <a:ea typeface="Calibri" panose="020F0502020204030204" pitchFamily="34" charset="0"/>
                <a:cs typeface="Times New Roman" panose="02020603050405020304" pitchFamily="18" charset="0"/>
              </a:rPr>
              <a:t>(1) Izvedbenim projektom razrađuje se tehničko rješenje dano glavnim projektom.</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hr-HR" sz="1200" b="1" i="1" u="sng"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 Izvedbeni projekt ne smije biti izrađen protivno glavnom projektu</a:t>
            </a:r>
            <a:r>
              <a:rPr lang="hr-HR" sz="1200" i="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hr-HR" sz="1200" i="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 Izvedbeni projekt se izrađuje:</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hr-HR" sz="1200" i="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1. za građenje građevina 1. skupine</a:t>
            </a:r>
            <a:endParaRPr lang="hr-HR" sz="1200" dirty="0">
              <a:effectLst/>
              <a:latin typeface="Calibri" panose="020F0502020204030204" pitchFamily="34" charset="0"/>
              <a:ea typeface="Calibri" panose="020F0502020204030204" pitchFamily="34" charset="0"/>
              <a:cs typeface="Times New Roman" panose="02020603050405020304" pitchFamily="18" charset="0"/>
            </a:endParaRPr>
          </a:p>
          <a:p>
            <a:r>
              <a:rPr lang="hr-HR" sz="1200" i="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2. ako su to investitor i izvođač ugovorili ugovorom o građenju</a:t>
            </a:r>
            <a:r>
              <a:rPr lang="hr-H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t>
            </a:r>
            <a:endParaRPr lang="hr-HR" sz="1200" dirty="0"/>
          </a:p>
        </p:txBody>
      </p:sp>
    </p:spTree>
    <p:extLst>
      <p:ext uri="{BB962C8B-B14F-4D97-AF65-F5344CB8AC3E}">
        <p14:creationId xmlns:p14="http://schemas.microsoft.com/office/powerpoint/2010/main" val="1788377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77AF601B-C4C9-4E16-ADD7-5EDE961D2541}"/>
              </a:ext>
            </a:extLst>
          </p:cNvPr>
          <p:cNvSpPr txBox="1"/>
          <p:nvPr/>
        </p:nvSpPr>
        <p:spPr>
          <a:xfrm>
            <a:off x="1698498" y="1579578"/>
            <a:ext cx="8378190" cy="1320170"/>
          </a:xfrm>
          <a:prstGeom prst="rect">
            <a:avLst/>
          </a:prstGeom>
          <a:noFill/>
        </p:spPr>
        <p:txBody>
          <a:bodyPr wrap="square">
            <a:spAutoFit/>
          </a:bodyPr>
          <a:lstStyle/>
          <a:p>
            <a:pPr>
              <a:lnSpc>
                <a:spcPct val="107000"/>
              </a:lnSpc>
              <a:spcAft>
                <a:spcPts val="800"/>
              </a:spcAft>
            </a:pPr>
            <a:r>
              <a:rPr lang="hr-HR" sz="1600" b="1" dirty="0">
                <a:effectLst/>
                <a:latin typeface="Calibri" panose="020F0502020204030204" pitchFamily="34" charset="0"/>
                <a:ea typeface="Calibri" panose="020F0502020204030204" pitchFamily="34" charset="0"/>
                <a:cs typeface="Calibri" panose="020F0502020204030204" pitchFamily="34" charset="0"/>
              </a:rPr>
              <a:t>7. Visinske kote u glavnom projektu</a:t>
            </a:r>
            <a:endParaRPr lang="hr-H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hr-HR" sz="1400" dirty="0">
              <a:effectLst/>
              <a:latin typeface="Calibri" panose="020F0502020204030204" pitchFamily="34" charset="0"/>
              <a:ea typeface="Calibri" panose="020F0502020204030204" pitchFamily="34" charset="0"/>
            </a:endParaRPr>
          </a:p>
          <a:p>
            <a:endParaRPr lang="hr-HR" sz="1400" dirty="0">
              <a:effectLst/>
              <a:latin typeface="Calibri" panose="020F0502020204030204" pitchFamily="34" charset="0"/>
              <a:ea typeface="Calibri" panose="020F0502020204030204" pitchFamily="34" charset="0"/>
            </a:endParaRPr>
          </a:p>
          <a:p>
            <a:endParaRPr lang="hr-HR" sz="1400" dirty="0">
              <a:latin typeface="Calibri" panose="020F0502020204030204" pitchFamily="34" charset="0"/>
              <a:ea typeface="Calibri" panose="020F0502020204030204" pitchFamily="34" charset="0"/>
            </a:endParaRPr>
          </a:p>
          <a:p>
            <a:r>
              <a:rPr lang="hr-HR" sz="1400" dirty="0">
                <a:effectLst/>
                <a:latin typeface="Calibri" panose="020F0502020204030204" pitchFamily="34" charset="0"/>
                <a:ea typeface="Calibri" panose="020F0502020204030204" pitchFamily="34" charset="0"/>
              </a:rPr>
              <a:t>U glavnom projektu obavezno prikazivati visinske kote, kako u situacijama tako i u karakterističnim presjecima</a:t>
            </a:r>
            <a:endParaRPr lang="hr-HR" sz="1400" dirty="0"/>
          </a:p>
        </p:txBody>
      </p:sp>
    </p:spTree>
    <p:extLst>
      <p:ext uri="{BB962C8B-B14F-4D97-AF65-F5344CB8AC3E}">
        <p14:creationId xmlns:p14="http://schemas.microsoft.com/office/powerpoint/2010/main" val="36199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145BF0A0-82D7-475C-AA1C-A8EB0BBA50D6}"/>
              </a:ext>
            </a:extLst>
          </p:cNvPr>
          <p:cNvSpPr txBox="1"/>
          <p:nvPr/>
        </p:nvSpPr>
        <p:spPr>
          <a:xfrm>
            <a:off x="1881378" y="1640948"/>
            <a:ext cx="9402318" cy="2682722"/>
          </a:xfrm>
          <a:prstGeom prst="rect">
            <a:avLst/>
          </a:prstGeom>
          <a:noFill/>
        </p:spPr>
        <p:txBody>
          <a:bodyPr wrap="square">
            <a:spAutoFit/>
          </a:bodyPr>
          <a:lstStyle/>
          <a:p>
            <a:pPr>
              <a:lnSpc>
                <a:spcPct val="107000"/>
              </a:lnSpc>
              <a:spcAft>
                <a:spcPts val="800"/>
              </a:spcAft>
            </a:pPr>
            <a:r>
              <a:rPr lang="hr-HR" sz="1600" b="1" dirty="0">
                <a:effectLst/>
                <a:latin typeface="Calibri" panose="020F0502020204030204" pitchFamily="34" charset="0"/>
                <a:ea typeface="Calibri" panose="020F0502020204030204" pitchFamily="34" charset="0"/>
                <a:cs typeface="Calibri" panose="020F0502020204030204" pitchFamily="34" charset="0"/>
              </a:rPr>
              <a:t>8. Namjena</a:t>
            </a:r>
            <a:endParaRPr lang="hr-H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hr-HR" sz="1400" dirty="0">
                <a:effectLst/>
                <a:latin typeface="Calibri" panose="020F0502020204030204" pitchFamily="34" charset="0"/>
                <a:ea typeface="Calibri" panose="020F0502020204030204" pitchFamily="34" charset="0"/>
                <a:cs typeface="Calibri" panose="020F0502020204030204" pitchFamily="34" charset="0"/>
              </a:rPr>
              <a:t>Voditi računa kod definiranja namjene objekata – sukladno Zakonu o prostornom uređenju, prostornim planovima (u sladu s planom)</a:t>
            </a:r>
          </a:p>
          <a:p>
            <a:pPr>
              <a:lnSpc>
                <a:spcPct val="107000"/>
              </a:lnSpc>
              <a:spcAft>
                <a:spcPts val="800"/>
              </a:spcAft>
            </a:pPr>
            <a:r>
              <a:rPr lang="hr-HR" sz="1400" dirty="0">
                <a:latin typeface="Calibri" panose="020F0502020204030204" pitchFamily="34" charset="0"/>
                <a:ea typeface="Calibri" panose="020F0502020204030204" pitchFamily="34" charset="0"/>
                <a:cs typeface="Calibri" panose="020F0502020204030204" pitchFamily="34" charset="0"/>
              </a:rPr>
              <a:t> - definicija javna i društvena</a:t>
            </a:r>
          </a:p>
          <a:p>
            <a:pPr>
              <a:lnSpc>
                <a:spcPct val="107000"/>
              </a:lnSpc>
              <a:spcAft>
                <a:spcPts val="800"/>
              </a:spcAft>
            </a:pPr>
            <a:r>
              <a:rPr lang="hr-HR" sz="1400" dirty="0">
                <a:latin typeface="Calibri" panose="020F0502020204030204" pitchFamily="34" charset="0"/>
                <a:ea typeface="Calibri" panose="020F0502020204030204" pitchFamily="34" charset="0"/>
                <a:cs typeface="Calibri" panose="020F0502020204030204" pitchFamily="34" charset="0"/>
              </a:rPr>
              <a:t>Definirane namjene u postupku legalizacija - </a:t>
            </a:r>
            <a:r>
              <a:rPr lang="hr-HR" sz="1400" dirty="0">
                <a:solidFill>
                  <a:srgbClr val="FF0000"/>
                </a:solidFill>
                <a:latin typeface="Calibri" panose="020F0502020204030204" pitchFamily="34" charset="0"/>
                <a:ea typeface="Calibri" panose="020F0502020204030204" pitchFamily="34" charset="0"/>
                <a:cs typeface="Calibri" panose="020F0502020204030204" pitchFamily="34" charset="0"/>
              </a:rPr>
              <a:t>NE</a:t>
            </a:r>
            <a:endParaRPr lang="hr-HR"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hr-HR"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hr-HR" sz="1400" i="1" dirty="0">
                <a:effectLst/>
                <a:latin typeface="Calibri" panose="020F0502020204030204" pitchFamily="34" charset="0"/>
                <a:ea typeface="Calibri" panose="020F0502020204030204" pitchFamily="34" charset="0"/>
                <a:cs typeface="Calibri" panose="020F0502020204030204" pitchFamily="34" charset="0"/>
              </a:rPr>
              <a:t>Loš primjer:</a:t>
            </a:r>
            <a:endParaRPr lang="hr-HR" sz="1400" dirty="0">
              <a:effectLst/>
              <a:latin typeface="Calibri" panose="020F0502020204030204" pitchFamily="34" charset="0"/>
              <a:ea typeface="Calibri" panose="020F0502020204030204" pitchFamily="34" charset="0"/>
              <a:cs typeface="Times New Roman" panose="02020603050405020304" pitchFamily="18" charset="0"/>
            </a:endParaRPr>
          </a:p>
          <a:p>
            <a:r>
              <a:rPr lang="hr-HR" sz="1400" i="1" dirty="0">
                <a:effectLst/>
                <a:latin typeface="Calibri" panose="020F0502020204030204" pitchFamily="34" charset="0"/>
                <a:ea typeface="Calibri" panose="020F0502020204030204" pitchFamily="34" charset="0"/>
              </a:rPr>
              <a:t>     </a:t>
            </a:r>
            <a:r>
              <a:rPr lang="hr-HR" sz="1400" i="1" dirty="0">
                <a:solidFill>
                  <a:srgbClr val="00B050"/>
                </a:solidFill>
                <a:effectLst/>
                <a:latin typeface="Calibri" panose="020F0502020204030204" pitchFamily="34" charset="0"/>
                <a:ea typeface="Calibri" panose="020F0502020204030204" pitchFamily="34" charset="0"/>
              </a:rPr>
              <a:t>Namjena:  spremište, podrum, tavan i sl.</a:t>
            </a:r>
          </a:p>
          <a:p>
            <a:r>
              <a:rPr lang="hr-HR" sz="1400" i="1" dirty="0">
                <a:solidFill>
                  <a:srgbClr val="00B050"/>
                </a:solidFill>
                <a:latin typeface="Calibri" panose="020F0502020204030204" pitchFamily="34" charset="0"/>
              </a:rPr>
              <a:t>                         proizvodnja, skladište – čega?!! – definirati (popis zahvata!! – voditi računa)</a:t>
            </a:r>
            <a:endParaRPr lang="hr-HR" sz="1400" dirty="0">
              <a:solidFill>
                <a:srgbClr val="00B050"/>
              </a:solidFill>
            </a:endParaRPr>
          </a:p>
        </p:txBody>
      </p:sp>
    </p:spTree>
    <p:extLst>
      <p:ext uri="{BB962C8B-B14F-4D97-AF65-F5344CB8AC3E}">
        <p14:creationId xmlns:p14="http://schemas.microsoft.com/office/powerpoint/2010/main" val="561521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80C9333B-F40D-4EEF-908E-06F929CD9B2B}"/>
              </a:ext>
            </a:extLst>
          </p:cNvPr>
          <p:cNvSpPr txBox="1"/>
          <p:nvPr/>
        </p:nvSpPr>
        <p:spPr>
          <a:xfrm>
            <a:off x="1040130" y="538948"/>
            <a:ext cx="6521958" cy="2828275"/>
          </a:xfrm>
          <a:prstGeom prst="rect">
            <a:avLst/>
          </a:prstGeom>
          <a:noFill/>
        </p:spPr>
        <p:txBody>
          <a:bodyPr wrap="square">
            <a:spAutoFit/>
          </a:bodyPr>
          <a:lstStyle/>
          <a:p>
            <a:pPr>
              <a:lnSpc>
                <a:spcPct val="107000"/>
              </a:lnSpc>
              <a:spcAft>
                <a:spcPts val="800"/>
              </a:spcAft>
            </a:pPr>
            <a:r>
              <a:rPr lang="hr-HR" sz="1600" b="1" dirty="0">
                <a:effectLst/>
                <a:latin typeface="Calibri" panose="020F0502020204030204" pitchFamily="34" charset="0"/>
                <a:ea typeface="Calibri" panose="020F0502020204030204" pitchFamily="34" charset="0"/>
                <a:cs typeface="Calibri" panose="020F0502020204030204" pitchFamily="34" charset="0"/>
              </a:rPr>
              <a:t>9. Rekonstrukcija objekta</a:t>
            </a:r>
            <a:endParaRPr lang="hr-HR" sz="1600" dirty="0">
              <a:effectLst/>
              <a:latin typeface="Calibri" panose="020F0502020204030204" pitchFamily="34" charset="0"/>
              <a:ea typeface="Calibri" panose="020F0502020204030204" pitchFamily="34" charset="0"/>
              <a:cs typeface="Times New Roman" panose="02020603050405020304" pitchFamily="18" charset="0"/>
            </a:endParaRPr>
          </a:p>
          <a:p>
            <a:r>
              <a:rPr lang="hr-HR" sz="1400" dirty="0">
                <a:effectLst/>
                <a:latin typeface="Calibri" panose="020F0502020204030204" pitchFamily="34" charset="0"/>
                <a:ea typeface="Calibri" panose="020F0502020204030204" pitchFamily="34" charset="0"/>
              </a:rPr>
              <a:t>U grafičkom dijelu glavnog projekta prikazivati (detaljno) samo rekonstrukciju, dok se postojeći dio zgrade prikazuje </a:t>
            </a:r>
            <a:r>
              <a:rPr lang="hr-HR" sz="1400" dirty="0">
                <a:latin typeface="Calibri" panose="020F0502020204030204" pitchFamily="34" charset="0"/>
                <a:ea typeface="Calibri" panose="020F0502020204030204" pitchFamily="34" charset="0"/>
              </a:rPr>
              <a:t>u onoj mjeri da u tehničkom smislu bude potpuno jasno kao cjelina</a:t>
            </a:r>
          </a:p>
          <a:p>
            <a:endParaRPr lang="hr-HR" sz="1400" dirty="0">
              <a:latin typeface="Calibri" panose="020F0502020204030204" pitchFamily="34" charset="0"/>
            </a:endParaRPr>
          </a:p>
          <a:p>
            <a:r>
              <a:rPr lang="hr-HR" sz="1400" dirty="0">
                <a:latin typeface="Calibri" panose="020F0502020204030204" pitchFamily="34" charset="0"/>
              </a:rPr>
              <a:t>Situacijski prikazi, opisno, prikaz parametara (kis, </a:t>
            </a:r>
            <a:r>
              <a:rPr lang="hr-HR" sz="1400" dirty="0" err="1">
                <a:latin typeface="Calibri" panose="020F0502020204030204" pitchFamily="34" charset="0"/>
              </a:rPr>
              <a:t>kig</a:t>
            </a:r>
            <a:r>
              <a:rPr lang="hr-HR" sz="1400" dirty="0">
                <a:latin typeface="Calibri" panose="020F0502020204030204" pitchFamily="34" charset="0"/>
              </a:rPr>
              <a:t> ....)</a:t>
            </a:r>
          </a:p>
          <a:p>
            <a:endParaRPr lang="hr-HR" sz="1400" dirty="0">
              <a:latin typeface="Calibri" panose="020F0502020204030204" pitchFamily="34" charset="0"/>
            </a:endParaRPr>
          </a:p>
          <a:p>
            <a:r>
              <a:rPr lang="hr-HR" sz="1400" dirty="0">
                <a:latin typeface="Calibri" panose="020F0502020204030204" pitchFamily="34" charset="0"/>
              </a:rPr>
              <a:t>Kod proizvodnih građevina – kapaciteti..</a:t>
            </a:r>
            <a:r>
              <a:rPr lang="hr-HR" sz="1400" dirty="0" err="1">
                <a:latin typeface="Calibri" panose="020F0502020204030204" pitchFamily="34" charset="0"/>
              </a:rPr>
              <a:t>itd</a:t>
            </a:r>
            <a:endParaRPr lang="hr-HR" sz="1400" dirty="0">
              <a:latin typeface="Calibri" panose="020F0502020204030204" pitchFamily="34" charset="0"/>
            </a:endParaRPr>
          </a:p>
          <a:p>
            <a:endParaRPr lang="hr-HR" sz="1400" dirty="0">
              <a:latin typeface="Calibri" panose="020F0502020204030204" pitchFamily="34" charset="0"/>
            </a:endParaRPr>
          </a:p>
          <a:p>
            <a:r>
              <a:rPr lang="hr-HR" sz="1400" dirty="0">
                <a:latin typeface="Calibri" panose="020F0502020204030204" pitchFamily="34" charset="0"/>
              </a:rPr>
              <a:t>Legalnost</a:t>
            </a:r>
          </a:p>
          <a:p>
            <a:r>
              <a:rPr lang="hr-HR" sz="1400" dirty="0">
                <a:latin typeface="Calibri" panose="020F0502020204030204" pitchFamily="34" charset="0"/>
              </a:rPr>
              <a:t>Prikladnost građevine za rekonstrukciju, čl. 40. Pravilnika o obveznom sadržaju i opremanju projekata građevine</a:t>
            </a:r>
            <a:endParaRPr lang="hr-HR" sz="1400" dirty="0"/>
          </a:p>
        </p:txBody>
      </p:sp>
      <p:pic>
        <p:nvPicPr>
          <p:cNvPr id="3" name="Slika 2">
            <a:extLst>
              <a:ext uri="{FF2B5EF4-FFF2-40B4-BE49-F238E27FC236}">
                <a16:creationId xmlns:a16="http://schemas.microsoft.com/office/drawing/2014/main" id="{CB283AE4-9F7A-49A2-8A42-9ED593722E99}"/>
              </a:ext>
            </a:extLst>
          </p:cNvPr>
          <p:cNvPicPr>
            <a:picLocks noChangeAspect="1"/>
          </p:cNvPicPr>
          <p:nvPr/>
        </p:nvPicPr>
        <p:blipFill rotWithShape="1">
          <a:blip r:embed="rId2"/>
          <a:srcRect l="13589" t="14224" r="39301" b="13763"/>
          <a:stretch/>
        </p:blipFill>
        <p:spPr bwMode="auto">
          <a:xfrm>
            <a:off x="7562088" y="256821"/>
            <a:ext cx="4486974" cy="38579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16885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789C3F78-A36C-4FD6-9B9A-DC1AE9DDE3CD}"/>
              </a:ext>
            </a:extLst>
          </p:cNvPr>
          <p:cNvSpPr txBox="1"/>
          <p:nvPr/>
        </p:nvSpPr>
        <p:spPr>
          <a:xfrm>
            <a:off x="1382458" y="742111"/>
            <a:ext cx="9427083" cy="646331"/>
          </a:xfrm>
          <a:prstGeom prst="rect">
            <a:avLst/>
          </a:prstGeom>
          <a:noFill/>
        </p:spPr>
        <p:txBody>
          <a:bodyPr wrap="square">
            <a:spAutoFit/>
          </a:bodyPr>
          <a:lstStyle/>
          <a:p>
            <a:pPr marL="357188" indent="-357188"/>
            <a:r>
              <a:rPr lang="hr-HR" sz="1800" b="1" dirty="0">
                <a:effectLst/>
                <a:latin typeface="Calibri" panose="020F0502020204030204" pitchFamily="34" charset="0"/>
                <a:ea typeface="Calibri" panose="020F0502020204030204" pitchFamily="34" charset="0"/>
              </a:rPr>
              <a:t>10. Nelegalno izgrađene zgrade (a za koje nisu podneseni zahtjevi za legalizaciju ili su izvedeni nakon snimke DOF 2011.)</a:t>
            </a:r>
            <a:endParaRPr lang="hr-HR" dirty="0"/>
          </a:p>
        </p:txBody>
      </p:sp>
      <p:sp>
        <p:nvSpPr>
          <p:cNvPr id="6" name="TekstniOkvir 5">
            <a:extLst>
              <a:ext uri="{FF2B5EF4-FFF2-40B4-BE49-F238E27FC236}">
                <a16:creationId xmlns:a16="http://schemas.microsoft.com/office/drawing/2014/main" id="{FF50DD8A-BD78-44DB-B516-62D1C1A536AF}"/>
              </a:ext>
            </a:extLst>
          </p:cNvPr>
          <p:cNvSpPr txBox="1"/>
          <p:nvPr/>
        </p:nvSpPr>
        <p:spPr>
          <a:xfrm>
            <a:off x="1856232" y="1453896"/>
            <a:ext cx="9646920" cy="1477328"/>
          </a:xfrm>
          <a:prstGeom prst="rect">
            <a:avLst/>
          </a:prstGeom>
          <a:noFill/>
        </p:spPr>
        <p:txBody>
          <a:bodyPr wrap="square" rtlCol="0">
            <a:spAutoFit/>
          </a:bodyPr>
          <a:lstStyle/>
          <a:p>
            <a:pPr marL="285750" indent="-285750">
              <a:buFontTx/>
              <a:buChar char="-"/>
            </a:pPr>
            <a:r>
              <a:rPr lang="hr-HR" dirty="0"/>
              <a:t>definiranje zgrade kao izgrađene – poznati podaci (materijal, vrijeme građenja i sl.)</a:t>
            </a:r>
          </a:p>
          <a:p>
            <a:pPr marL="285750" indent="-285750">
              <a:buFontTx/>
              <a:buChar char="-"/>
            </a:pPr>
            <a:r>
              <a:rPr lang="hr-HR" dirty="0"/>
              <a:t>prikaz kontrolnih ispitivanja građevnih dijelova i ugrađenih materijala, kako bi se dokazali temeljni zahtjevi za građevinu u skladu s sadašnjim propisima, u glavnom projektu (BEZ POPUSTA KOJI SE ODNOSI NA REKONSTRUKCIJU)</a:t>
            </a:r>
          </a:p>
          <a:p>
            <a:pPr marL="285750" indent="-285750">
              <a:buFontTx/>
              <a:buChar char="-"/>
            </a:pPr>
            <a:r>
              <a:rPr lang="hr-HR" dirty="0"/>
              <a:t>odgovornosti izvođača u takvim postupcima – izvođač mora preuzeti odgovornost za sve radove</a:t>
            </a:r>
          </a:p>
        </p:txBody>
      </p:sp>
    </p:spTree>
    <p:extLst>
      <p:ext uri="{BB962C8B-B14F-4D97-AF65-F5344CB8AC3E}">
        <p14:creationId xmlns:p14="http://schemas.microsoft.com/office/powerpoint/2010/main" val="3635578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02F8E8B-621A-4AF0-90F3-0458EDA2F2B7}"/>
              </a:ext>
            </a:extLst>
          </p:cNvPr>
          <p:cNvSpPr>
            <a:spLocks noGrp="1"/>
          </p:cNvSpPr>
          <p:nvPr>
            <p:ph type="title"/>
          </p:nvPr>
        </p:nvSpPr>
        <p:spPr>
          <a:xfrm>
            <a:off x="2926422" y="293572"/>
            <a:ext cx="8643154" cy="346990"/>
          </a:xfrm>
        </p:spPr>
        <p:txBody>
          <a:bodyPr>
            <a:normAutofit/>
          </a:bodyPr>
          <a:lstStyle/>
          <a:p>
            <a:r>
              <a:rPr lang="hr-HR" sz="1600" b="1" dirty="0">
                <a:latin typeface="Calibri" panose="020F0502020204030204" pitchFamily="34" charset="0"/>
                <a:cs typeface="Calibri" panose="020F0502020204030204" pitchFamily="34" charset="0"/>
              </a:rPr>
              <a:t>                                   11. PROSTORNI PLANOVI</a:t>
            </a:r>
          </a:p>
        </p:txBody>
      </p:sp>
      <p:sp>
        <p:nvSpPr>
          <p:cNvPr id="5" name="TekstniOkvir 4">
            <a:extLst>
              <a:ext uri="{FF2B5EF4-FFF2-40B4-BE49-F238E27FC236}">
                <a16:creationId xmlns:a16="http://schemas.microsoft.com/office/drawing/2014/main" id="{3188596B-26AD-4476-876C-B7ACCB4BD851}"/>
              </a:ext>
            </a:extLst>
          </p:cNvPr>
          <p:cNvSpPr txBox="1"/>
          <p:nvPr/>
        </p:nvSpPr>
        <p:spPr>
          <a:xfrm>
            <a:off x="1161287" y="779611"/>
            <a:ext cx="10545449" cy="646331"/>
          </a:xfrm>
          <a:prstGeom prst="rect">
            <a:avLst/>
          </a:prstGeom>
          <a:noFill/>
        </p:spPr>
        <p:txBody>
          <a:bodyPr wrap="square" rtlCol="0">
            <a:spAutoFit/>
          </a:bodyPr>
          <a:lstStyle/>
          <a:p>
            <a:r>
              <a:rPr lang="hr-HR" dirty="0"/>
              <a:t>Na internet stranici </a:t>
            </a:r>
            <a:r>
              <a:rPr lang="hr-HR" dirty="0">
                <a:hlinkClick r:id="rId2"/>
              </a:rPr>
              <a:t>www.obz.hr</a:t>
            </a:r>
            <a:r>
              <a:rPr lang="hr-HR" dirty="0"/>
              <a:t> – linkovi: želite li graditi – prostorni planovi i javnopravna tijela - GEOPORTAL </a:t>
            </a:r>
          </a:p>
          <a:p>
            <a:endParaRPr lang="hr-HR" dirty="0"/>
          </a:p>
        </p:txBody>
      </p:sp>
      <p:pic>
        <p:nvPicPr>
          <p:cNvPr id="6" name="Slika 5">
            <a:extLst>
              <a:ext uri="{FF2B5EF4-FFF2-40B4-BE49-F238E27FC236}">
                <a16:creationId xmlns:a16="http://schemas.microsoft.com/office/drawing/2014/main" id="{B230A49F-7D3F-4FC2-985C-72A8A6CE0462}"/>
              </a:ext>
            </a:extLst>
          </p:cNvPr>
          <p:cNvPicPr>
            <a:picLocks noChangeAspect="1"/>
          </p:cNvPicPr>
          <p:nvPr/>
        </p:nvPicPr>
        <p:blipFill rotWithShape="1">
          <a:blip r:embed="rId3"/>
          <a:srcRect t="6547" r="823" b="3605"/>
          <a:stretch/>
        </p:blipFill>
        <p:spPr bwMode="auto">
          <a:xfrm>
            <a:off x="2096452" y="1425942"/>
            <a:ext cx="8472980" cy="43170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09395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FF4FA271-3FEA-49C2-8F76-949185D97010}"/>
              </a:ext>
            </a:extLst>
          </p:cNvPr>
          <p:cNvSpPr txBox="1"/>
          <p:nvPr/>
        </p:nvSpPr>
        <p:spPr>
          <a:xfrm>
            <a:off x="1561338" y="1089035"/>
            <a:ext cx="8433054" cy="2056910"/>
          </a:xfrm>
          <a:prstGeom prst="rect">
            <a:avLst/>
          </a:prstGeom>
          <a:noFill/>
        </p:spPr>
        <p:txBody>
          <a:bodyPr wrap="square">
            <a:spAutoFit/>
          </a:bodyPr>
          <a:lstStyle/>
          <a:p>
            <a:pPr>
              <a:lnSpc>
                <a:spcPct val="107000"/>
              </a:lnSpc>
              <a:spcAft>
                <a:spcPts val="800"/>
              </a:spcAft>
            </a:pPr>
            <a:r>
              <a:rPr lang="hr-HR" sz="1600" b="1" dirty="0">
                <a:effectLst/>
                <a:latin typeface="Calibri" panose="020F0502020204030204" pitchFamily="34" charset="0"/>
                <a:ea typeface="Calibri" panose="020F0502020204030204" pitchFamily="34" charset="0"/>
                <a:cs typeface="Calibri" panose="020F0502020204030204" pitchFamily="34" charset="0"/>
              </a:rPr>
              <a:t>12. Posebni uvjeti i uvjeti priključenja</a:t>
            </a:r>
            <a:endParaRPr lang="hr-HR"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hr-HR" sz="1400" dirty="0">
              <a:solidFill>
                <a:srgbClr val="0099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hr-HR" sz="1400" dirty="0">
                <a:solidFill>
                  <a:srgbClr val="009900"/>
                </a:solidFill>
                <a:effectLst/>
                <a:latin typeface="Calibri" panose="020F0502020204030204" pitchFamily="34" charset="0"/>
                <a:ea typeface="Calibri" panose="020F0502020204030204" pitchFamily="34" charset="0"/>
                <a:cs typeface="Times New Roman" panose="02020603050405020304" pitchFamily="18" charset="0"/>
              </a:rPr>
              <a:t>Traženje utvrđivanja posebnih uvjeta ili uvjeta priključenja od strane upravnog tijela, odnosno Ministarstva, njihovo utvrđivanje od strane javnopravnog tijela ili dobivanje obavijesti iz članka 82. stavka 6. Zakona o gradnji </a:t>
            </a:r>
            <a:r>
              <a:rPr lang="hr-HR" sz="1400" u="sng" dirty="0">
                <a:solidFill>
                  <a:srgbClr val="009900"/>
                </a:solidFill>
                <a:effectLst/>
                <a:latin typeface="Calibri" panose="020F0502020204030204" pitchFamily="34" charset="0"/>
                <a:ea typeface="Calibri" panose="020F0502020204030204" pitchFamily="34" charset="0"/>
                <a:cs typeface="Times New Roman" panose="02020603050405020304" pitchFamily="18" charset="0"/>
              </a:rPr>
              <a:t>ne znači</a:t>
            </a:r>
            <a:r>
              <a:rPr lang="hr-HR" sz="1400" dirty="0">
                <a:solidFill>
                  <a:srgbClr val="009900"/>
                </a:solidFill>
                <a:effectLst/>
                <a:latin typeface="Calibri" panose="020F0502020204030204" pitchFamily="34" charset="0"/>
                <a:ea typeface="Calibri" panose="020F0502020204030204" pitchFamily="34" charset="0"/>
                <a:cs typeface="Times New Roman" panose="02020603050405020304" pitchFamily="18" charset="0"/>
              </a:rPr>
              <a:t> da je građevina za koju je utvrđivanje tih uvjeta zatraženo ili za koju su oni utvrđeni </a:t>
            </a:r>
            <a:r>
              <a:rPr lang="hr-HR" sz="1400" u="sng" dirty="0">
                <a:solidFill>
                  <a:srgbClr val="009900"/>
                </a:solidFill>
                <a:effectLst/>
                <a:latin typeface="Calibri" panose="020F0502020204030204" pitchFamily="34" charset="0"/>
                <a:ea typeface="Calibri" panose="020F0502020204030204" pitchFamily="34" charset="0"/>
                <a:cs typeface="Times New Roman" panose="02020603050405020304" pitchFamily="18" charset="0"/>
              </a:rPr>
              <a:t>u skladu s prostornim planom.</a:t>
            </a:r>
          </a:p>
          <a:p>
            <a:pPr>
              <a:lnSpc>
                <a:spcPct val="107000"/>
              </a:lnSpc>
            </a:pPr>
            <a:endParaRPr lang="hr-HR" sz="1400" dirty="0">
              <a:effectLst/>
              <a:latin typeface="Calibri" panose="020F0502020204030204" pitchFamily="34" charset="0"/>
              <a:ea typeface="Calibri" panose="020F0502020204030204" pitchFamily="34" charset="0"/>
              <a:cs typeface="Times New Roman" panose="02020603050405020304" pitchFamily="18" charset="0"/>
            </a:endParaRPr>
          </a:p>
          <a:p>
            <a:r>
              <a:rPr lang="hr-HR" sz="1400" dirty="0">
                <a:solidFill>
                  <a:srgbClr val="009900"/>
                </a:solidFill>
                <a:effectLst/>
                <a:latin typeface="Calibri" panose="020F0502020204030204" pitchFamily="34" charset="0"/>
                <a:ea typeface="Calibri" panose="020F0502020204030204" pitchFamily="34" charset="0"/>
                <a:cs typeface="Times New Roman" panose="02020603050405020304" pitchFamily="18" charset="0"/>
              </a:rPr>
              <a:t>Nema izdavanja posebnih uvjeta ukoliko je potrebno mišljenje zaštite okoliša</a:t>
            </a:r>
            <a:endParaRPr lang="hr-HR" sz="1400" dirty="0"/>
          </a:p>
        </p:txBody>
      </p:sp>
    </p:spTree>
    <p:extLst>
      <p:ext uri="{BB962C8B-B14F-4D97-AF65-F5344CB8AC3E}">
        <p14:creationId xmlns:p14="http://schemas.microsoft.com/office/powerpoint/2010/main" val="3587211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80AB9A2F-28E6-4D10-8A5F-ECCFF2958789}"/>
              </a:ext>
            </a:extLst>
          </p:cNvPr>
          <p:cNvSpPr txBox="1"/>
          <p:nvPr/>
        </p:nvSpPr>
        <p:spPr>
          <a:xfrm>
            <a:off x="3380994" y="2599682"/>
            <a:ext cx="4702302" cy="523220"/>
          </a:xfrm>
          <a:prstGeom prst="rect">
            <a:avLst/>
          </a:prstGeom>
          <a:noFill/>
        </p:spPr>
        <p:txBody>
          <a:bodyPr wrap="square">
            <a:spAutoFit/>
          </a:bodyPr>
          <a:lstStyle/>
          <a:p>
            <a:r>
              <a:rPr lang="hr-HR" sz="2800" dirty="0">
                <a:effectLst/>
                <a:latin typeface="Calibri" panose="020F0502020204030204" pitchFamily="34" charset="0"/>
                <a:ea typeface="Calibri" panose="020F0502020204030204" pitchFamily="34" charset="0"/>
                <a:cs typeface="Times New Roman" panose="02020603050405020304" pitchFamily="18" charset="0"/>
              </a:rPr>
              <a:t>PODRUČJE ZAŠTITE OKOLIŠA</a:t>
            </a:r>
            <a:endParaRPr lang="hr-HR" sz="2800" dirty="0"/>
          </a:p>
        </p:txBody>
      </p:sp>
    </p:spTree>
    <p:extLst>
      <p:ext uri="{BB962C8B-B14F-4D97-AF65-F5344CB8AC3E}">
        <p14:creationId xmlns:p14="http://schemas.microsoft.com/office/powerpoint/2010/main" val="1431990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07918CE-9EEA-4791-AFEB-1EDED7342113}"/>
              </a:ext>
            </a:extLst>
          </p:cNvPr>
          <p:cNvSpPr>
            <a:spLocks noChangeArrowheads="1"/>
          </p:cNvSpPr>
          <p:nvPr/>
        </p:nvSpPr>
        <p:spPr bwMode="auto">
          <a:xfrm>
            <a:off x="1655205" y="429795"/>
            <a:ext cx="7262551" cy="1031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Tx/>
              <a:buAutoNum type="arabicPeriod"/>
              <a:tabLst/>
            </a:pPr>
            <a:r>
              <a:rPr kumimoji="0" lang="hr-HR" altLang="sr-Latn-R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Geoportal – učitavanje vanjskih podataka: ekološka mreža </a:t>
            </a:r>
          </a:p>
          <a:p>
            <a:pPr marL="342900" marR="0" lvl="0" indent="-342900" algn="l" defTabSz="914400" rtl="0" eaLnBrk="0" fontAlgn="base" latinLnBrk="0" hangingPunct="0">
              <a:lnSpc>
                <a:spcPct val="100000"/>
              </a:lnSpc>
              <a:spcBef>
                <a:spcPct val="0"/>
              </a:spcBef>
              <a:spcAft>
                <a:spcPct val="0"/>
              </a:spcAft>
              <a:buClrTx/>
              <a:buSzTx/>
              <a:buFontTx/>
              <a:buAutoNum type="arabicPeriod"/>
              <a:tabLst/>
            </a:pPr>
            <a:endParaRPr kumimoji="0" lang="hr-HR" altLang="sr-Latn-RS" sz="16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r-HR" altLang="sr-Latn-RS" sz="1100" b="0" i="0" u="sng"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hlinkClick r:id="rId2"/>
              </a:rPr>
              <a:t>http://services.bioportal.hr/wms</a:t>
            </a:r>
            <a:r>
              <a:rPr kumimoji="0" lang="hr-HR" altLang="sr-Latn-RS" sz="1100" b="0" i="0" u="sng"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  </a:t>
            </a:r>
            <a:r>
              <a:rPr kumimoji="0" lang="hr-HR" altLang="sr-Latn-RS" sz="1100" b="0" i="0" u="none"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(područja prema Direktivi o pticama i područja prema Direktivi o stani</a:t>
            </a:r>
            <a:r>
              <a:rPr kumimoji="0" lang="hr-HR" altLang="sr-Latn-RS" sz="1100" b="0" i="0" u="none" strike="noStrike" cap="none" normalizeH="0" baseline="0" dirty="0">
                <a:ln>
                  <a:noFill/>
                </a:ln>
                <a:solidFill>
                  <a:srgbClr val="0000FF"/>
                </a:solidFill>
                <a:effectLst/>
                <a:latin typeface="Calibri" panose="020F0502020204030204" pitchFamily="34" charset="0"/>
                <a:ea typeface="Times New Roman" panose="02020603050405020304" pitchFamily="18" charset="0"/>
                <a:cs typeface="Arial" panose="020B0604020202020204" pitchFamily="34" charset="0"/>
              </a:rPr>
              <a:t>š</a:t>
            </a:r>
            <a:r>
              <a:rPr kumimoji="0" lang="hr-HR" altLang="sr-Latn-RS" sz="1100" b="0" i="0" u="none" strike="noStrike" cap="none" normalizeH="0" baseline="0" dirty="0">
                <a:ln>
                  <a:noFill/>
                </a:ln>
                <a:solidFill>
                  <a:srgbClr val="0000FF"/>
                </a:solidFill>
                <a:effectLst/>
                <a:latin typeface="Arial" panose="020B0604020202020204" pitchFamily="34" charset="0"/>
                <a:ea typeface="Times New Roman" panose="02020603050405020304" pitchFamily="18" charset="0"/>
                <a:cs typeface="Arial" panose="020B0604020202020204" pitchFamily="34" charset="0"/>
              </a:rPr>
              <a:t>tima)</a:t>
            </a:r>
            <a:endParaRPr kumimoji="0" lang="hr-HR" altLang="sr-Latn-R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hr-HR" altLang="sr-Latn-RS" sz="1800" b="0" i="0" u="none" strike="noStrike" cap="none" normalizeH="0" baseline="0" dirty="0">
              <a:ln>
                <a:noFill/>
              </a:ln>
              <a:solidFill>
                <a:schemeClr val="tx1"/>
              </a:solidFill>
              <a:effectLst/>
              <a:latin typeface="Arial" panose="020B0604020202020204" pitchFamily="34" charset="0"/>
            </a:endParaRPr>
          </a:p>
        </p:txBody>
      </p:sp>
      <p:pic>
        <p:nvPicPr>
          <p:cNvPr id="5121" name="Slika 4">
            <a:extLst>
              <a:ext uri="{FF2B5EF4-FFF2-40B4-BE49-F238E27FC236}">
                <a16:creationId xmlns:a16="http://schemas.microsoft.com/office/drawing/2014/main" id="{1328E3AD-D713-4000-9D2E-D076762DBC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5" t="13498" r="899" b="8965"/>
          <a:stretch>
            <a:fillRect/>
          </a:stretch>
        </p:blipFill>
        <p:spPr bwMode="auto">
          <a:xfrm>
            <a:off x="1497823" y="1668235"/>
            <a:ext cx="8539351" cy="38181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F8CEA0ED-B3A2-40B0-87C9-9D66037C5F83}"/>
              </a:ext>
            </a:extLst>
          </p:cNvPr>
          <p:cNvSpPr>
            <a:spLocks noChangeArrowheads="1"/>
          </p:cNvSpPr>
          <p:nvPr/>
        </p:nvSpPr>
        <p:spPr bwMode="auto">
          <a:xfrm>
            <a:off x="2154826" y="4791456"/>
            <a:ext cx="1205799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r-HR"/>
          </a:p>
        </p:txBody>
      </p:sp>
    </p:spTree>
    <p:extLst>
      <p:ext uri="{BB962C8B-B14F-4D97-AF65-F5344CB8AC3E}">
        <p14:creationId xmlns:p14="http://schemas.microsoft.com/office/powerpoint/2010/main" val="1059867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5609C1F8-AE3A-4A81-A978-38265B95DD11}"/>
              </a:ext>
            </a:extLst>
          </p:cNvPr>
          <p:cNvSpPr txBox="1"/>
          <p:nvPr/>
        </p:nvSpPr>
        <p:spPr>
          <a:xfrm>
            <a:off x="3051810" y="147865"/>
            <a:ext cx="6103620" cy="5795176"/>
          </a:xfrm>
          <a:prstGeom prst="rect">
            <a:avLst/>
          </a:prstGeom>
          <a:noFill/>
        </p:spPr>
        <p:txBody>
          <a:bodyPr wrap="square">
            <a:spAutoFit/>
          </a:bodyPr>
          <a:lstStyle/>
          <a:p>
            <a:pPr>
              <a:lnSpc>
                <a:spcPct val="107000"/>
              </a:lnSpc>
              <a:spcAft>
                <a:spcPts val="800"/>
              </a:spcAft>
            </a:pPr>
            <a:r>
              <a:rPr lang="hr-HR" sz="1600" dirty="0">
                <a:effectLst/>
                <a:latin typeface="Calibri" panose="020F0502020204030204" pitchFamily="34" charset="0"/>
                <a:ea typeface="Calibri" panose="020F0502020204030204" pitchFamily="34" charset="0"/>
                <a:cs typeface="Calibri" panose="020F0502020204030204" pitchFamily="34" charset="0"/>
              </a:rPr>
              <a:t>2. Zakon o zaštiti prirode („Narodne novine“ broj 80/13, 15/18, 14/19 i 127/19)</a:t>
            </a:r>
          </a:p>
          <a:p>
            <a:pPr>
              <a:lnSpc>
                <a:spcPct val="107000"/>
              </a:lnSpc>
              <a:spcAft>
                <a:spcPts val="800"/>
              </a:spcAft>
            </a:pPr>
            <a:endParaRPr lang="hr-HR" sz="16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hr-HR" sz="1400" i="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Članak 23. Zakona o zaštiti prirode: </a:t>
            </a:r>
            <a:endParaRPr lang="hr-HR" sz="14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hr-HR" sz="1400" i="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„Za zahvate za koje je sukladno posebnim propisima iz područja prostornog uređenja i posebnim propisima iz područja gradnje potrebno ishoditi akt za građenje, potvrdu izdaje upravno tijelo za zahvate za koje se provodi postupak glavne ocjene prihvatljivosti zahvata za ekološku mrežu i za zahvate za koje upravno tijelo jedinice područne (regionalne) samouprave nadležno za poslove zaštite okoliša provodi postupak procjene utjecaja na okoliš“.</a:t>
            </a:r>
            <a:r>
              <a:rPr lang="hr-HR" sz="18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 </a:t>
            </a:r>
          </a:p>
          <a:p>
            <a:pPr algn="just">
              <a:lnSpc>
                <a:spcPct val="107000"/>
              </a:lnSpc>
              <a:spcAft>
                <a:spcPts val="800"/>
              </a:spcAft>
            </a:pPr>
            <a:endParaRPr lang="hr-HR" i="1" dirty="0">
              <a:solidFill>
                <a:srgbClr val="00B050"/>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hr-HR" sz="18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hr-H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hr-HR" sz="1400" i="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Članak 143. Zakona o zaštiti prirode: </a:t>
            </a:r>
            <a:endParaRPr lang="hr-HR" sz="1400" dirty="0">
              <a:effectLst/>
              <a:latin typeface="Calibri" panose="020F0502020204030204" pitchFamily="34" charset="0"/>
              <a:ea typeface="Calibri" panose="020F0502020204030204" pitchFamily="34" charset="0"/>
              <a:cs typeface="Calibri" panose="020F0502020204030204" pitchFamily="34" charset="0"/>
            </a:endParaRPr>
          </a:p>
          <a:p>
            <a:r>
              <a:rPr lang="hr-HR" sz="1400" i="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„Za zahvate na zaštićenom području za koje je sukladno posebnim propisima iz područja prostornog uređenja i posebnim propisima iz područja gradnje potrebno ishoditi akt za građenje, osim za zahvate iz članka 23. ovoga Zakona, uvjete zaštite prirode utvrđuje i potvrdu izdaje upravno tijelo za zahvate koji se izvode na području regionalnog parka, spomenika prirode, značajnog krajobraza, park-šume i spomenika parkovne arhitekture“.</a:t>
            </a:r>
            <a:endParaRPr lang="hr-HR"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4995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niOkvir 4">
            <a:extLst>
              <a:ext uri="{FF2B5EF4-FFF2-40B4-BE49-F238E27FC236}">
                <a16:creationId xmlns:a16="http://schemas.microsoft.com/office/drawing/2014/main" id="{D494C0BA-5AAD-4EA7-815F-8FEB6777C6E7}"/>
              </a:ext>
            </a:extLst>
          </p:cNvPr>
          <p:cNvSpPr txBox="1"/>
          <p:nvPr/>
        </p:nvSpPr>
        <p:spPr>
          <a:xfrm>
            <a:off x="2029968" y="960227"/>
            <a:ext cx="7747254" cy="646331"/>
          </a:xfrm>
          <a:prstGeom prst="rect">
            <a:avLst/>
          </a:prstGeom>
          <a:noFill/>
        </p:spPr>
        <p:txBody>
          <a:bodyPr wrap="square">
            <a:spAutoFit/>
          </a:bodyPr>
          <a:lstStyle/>
          <a:p>
            <a:pPr marL="265113" indent="-265113"/>
            <a:r>
              <a:rPr lang="hr-BA" sz="1800" dirty="0">
                <a:effectLst/>
                <a:latin typeface="Calibri" panose="020F0502020204030204" pitchFamily="34" charset="0"/>
                <a:ea typeface="Times New Roman" panose="02020603050405020304" pitchFamily="18" charset="0"/>
                <a:cs typeface="Calibri" panose="020F0502020204030204" pitchFamily="34" charset="0"/>
              </a:rPr>
              <a:t>3.  Uredba o ekološkoj mreži i nadležnostima javnih ustanova za upravljanje područjima ekološke mreže („Narodne novine“ broj 80/19)</a:t>
            </a:r>
            <a:endParaRPr lang="hr-HR" dirty="0">
              <a:latin typeface="Calibri" panose="020F0502020204030204" pitchFamily="34" charset="0"/>
              <a:cs typeface="Calibri" panose="020F0502020204030204" pitchFamily="34" charset="0"/>
            </a:endParaRPr>
          </a:p>
        </p:txBody>
      </p:sp>
      <p:sp>
        <p:nvSpPr>
          <p:cNvPr id="6" name="TekstniOkvir 5">
            <a:extLst>
              <a:ext uri="{FF2B5EF4-FFF2-40B4-BE49-F238E27FC236}">
                <a16:creationId xmlns:a16="http://schemas.microsoft.com/office/drawing/2014/main" id="{BF2E5133-489A-48EB-B6CB-CEA9E8830858}"/>
              </a:ext>
            </a:extLst>
          </p:cNvPr>
          <p:cNvSpPr txBox="1"/>
          <p:nvPr/>
        </p:nvSpPr>
        <p:spPr>
          <a:xfrm>
            <a:off x="2029968" y="1929384"/>
            <a:ext cx="9244584" cy="369332"/>
          </a:xfrm>
          <a:prstGeom prst="rect">
            <a:avLst/>
          </a:prstGeom>
          <a:noFill/>
        </p:spPr>
        <p:txBody>
          <a:bodyPr wrap="square" rtlCol="0">
            <a:spAutoFit/>
          </a:bodyPr>
          <a:lstStyle/>
          <a:p>
            <a:r>
              <a:rPr lang="hr-HR" sz="1800" dirty="0">
                <a:effectLst/>
                <a:latin typeface="Calibri" panose="020F0502020204030204" pitchFamily="34" charset="0"/>
                <a:ea typeface="Calibri" panose="020F0502020204030204" pitchFamily="34" charset="0"/>
                <a:cs typeface="Calibri" panose="020F0502020204030204" pitchFamily="34" charset="0"/>
              </a:rPr>
              <a:t>4. Zakon o zaštiti okoliša („Narodne novine“, broj 80/13, 153/13, 78/15, 12/18 i 118/18)</a:t>
            </a:r>
            <a:endParaRPr lang="hr-HR" dirty="0">
              <a:latin typeface="Calibri" panose="020F0502020204030204" pitchFamily="34" charset="0"/>
              <a:cs typeface="Calibri" panose="020F0502020204030204" pitchFamily="34" charset="0"/>
            </a:endParaRPr>
          </a:p>
        </p:txBody>
      </p:sp>
      <p:sp>
        <p:nvSpPr>
          <p:cNvPr id="7" name="TekstniOkvir 6">
            <a:extLst>
              <a:ext uri="{FF2B5EF4-FFF2-40B4-BE49-F238E27FC236}">
                <a16:creationId xmlns:a16="http://schemas.microsoft.com/office/drawing/2014/main" id="{3B401BC1-6310-4718-8A3D-8F78946FC37B}"/>
              </a:ext>
            </a:extLst>
          </p:cNvPr>
          <p:cNvSpPr txBox="1"/>
          <p:nvPr/>
        </p:nvSpPr>
        <p:spPr>
          <a:xfrm>
            <a:off x="2029968" y="2782669"/>
            <a:ext cx="8558784" cy="646331"/>
          </a:xfrm>
          <a:prstGeom prst="rect">
            <a:avLst/>
          </a:prstGeom>
          <a:noFill/>
        </p:spPr>
        <p:txBody>
          <a:bodyPr wrap="square" rtlCol="0">
            <a:spAutoFit/>
          </a:bodyPr>
          <a:lstStyle/>
          <a:p>
            <a:pPr marL="209550" indent="-209550"/>
            <a:r>
              <a:rPr lang="hr-HR" sz="1800" dirty="0">
                <a:effectLst/>
                <a:latin typeface="Calibri" panose="020F0502020204030204" pitchFamily="34" charset="0"/>
                <a:ea typeface="Calibri" panose="020F0502020204030204" pitchFamily="34" charset="0"/>
                <a:cs typeface="Calibri" panose="020F0502020204030204" pitchFamily="34" charset="0"/>
              </a:rPr>
              <a:t>5. Uredba o procjeni utjecaja zahvata na okoliš, Prilozi I., II. i III.</a:t>
            </a:r>
            <a:r>
              <a:rPr lang="hr-BA" sz="1800" dirty="0">
                <a:effectLst/>
                <a:latin typeface="Calibri" panose="020F0502020204030204" pitchFamily="34" charset="0"/>
                <a:ea typeface="Times New Roman" panose="02020603050405020304" pitchFamily="18" charset="0"/>
                <a:cs typeface="Calibri" panose="020F0502020204030204" pitchFamily="34" charset="0"/>
              </a:rPr>
              <a:t> („Narodne novine“, broj 61/14 i 3/17); da li se zahvat nalazi na popisu Priloga I., II. i III.</a:t>
            </a:r>
            <a:endParaRPr lang="hr-HR" dirty="0">
              <a:latin typeface="Calibri" panose="020F0502020204030204" pitchFamily="34" charset="0"/>
              <a:cs typeface="Calibri" panose="020F0502020204030204" pitchFamily="34" charset="0"/>
            </a:endParaRPr>
          </a:p>
        </p:txBody>
      </p:sp>
      <p:pic>
        <p:nvPicPr>
          <p:cNvPr id="8" name="Slika 7">
            <a:extLst>
              <a:ext uri="{FF2B5EF4-FFF2-40B4-BE49-F238E27FC236}">
                <a16:creationId xmlns:a16="http://schemas.microsoft.com/office/drawing/2014/main" id="{B959CEDA-7215-44E9-BE7B-887AFD186B90}"/>
              </a:ext>
            </a:extLst>
          </p:cNvPr>
          <p:cNvPicPr>
            <a:picLocks noChangeAspect="1"/>
          </p:cNvPicPr>
          <p:nvPr/>
        </p:nvPicPr>
        <p:blipFill rotWithShape="1">
          <a:blip r:embed="rId2"/>
          <a:srcRect l="7747" t="16030" r="35492" b="51689"/>
          <a:stretch/>
        </p:blipFill>
        <p:spPr bwMode="auto">
          <a:xfrm>
            <a:off x="511302" y="3912953"/>
            <a:ext cx="4864172" cy="1556195"/>
          </a:xfrm>
          <a:prstGeom prst="rect">
            <a:avLst/>
          </a:prstGeom>
          <a:ln>
            <a:noFill/>
          </a:ln>
          <a:extLst>
            <a:ext uri="{53640926-AAD7-44D8-BBD7-CCE9431645EC}">
              <a14:shadowObscured xmlns:a14="http://schemas.microsoft.com/office/drawing/2010/main"/>
            </a:ext>
          </a:extLst>
        </p:spPr>
      </p:pic>
      <p:pic>
        <p:nvPicPr>
          <p:cNvPr id="9" name="Slika 8">
            <a:extLst>
              <a:ext uri="{FF2B5EF4-FFF2-40B4-BE49-F238E27FC236}">
                <a16:creationId xmlns:a16="http://schemas.microsoft.com/office/drawing/2014/main" id="{E4E70FCA-8789-4D28-A9F7-C4252241D733}"/>
              </a:ext>
            </a:extLst>
          </p:cNvPr>
          <p:cNvPicPr>
            <a:picLocks noChangeAspect="1"/>
          </p:cNvPicPr>
          <p:nvPr/>
        </p:nvPicPr>
        <p:blipFill rotWithShape="1">
          <a:blip r:embed="rId3"/>
          <a:srcRect l="7622" t="21678" r="36761" b="52818"/>
          <a:stretch/>
        </p:blipFill>
        <p:spPr bwMode="auto">
          <a:xfrm>
            <a:off x="5638120" y="3912953"/>
            <a:ext cx="6033395" cy="1556195"/>
          </a:xfrm>
          <a:prstGeom prst="rect">
            <a:avLst/>
          </a:prstGeom>
          <a:ln>
            <a:noFill/>
          </a:ln>
          <a:extLst>
            <a:ext uri="{53640926-AAD7-44D8-BBD7-CCE9431645EC}">
              <a14:shadowObscured xmlns:a14="http://schemas.microsoft.com/office/drawing/2010/main"/>
            </a:ext>
          </a:extLst>
        </p:spPr>
      </p:pic>
      <p:cxnSp>
        <p:nvCxnSpPr>
          <p:cNvPr id="3" name="Ravni poveznik 2">
            <a:extLst>
              <a:ext uri="{FF2B5EF4-FFF2-40B4-BE49-F238E27FC236}">
                <a16:creationId xmlns:a16="http://schemas.microsoft.com/office/drawing/2014/main" id="{EF21F88C-4154-474F-856B-7947278444D6}"/>
              </a:ext>
            </a:extLst>
          </p:cNvPr>
          <p:cNvCxnSpPr>
            <a:cxnSpLocks/>
          </p:cNvCxnSpPr>
          <p:nvPr/>
        </p:nvCxnSpPr>
        <p:spPr>
          <a:xfrm>
            <a:off x="6702552" y="5230368"/>
            <a:ext cx="2286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Slika 9">
            <a:extLst>
              <a:ext uri="{FF2B5EF4-FFF2-40B4-BE49-F238E27FC236}">
                <a16:creationId xmlns:a16="http://schemas.microsoft.com/office/drawing/2014/main" id="{2F48CCDA-15D0-4153-97B3-E182FA8A552D}"/>
              </a:ext>
            </a:extLst>
          </p:cNvPr>
          <p:cNvPicPr>
            <a:picLocks noChangeAspect="1"/>
          </p:cNvPicPr>
          <p:nvPr/>
        </p:nvPicPr>
        <p:blipFill rotWithShape="1">
          <a:blip r:embed="rId4"/>
          <a:srcRect l="12702" t="53969" r="37270" b="33178"/>
          <a:stretch/>
        </p:blipFill>
        <p:spPr bwMode="auto">
          <a:xfrm>
            <a:off x="166058" y="5897773"/>
            <a:ext cx="4119194" cy="594682"/>
          </a:xfrm>
          <a:prstGeom prst="rect">
            <a:avLst/>
          </a:prstGeom>
          <a:ln>
            <a:noFill/>
          </a:ln>
          <a:extLst>
            <a:ext uri="{53640926-AAD7-44D8-BBD7-CCE9431645EC}">
              <a14:shadowObscured xmlns:a14="http://schemas.microsoft.com/office/drawing/2010/main"/>
            </a:ext>
          </a:extLst>
        </p:spPr>
      </p:pic>
      <p:pic>
        <p:nvPicPr>
          <p:cNvPr id="11" name="Slika 10">
            <a:extLst>
              <a:ext uri="{FF2B5EF4-FFF2-40B4-BE49-F238E27FC236}">
                <a16:creationId xmlns:a16="http://schemas.microsoft.com/office/drawing/2014/main" id="{C9A4C06C-6D7A-4E83-9427-68EAA32DB10C}"/>
              </a:ext>
            </a:extLst>
          </p:cNvPr>
          <p:cNvPicPr>
            <a:picLocks noChangeAspect="1"/>
          </p:cNvPicPr>
          <p:nvPr/>
        </p:nvPicPr>
        <p:blipFill rotWithShape="1">
          <a:blip r:embed="rId5"/>
          <a:srcRect l="14859" t="36804" r="38159" b="49432"/>
          <a:stretch/>
        </p:blipFill>
        <p:spPr bwMode="auto">
          <a:xfrm>
            <a:off x="4444939" y="5907021"/>
            <a:ext cx="3609607" cy="594683"/>
          </a:xfrm>
          <a:prstGeom prst="rect">
            <a:avLst/>
          </a:prstGeom>
          <a:ln>
            <a:noFill/>
          </a:ln>
          <a:extLst>
            <a:ext uri="{53640926-AAD7-44D8-BBD7-CCE9431645EC}">
              <a14:shadowObscured xmlns:a14="http://schemas.microsoft.com/office/drawing/2010/main"/>
            </a:ext>
          </a:extLst>
        </p:spPr>
      </p:pic>
      <p:pic>
        <p:nvPicPr>
          <p:cNvPr id="12" name="Slika 11">
            <a:extLst>
              <a:ext uri="{FF2B5EF4-FFF2-40B4-BE49-F238E27FC236}">
                <a16:creationId xmlns:a16="http://schemas.microsoft.com/office/drawing/2014/main" id="{24DDA7BB-4C77-4CBF-99B1-BAB633476E97}"/>
              </a:ext>
            </a:extLst>
          </p:cNvPr>
          <p:cNvPicPr>
            <a:picLocks noChangeAspect="1"/>
          </p:cNvPicPr>
          <p:nvPr/>
        </p:nvPicPr>
        <p:blipFill rotWithShape="1">
          <a:blip r:embed="rId6"/>
          <a:srcRect l="14732" t="51253" r="37524" b="36113"/>
          <a:stretch/>
        </p:blipFill>
        <p:spPr bwMode="auto">
          <a:xfrm>
            <a:off x="8214233" y="5897773"/>
            <a:ext cx="3750782" cy="6131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10491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1894" y="704538"/>
            <a:ext cx="10493115" cy="4154984"/>
          </a:xfrm>
          <a:prstGeom prst="rect">
            <a:avLst/>
          </a:prstGeom>
        </p:spPr>
        <p:txBody>
          <a:bodyPr wrap="square">
            <a:spAutoFit/>
          </a:bodyPr>
          <a:lstStyle/>
          <a:p>
            <a:pPr marL="209550" indent="-209550" algn="just"/>
            <a:r>
              <a:rPr lang="hr-HR" dirty="0">
                <a:latin typeface="Times New Roman" panose="02020603050405020304" pitchFamily="18" charset="0"/>
                <a:ea typeface="Times New Roman" panose="02020603050405020304" pitchFamily="18" charset="0"/>
              </a:rPr>
              <a:t>   </a:t>
            </a:r>
            <a:r>
              <a:rPr lang="hr-HR" b="1" u="sng" dirty="0">
                <a:latin typeface="Calibri" panose="020F0502020204030204" pitchFamily="34" charset="0"/>
                <a:ea typeface="Calibri" panose="020F0502020204030204" pitchFamily="34" charset="0"/>
                <a:cs typeface="Calibri" panose="020F0502020204030204" pitchFamily="34" charset="0"/>
              </a:rPr>
              <a:t>Primjena Uredbe o procjeni utjecaja zahvata na okoliš, Prilozi I., II. i III.</a:t>
            </a:r>
            <a:r>
              <a:rPr lang="hr-BA" b="1" u="sng" dirty="0">
                <a:latin typeface="Calibri" panose="020F0502020204030204" pitchFamily="34" charset="0"/>
                <a:ea typeface="Times New Roman" panose="02020603050405020304" pitchFamily="18" charset="0"/>
                <a:cs typeface="Calibri" panose="020F0502020204030204" pitchFamily="34" charset="0"/>
              </a:rPr>
              <a:t> („Narodne</a:t>
            </a:r>
            <a:r>
              <a:rPr lang="hr-BA" b="1" dirty="0">
                <a:latin typeface="Calibri" panose="020F0502020204030204" pitchFamily="34" charset="0"/>
                <a:ea typeface="Times New Roman" panose="02020603050405020304" pitchFamily="18" charset="0"/>
                <a:cs typeface="Calibri" panose="020F0502020204030204" pitchFamily="34" charset="0"/>
              </a:rPr>
              <a:t> </a:t>
            </a:r>
            <a:r>
              <a:rPr lang="hr-BA" b="1" u="sng" dirty="0">
                <a:latin typeface="Calibri" panose="020F0502020204030204" pitchFamily="34" charset="0"/>
                <a:ea typeface="Times New Roman" panose="02020603050405020304" pitchFamily="18" charset="0"/>
                <a:cs typeface="Calibri" panose="020F0502020204030204" pitchFamily="34" charset="0"/>
              </a:rPr>
              <a:t>novine“, broj 61/14 i 3/17) prije pokretanja eKonferencije</a:t>
            </a:r>
            <a:endParaRPr lang="hr-HR" b="1" u="sng" dirty="0">
              <a:latin typeface="Calibri" panose="020F0502020204030204" pitchFamily="34" charset="0"/>
              <a:cs typeface="Calibri" panose="020F0502020204030204" pitchFamily="34" charset="0"/>
            </a:endParaRPr>
          </a:p>
          <a:p>
            <a:pPr marL="209550" indent="-209550" algn="just"/>
            <a:endParaRPr lang="hr-HR" dirty="0">
              <a:latin typeface="Times New Roman" panose="02020603050405020304" pitchFamily="18" charset="0"/>
              <a:cs typeface="Times New Roman" panose="02020603050405020304" pitchFamily="18" charset="0"/>
            </a:endParaRPr>
          </a:p>
          <a:p>
            <a:pPr marL="209550" indent="-209550" algn="just"/>
            <a:r>
              <a:rPr lang="hr-HR" i="1" dirty="0">
                <a:latin typeface="Calibri" panose="020F0502020204030204" pitchFamily="34" charset="0"/>
                <a:cs typeface="Calibri" panose="020F0502020204030204" pitchFamily="34" charset="0"/>
              </a:rPr>
              <a:t>    </a:t>
            </a:r>
            <a:r>
              <a:rPr lang="hr-HR" sz="1600" dirty="0">
                <a:latin typeface="Calibri" panose="020F0502020204030204" pitchFamily="34" charset="0"/>
                <a:cs typeface="Calibri" panose="020F0502020204030204" pitchFamily="34" charset="0"/>
              </a:rPr>
              <a:t>Izmjena zahvata iz Priloga I. i II. koja bi mogla imati značajan negativan utjecaj na okoliš, pri čemu značajan negativan utjecaj na okoliš na upit nositelja zahvata procjenjuje Ministarstvo mišljenjem, odnosno u postupku ocjene o potrebi procjene utjecaja na okoliš.</a:t>
            </a:r>
            <a:endParaRPr lang="hr-HR" sz="1600" dirty="0">
              <a:latin typeface="Calibri" panose="020F0502020204030204" pitchFamily="34" charset="0"/>
              <a:ea typeface="Times New Roman" panose="02020603050405020304" pitchFamily="18" charset="0"/>
              <a:cs typeface="Calibri" panose="020F0502020204030204" pitchFamily="34" charset="0"/>
            </a:endParaRPr>
          </a:p>
          <a:p>
            <a:pPr marL="209550" indent="-209550"/>
            <a:endParaRPr lang="hr-HR" sz="1600" dirty="0">
              <a:latin typeface="Calibri" panose="020F0502020204030204" pitchFamily="34" charset="0"/>
              <a:ea typeface="Times New Roman" panose="02020603050405020304" pitchFamily="18" charset="0"/>
              <a:cs typeface="Calibri" panose="020F0502020204030204" pitchFamily="34" charset="0"/>
            </a:endParaRPr>
          </a:p>
          <a:p>
            <a:pPr marL="209550" indent="-209550" algn="just"/>
            <a:r>
              <a:rPr lang="hr-HR" sz="1600" dirty="0">
                <a:latin typeface="Calibri" panose="020F0502020204030204" pitchFamily="34" charset="0"/>
                <a:ea typeface="Times New Roman" panose="02020603050405020304" pitchFamily="18" charset="0"/>
                <a:cs typeface="Calibri" panose="020F0502020204030204" pitchFamily="34" charset="0"/>
              </a:rPr>
              <a:t>    Ukoliko se </a:t>
            </a:r>
            <a:r>
              <a:rPr lang="hr-BA" sz="1600" dirty="0">
                <a:latin typeface="Calibri" panose="020F0502020204030204" pitchFamily="34" charset="0"/>
                <a:ea typeface="Times New Roman" panose="02020603050405020304" pitchFamily="18" charset="0"/>
                <a:cs typeface="Calibri" panose="020F0502020204030204" pitchFamily="34" charset="0"/>
              </a:rPr>
              <a:t>zahvat nalazi na popisu Priloga III. ili ako se radi o i</a:t>
            </a:r>
            <a:r>
              <a:rPr lang="hr-HR" sz="1600" dirty="0">
                <a:latin typeface="Calibri" panose="020F0502020204030204" pitchFamily="34" charset="0"/>
                <a:cs typeface="Calibri" panose="020F0502020204030204" pitchFamily="34" charset="0"/>
              </a:rPr>
              <a:t>zmjeni zahvata s ovoga Priloga koja bi mogla imati značajan negativan utjecaj na okoliš, pri čemu značajan negativan utjecaj na okoliš na upit nositelja zahvata procjenjuje nadležno upravno tijelo u županiji mišljenjem, odnosno u postupku ocjene o potrebi procjene utjecaja na okoliš.</a:t>
            </a:r>
            <a:endParaRPr lang="hr-BA" sz="1600" dirty="0">
              <a:latin typeface="Calibri" panose="020F0502020204030204" pitchFamily="34" charset="0"/>
              <a:ea typeface="Times New Roman" panose="02020603050405020304" pitchFamily="18" charset="0"/>
              <a:cs typeface="Calibri" panose="020F0502020204030204" pitchFamily="34" charset="0"/>
            </a:endParaRPr>
          </a:p>
          <a:p>
            <a:pPr marL="209550" indent="-209550"/>
            <a:endParaRPr lang="hr-BA" sz="1600" dirty="0">
              <a:latin typeface="Calibri" panose="020F0502020204030204" pitchFamily="34" charset="0"/>
              <a:ea typeface="Times New Roman" panose="02020603050405020304" pitchFamily="18" charset="0"/>
              <a:cs typeface="Calibri" panose="020F0502020204030204" pitchFamily="34" charset="0"/>
            </a:endParaRPr>
          </a:p>
          <a:p>
            <a:pPr marL="209550" indent="-209550" algn="just"/>
            <a:r>
              <a:rPr lang="hr-HR" sz="1600" dirty="0">
                <a:latin typeface="Calibri" panose="020F0502020204030204" pitchFamily="34" charset="0"/>
                <a:cs typeface="Calibri" panose="020F0502020204030204" pitchFamily="34" charset="0"/>
              </a:rPr>
              <a:t>   Za ostale zahvate navedene u Prilogu II. i III., koji ne dosižu kriterije utvrđene u tim prilozima, a koji bi mogli imati značajan negativan utjecaj na okoliš, pri čemu značajan negativan utjecaj na okoliš na upit nositelja zahvata procjenjuje nadležno upravno tijelo u županiji mišljenjem uzimajući u obzir kriterije iz Priloga V. ove Uredbe, odnosno u postupku ocjene o potrebi procjene utjecaja na okoliš.</a:t>
            </a:r>
            <a:endParaRPr lang="hr-HR" sz="1600" b="1" dirty="0">
              <a:latin typeface="Calibri" panose="020F0502020204030204" pitchFamily="34" charset="0"/>
              <a:cs typeface="Calibri" panose="020F0502020204030204" pitchFamily="34" charset="0"/>
            </a:endParaRPr>
          </a:p>
          <a:p>
            <a:r>
              <a:rPr lang="hr-HR" sz="16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77013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1325" y="397239"/>
            <a:ext cx="9376347" cy="5657318"/>
          </a:xfrm>
          <a:prstGeom prst="rect">
            <a:avLst/>
          </a:prstGeom>
        </p:spPr>
        <p:txBody>
          <a:bodyPr wrap="square">
            <a:spAutoFit/>
          </a:bodyPr>
          <a:lstStyle/>
          <a:p>
            <a:pPr algn="just">
              <a:lnSpc>
                <a:spcPct val="107000"/>
              </a:lnSpc>
              <a:spcAft>
                <a:spcPts val="800"/>
              </a:spcAft>
            </a:pPr>
            <a:r>
              <a:rPr lang="hr-HR" b="1" u="sng" dirty="0">
                <a:latin typeface="Calibri" panose="020F0502020204030204" pitchFamily="34" charset="0"/>
                <a:ea typeface="Calibri" panose="020F0502020204030204" pitchFamily="34" charset="0"/>
                <a:cs typeface="Calibri" panose="020F0502020204030204" pitchFamily="34" charset="0"/>
              </a:rPr>
              <a:t>Primjena Zakona o zaštiti prirode („Narodne novine“ broj 80/13, 15/18, 14/19 i 127/19) i </a:t>
            </a:r>
            <a:r>
              <a:rPr lang="hr-BA" b="1" u="sng" dirty="0">
                <a:latin typeface="Calibri" panose="020F0502020204030204" pitchFamily="34" charset="0"/>
                <a:ea typeface="Times New Roman" panose="02020603050405020304" pitchFamily="18" charset="0"/>
                <a:cs typeface="Calibri" panose="020F0502020204030204" pitchFamily="34" charset="0"/>
              </a:rPr>
              <a:t>Uredbe o ekološkoj mreži i nadležnostima javnih ustanova za upravljanje područjima ekološke mreže („Narodne novine“ broj 80/19) prije pokretanja eKonferencije</a:t>
            </a:r>
            <a:endParaRPr lang="hr-HR" b="1" u="sng" dirty="0">
              <a:latin typeface="Calibri" panose="020F0502020204030204" pitchFamily="34" charset="0"/>
              <a:cs typeface="Calibri" panose="020F0502020204030204" pitchFamily="34" charset="0"/>
            </a:endParaRPr>
          </a:p>
          <a:p>
            <a:pPr algn="ctr"/>
            <a:r>
              <a:rPr lang="hr-HR" sz="1400" b="1" dirty="0">
                <a:latin typeface="Calibri" panose="020F0502020204030204" pitchFamily="34" charset="0"/>
                <a:cs typeface="Calibri" panose="020F0502020204030204" pitchFamily="34" charset="0"/>
              </a:rPr>
              <a:t>Ocjena prihvatljivosti zahvata</a:t>
            </a:r>
          </a:p>
          <a:p>
            <a:pPr algn="ctr"/>
            <a:endParaRPr lang="hr-HR" sz="1400" b="1" dirty="0">
              <a:latin typeface="Calibri" panose="020F0502020204030204" pitchFamily="34" charset="0"/>
              <a:cs typeface="Calibri" panose="020F0502020204030204" pitchFamily="34" charset="0"/>
            </a:endParaRPr>
          </a:p>
          <a:p>
            <a:pPr algn="ctr"/>
            <a:r>
              <a:rPr lang="hr-HR" sz="1400" b="1" dirty="0">
                <a:latin typeface="Calibri" panose="020F0502020204030204" pitchFamily="34" charset="0"/>
                <a:cs typeface="Calibri" panose="020F0502020204030204" pitchFamily="34" charset="0"/>
              </a:rPr>
              <a:t>Članak 28.</a:t>
            </a:r>
          </a:p>
          <a:p>
            <a:r>
              <a:rPr lang="hr-HR" sz="1400" dirty="0">
                <a:latin typeface="Calibri" panose="020F0502020204030204" pitchFamily="34" charset="0"/>
                <a:cs typeface="Calibri" panose="020F0502020204030204" pitchFamily="34" charset="0"/>
              </a:rPr>
              <a:t>(2) Ocjena prihvatljivosti zahvata provodi se u okviru pripreme namjeravanog zahvata, prije izdavanja lokacijske dozvole ili izdavanja drugog potrebnog odobrenja za provedbu zahvata.</a:t>
            </a:r>
          </a:p>
          <a:p>
            <a:endParaRPr lang="hr-HR" sz="1400" dirty="0">
              <a:latin typeface="Calibri" panose="020F0502020204030204" pitchFamily="34" charset="0"/>
              <a:cs typeface="Calibri" panose="020F0502020204030204" pitchFamily="34" charset="0"/>
            </a:endParaRPr>
          </a:p>
          <a:p>
            <a:pPr algn="ctr"/>
            <a:r>
              <a:rPr lang="hr-HR" sz="1400" b="1" dirty="0">
                <a:latin typeface="Calibri" panose="020F0502020204030204" pitchFamily="34" charset="0"/>
                <a:cs typeface="Calibri" panose="020F0502020204030204" pitchFamily="34" charset="0"/>
              </a:rPr>
              <a:t>Članak 29. </a:t>
            </a:r>
          </a:p>
          <a:p>
            <a:pPr fontAlgn="base"/>
            <a:r>
              <a:rPr lang="hr-HR" sz="1400" dirty="0">
                <a:latin typeface="Calibri" panose="020F0502020204030204" pitchFamily="34" charset="0"/>
                <a:cs typeface="Calibri" panose="020F0502020204030204" pitchFamily="34" charset="0"/>
              </a:rPr>
              <a:t>(1) Ministarstvo provodi Prethodnu ocjenu i Glavnu ocjenu za zahvate:</a:t>
            </a:r>
          </a:p>
          <a:p>
            <a:pPr fontAlgn="base"/>
            <a:r>
              <a:rPr lang="hr-HR" sz="1400" dirty="0">
                <a:latin typeface="Calibri" panose="020F0502020204030204" pitchFamily="34" charset="0"/>
                <a:cs typeface="Calibri" panose="020F0502020204030204" pitchFamily="34" charset="0"/>
              </a:rPr>
              <a:t>– za koje tijelo državne uprave nadležno za zaštitu okoliša provodi postupak procjene utjecaja na okoliš ili postupak ocjene o potrebi procjene utjecaja na okoliš prema posebnom propisu iz područja zaštite okoliša,</a:t>
            </a:r>
          </a:p>
          <a:p>
            <a:pPr fontAlgn="base"/>
            <a:r>
              <a:rPr lang="hr-HR" sz="1400" dirty="0">
                <a:latin typeface="Calibri" panose="020F0502020204030204" pitchFamily="34" charset="0"/>
                <a:cs typeface="Calibri" panose="020F0502020204030204" pitchFamily="34" charset="0"/>
              </a:rPr>
              <a:t>– čiji obuhvat se nalazi na području dvije ili više jedinica područne (regionalne) samouprave i/ili Grada Zagreba.</a:t>
            </a:r>
          </a:p>
          <a:p>
            <a:pPr fontAlgn="base"/>
            <a:endParaRPr lang="hr-HR" sz="1400" dirty="0">
              <a:latin typeface="Calibri" panose="020F0502020204030204" pitchFamily="34" charset="0"/>
              <a:cs typeface="Calibri" panose="020F0502020204030204" pitchFamily="34" charset="0"/>
            </a:endParaRPr>
          </a:p>
          <a:p>
            <a:pPr fontAlgn="base"/>
            <a:r>
              <a:rPr lang="hr-HR" sz="1400" dirty="0">
                <a:latin typeface="Calibri" panose="020F0502020204030204" pitchFamily="34" charset="0"/>
                <a:cs typeface="Calibri" panose="020F0502020204030204" pitchFamily="34" charset="0"/>
              </a:rPr>
              <a:t>(2) Upravno tijelo provodi Prethodnu ocjenu i Glavnu ocjenu za zahvate:</a:t>
            </a:r>
          </a:p>
          <a:p>
            <a:pPr fontAlgn="base"/>
            <a:r>
              <a:rPr lang="hr-HR" sz="1400" dirty="0">
                <a:latin typeface="Calibri" panose="020F0502020204030204" pitchFamily="34" charset="0"/>
                <a:cs typeface="Calibri" panose="020F0502020204030204" pitchFamily="34" charset="0"/>
              </a:rPr>
              <a:t>– za koje tijelo područne (regionalne) samouprave nadležno za poslove zaštite okoliša provodi postupak procjene utjecaja na okoliš ili postupak ocjene o potrebi procjene utjecaja na okoliš prema posebnom propisu iz područja zaštite okoliša,</a:t>
            </a:r>
          </a:p>
          <a:p>
            <a:r>
              <a:rPr lang="hr-HR" sz="1400" dirty="0">
                <a:latin typeface="Calibri" panose="020F0502020204030204" pitchFamily="34" charset="0"/>
                <a:cs typeface="Calibri" panose="020F0502020204030204" pitchFamily="34" charset="0"/>
              </a:rPr>
              <a:t>– koji mogu imati značajan negativan utjecaj na ciljeve očuvanja i cjelovitost područja ekološke mreže, osim za zahvate iz stavka 1. ovoga članka.</a:t>
            </a:r>
          </a:p>
          <a:p>
            <a:r>
              <a:rPr lang="hr-HR" sz="1400" dirty="0">
                <a:latin typeface="Calibri" panose="020F0502020204030204" pitchFamily="34" charset="0"/>
                <a:cs typeface="Calibri" panose="020F0502020204030204" pitchFamily="34" charset="0"/>
              </a:rPr>
              <a:t> </a:t>
            </a:r>
          </a:p>
          <a:p>
            <a:pPr algn="just">
              <a:lnSpc>
                <a:spcPct val="107000"/>
              </a:lnSpc>
              <a:spcAft>
                <a:spcPts val="800"/>
              </a:spcAft>
            </a:pPr>
            <a:endParaRPr lang="hr-HR" dirty="0">
              <a:latin typeface="Calibri" panose="020F0502020204030204" pitchFamily="34" charset="0"/>
              <a:cs typeface="Calibri" panose="020F0502020204030204" pitchFamily="34" charset="0"/>
            </a:endParaRPr>
          </a:p>
          <a:p>
            <a:pPr algn="just">
              <a:lnSpc>
                <a:spcPct val="107000"/>
              </a:lnSpc>
              <a:spcAft>
                <a:spcPts val="800"/>
              </a:spcAft>
            </a:pPr>
            <a:endParaRPr lang="hr-H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67439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6945" y="1109272"/>
            <a:ext cx="10553076" cy="5027017"/>
          </a:xfrm>
          <a:prstGeom prst="rect">
            <a:avLst/>
          </a:prstGeom>
        </p:spPr>
        <p:txBody>
          <a:bodyPr wrap="square">
            <a:spAutoFit/>
          </a:bodyPr>
          <a:lstStyle/>
          <a:p>
            <a:pPr algn="ctr">
              <a:spcBef>
                <a:spcPts val="360"/>
              </a:spcBef>
              <a:spcAft>
                <a:spcPts val="360"/>
              </a:spcAft>
            </a:pPr>
            <a:r>
              <a:rPr lang="hr-HR" sz="14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Članak 30.</a:t>
            </a:r>
            <a:endParaRPr lang="hr-HR" sz="1400" b="1" dirty="0">
              <a:latin typeface="Calibri" panose="020F0502020204030204" pitchFamily="34" charset="0"/>
              <a:ea typeface="Times New Roman" panose="02020603050405020304" pitchFamily="18" charset="0"/>
              <a:cs typeface="Calibri" panose="020F0502020204030204" pitchFamily="34" charset="0"/>
            </a:endParaRPr>
          </a:p>
          <a:p>
            <a:pPr marL="342900" indent="-342900" algn="just" fontAlgn="base">
              <a:spcBef>
                <a:spcPts val="360"/>
              </a:spcBef>
              <a:spcAft>
                <a:spcPts val="360"/>
              </a:spcAft>
              <a:buAutoNum type="arabicParenBoth"/>
            </a:pPr>
            <a:r>
              <a:rPr lang="hr-HR" sz="1400" dirty="0">
                <a:solidFill>
                  <a:srgbClr val="231F20"/>
                </a:solidFill>
                <a:latin typeface="Calibri" panose="020F0502020204030204" pitchFamily="34" charset="0"/>
                <a:ea typeface="Times New Roman" panose="02020603050405020304" pitchFamily="18" charset="0"/>
                <a:cs typeface="Calibri" panose="020F0502020204030204" pitchFamily="34" charset="0"/>
              </a:rPr>
              <a:t>Za zahvat iz članka 27. stavka 2. ovoga Zakona, kao i za zahvat za koji nije obvezna procjena utjecaja na okoliš, odnosno ocjena o potrebi procjene utjecaja na okoliš, pravna i fizička osoba koja namjerava provesti zahvat (u daljnjem tekstu: nositelj zahvata) podnosi nadležnom tijelu iz članka 29. ovoga Zakona zahtjev za Prethodnu ocjenu.</a:t>
            </a:r>
          </a:p>
          <a:p>
            <a:pPr fontAlgn="base"/>
            <a:r>
              <a:rPr lang="hr-HR" sz="1400" dirty="0">
                <a:latin typeface="Calibri" panose="020F0502020204030204" pitchFamily="34" charset="0"/>
                <a:cs typeface="Calibri" panose="020F0502020204030204" pitchFamily="34" charset="0"/>
              </a:rPr>
              <a:t>(2) Zahtjev iz stavka 1. ovoga članka podnosi se u pisanom i digitalnom obliku te osobito sadrži:</a:t>
            </a:r>
          </a:p>
          <a:p>
            <a:pPr fontAlgn="base"/>
            <a:r>
              <a:rPr lang="hr-HR" sz="1400" dirty="0">
                <a:latin typeface="Calibri" panose="020F0502020204030204" pitchFamily="34" charset="0"/>
                <a:cs typeface="Calibri" panose="020F0502020204030204" pitchFamily="34" charset="0"/>
              </a:rPr>
              <a:t>1. podatke o nositelju zahvata:</a:t>
            </a:r>
          </a:p>
          <a:p>
            <a:pPr fontAlgn="base"/>
            <a:r>
              <a:rPr lang="hr-HR" sz="1400" dirty="0">
                <a:latin typeface="Calibri" panose="020F0502020204030204" pitchFamily="34" charset="0"/>
                <a:cs typeface="Calibri" panose="020F0502020204030204" pitchFamily="34" charset="0"/>
              </a:rPr>
              <a:t>2. podatke o zahvatu i lokaciji zahvata: </a:t>
            </a:r>
          </a:p>
          <a:p>
            <a:pPr fontAlgn="base"/>
            <a:r>
              <a:rPr lang="hr-HR" sz="1400" dirty="0">
                <a:latin typeface="Calibri" panose="020F0502020204030204" pitchFamily="34" charset="0"/>
                <a:cs typeface="Calibri" panose="020F0502020204030204" pitchFamily="34" charset="0"/>
              </a:rPr>
              <a:t>– </a:t>
            </a:r>
            <a:r>
              <a:rPr lang="hr-HR" sz="1400" b="1" i="1" dirty="0">
                <a:latin typeface="Calibri" panose="020F0502020204030204" pitchFamily="34" charset="0"/>
                <a:cs typeface="Calibri" panose="020F0502020204030204" pitchFamily="34" charset="0"/>
              </a:rPr>
              <a:t>kartografski prikaz s ucrtanim zahvatom u odgovarajućem mjerilu ili položaj zahvata u prostoru u vektorskom formatu </a:t>
            </a:r>
            <a:r>
              <a:rPr lang="hr-HR" sz="1400" i="1" dirty="0">
                <a:latin typeface="Calibri" panose="020F0502020204030204" pitchFamily="34" charset="0"/>
                <a:cs typeface="Calibri" panose="020F0502020204030204" pitchFamily="34" charset="0"/>
              </a:rPr>
              <a:t>(</a:t>
            </a:r>
            <a:r>
              <a:rPr lang="hr-HR" altLang="sr-Latn-RS" sz="1400" i="1" u="sng" dirty="0">
                <a:latin typeface="Calibri" panose="020F0502020204030204" pitchFamily="34" charset="0"/>
                <a:ea typeface="Times New Roman" panose="02020603050405020304" pitchFamily="18" charset="0"/>
                <a:cs typeface="Calibri" panose="020F0502020204030204" pitchFamily="34" charset="0"/>
                <a:hlinkClick r:id="rId2"/>
              </a:rPr>
              <a:t>http://services.bioportal.hr/wms</a:t>
            </a:r>
            <a:r>
              <a:rPr lang="hr-HR" altLang="sr-Latn-RS" sz="1400" i="1" u="sng" dirty="0">
                <a:latin typeface="Calibri" panose="020F0502020204030204" pitchFamily="34" charset="0"/>
                <a:ea typeface="Times New Roman" panose="02020603050405020304" pitchFamily="18" charset="0"/>
                <a:cs typeface="Calibri" panose="020F0502020204030204" pitchFamily="34" charset="0"/>
              </a:rPr>
              <a:t>)</a:t>
            </a:r>
          </a:p>
          <a:p>
            <a:pPr fontAlgn="base"/>
            <a:endParaRPr lang="hr-HR" sz="1400" u="sng" dirty="0">
              <a:solidFill>
                <a:srgbClr val="0000FF"/>
              </a:solidFill>
              <a:latin typeface="Arial" panose="020B0604020202020204" pitchFamily="34" charset="0"/>
              <a:cs typeface="Arial" panose="020B0604020202020204" pitchFamily="34" charset="0"/>
            </a:endParaRPr>
          </a:p>
          <a:p>
            <a:pPr fontAlgn="base"/>
            <a:r>
              <a:rPr lang="hr-HR" sz="1400" dirty="0">
                <a:latin typeface="Calibri" panose="020F0502020204030204" pitchFamily="34" charset="0"/>
                <a:cs typeface="Calibri" panose="020F0502020204030204" pitchFamily="34" charset="0"/>
              </a:rPr>
              <a:t>3. kratki opis zahvata:</a:t>
            </a:r>
          </a:p>
          <a:p>
            <a:pPr fontAlgn="base"/>
            <a:endParaRPr lang="hr-HR" sz="1400" dirty="0">
              <a:latin typeface="Calibri" panose="020F0502020204030204" pitchFamily="34" charset="0"/>
              <a:cs typeface="Calibri" panose="020F0502020204030204" pitchFamily="34" charset="0"/>
            </a:endParaRPr>
          </a:p>
          <a:p>
            <a:pPr fontAlgn="base"/>
            <a:r>
              <a:rPr lang="hr-HR" sz="1400" dirty="0">
                <a:latin typeface="Calibri" panose="020F0502020204030204" pitchFamily="34" charset="0"/>
                <a:cs typeface="Calibri" panose="020F0502020204030204" pitchFamily="34" charset="0"/>
              </a:rPr>
              <a:t>(3) O podnesenom zahtjevu iz stavka 1. ovoga članka nadležno tijelo iz članka 29. stavka 2. ovoga Zakona zatražit će prethodno mišljenje Ministarstva o mogućnosti značajnih negativnih utjecaja zahvata na ciljeve očuvanja i cjelovitost područja ekološke mreže. </a:t>
            </a:r>
          </a:p>
          <a:p>
            <a:pPr fontAlgn="base"/>
            <a:endParaRPr lang="hr-HR" sz="1400" dirty="0">
              <a:latin typeface="Calibri" panose="020F0502020204030204" pitchFamily="34" charset="0"/>
              <a:cs typeface="Calibri" panose="020F0502020204030204" pitchFamily="34" charset="0"/>
            </a:endParaRPr>
          </a:p>
          <a:p>
            <a:pPr fontAlgn="base"/>
            <a:r>
              <a:rPr lang="hr-HR" sz="1400" dirty="0">
                <a:latin typeface="Calibri" panose="020F0502020204030204" pitchFamily="34" charset="0"/>
                <a:cs typeface="Calibri" panose="020F0502020204030204" pitchFamily="34" charset="0"/>
              </a:rPr>
              <a:t>(4) Ako nadležno tijelo isključi mogućnost značajnih negativnih utjecaja zahvata na ciljeve očuvanja i cjelovitost područja ekološke mreže, donosi rješenje da je zahvat prihvatljiv za ekološku mrežu.</a:t>
            </a:r>
          </a:p>
          <a:p>
            <a:pPr marL="342900" indent="-342900" algn="just" fontAlgn="base">
              <a:spcBef>
                <a:spcPts val="360"/>
              </a:spcBef>
              <a:spcAft>
                <a:spcPts val="360"/>
              </a:spcAft>
              <a:buAutoNum type="arabicParenBoth"/>
            </a:pPr>
            <a:endParaRPr lang="hr-HR" sz="1400" dirty="0">
              <a:solidFill>
                <a:srgbClr val="231F20"/>
              </a:solidFill>
              <a:effectLst/>
              <a:latin typeface="Calibri" panose="020F0502020204030204" pitchFamily="34" charset="0"/>
              <a:ea typeface="Times New Roman" panose="02020603050405020304" pitchFamily="18" charset="0"/>
              <a:cs typeface="Calibri" panose="020F0502020204030204" pitchFamily="34" charset="0"/>
            </a:endParaRPr>
          </a:p>
          <a:p>
            <a:pPr algn="just" fontAlgn="base">
              <a:spcBef>
                <a:spcPts val="360"/>
              </a:spcBef>
              <a:spcAft>
                <a:spcPts val="360"/>
              </a:spcAft>
            </a:pPr>
            <a:r>
              <a:rPr lang="hr-HR" sz="1400" b="1" u="sng" dirty="0">
                <a:solidFill>
                  <a:srgbClr val="231F20"/>
                </a:solidFill>
                <a:latin typeface="Calibri" panose="020F0502020204030204" pitchFamily="34" charset="0"/>
                <a:ea typeface="Times New Roman" panose="02020603050405020304" pitchFamily="18" charset="0"/>
                <a:cs typeface="Calibri" panose="020F0502020204030204" pitchFamily="34" charset="0"/>
              </a:rPr>
              <a:t>Nakon provedenih postupaka (OPUO ili Prethodne ocjene), ako u rješenju nisu određene nikakve mjere NIJE POTREBNO ZA ZAHVAT TRAŽITI POSEBNE UVJETE PUTEM EKONFERENCIJE. </a:t>
            </a:r>
          </a:p>
          <a:p>
            <a:pPr algn="just" fontAlgn="base">
              <a:spcBef>
                <a:spcPts val="360"/>
              </a:spcBef>
              <a:spcAft>
                <a:spcPts val="360"/>
              </a:spcAft>
            </a:pPr>
            <a:endParaRPr lang="hr-HR" sz="14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840919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814419"/>
          </a:xfrm>
        </p:spPr>
        <p:txBody>
          <a:bodyPr>
            <a:normAutofit/>
          </a:bodyPr>
          <a:lstStyle/>
          <a:p>
            <a:pPr>
              <a:lnSpc>
                <a:spcPct val="107000"/>
              </a:lnSpc>
              <a:spcAft>
                <a:spcPts val="800"/>
              </a:spcAft>
            </a:pPr>
            <a:r>
              <a:rPr lang="hr-HR" sz="1800" dirty="0">
                <a:latin typeface="Calibri" panose="020F0502020204030204" pitchFamily="34" charset="0"/>
                <a:ea typeface="Calibri" panose="020F0502020204030204" pitchFamily="34" charset="0"/>
                <a:cs typeface="Calibri" panose="020F0502020204030204" pitchFamily="34" charset="0"/>
              </a:rPr>
              <a:t>Primjena članka 143. Zakona o zaštiti prirode („Narodne novine“ broj 80/13, 15/18, 14/19 i 127/19) u postupku ekonferencije</a:t>
            </a:r>
          </a:p>
        </p:txBody>
      </p:sp>
      <p:sp>
        <p:nvSpPr>
          <p:cNvPr id="3" name="Rectangle 2"/>
          <p:cNvSpPr/>
          <p:nvPr/>
        </p:nvSpPr>
        <p:spPr>
          <a:xfrm>
            <a:off x="1451579" y="1956216"/>
            <a:ext cx="9461259" cy="3816429"/>
          </a:xfrm>
          <a:prstGeom prst="rect">
            <a:avLst/>
          </a:prstGeom>
        </p:spPr>
        <p:txBody>
          <a:bodyPr wrap="square">
            <a:spAutoFit/>
          </a:bodyPr>
          <a:lstStyle/>
          <a:p>
            <a:pPr fontAlgn="base"/>
            <a:r>
              <a:rPr lang="hr-HR" sz="1600" dirty="0">
                <a:latin typeface="Calibri" panose="020F0502020204030204" pitchFamily="34" charset="0"/>
                <a:cs typeface="Calibri" panose="020F0502020204030204" pitchFamily="34" charset="0"/>
              </a:rPr>
              <a:t>Za zahvate na zaštićenom području za koje je sukladno posebnim propisima iz područja prostornog uređenja i posebnim propisima iz područja gradnje potrebno ishoditi akt za građenje, osim za zahvate iz članka 23. ovoga Zakona, uvjete zaštite prirode utvrđuje i potvrdu izdaje:</a:t>
            </a:r>
          </a:p>
          <a:p>
            <a:pPr fontAlgn="base"/>
            <a:endParaRPr lang="hr-HR" sz="1600" dirty="0">
              <a:latin typeface="Calibri" panose="020F0502020204030204" pitchFamily="34" charset="0"/>
              <a:cs typeface="Calibri" panose="020F0502020204030204" pitchFamily="34" charset="0"/>
            </a:endParaRPr>
          </a:p>
          <a:p>
            <a:pPr fontAlgn="base"/>
            <a:r>
              <a:rPr lang="hr-HR" sz="1600" dirty="0">
                <a:latin typeface="Calibri" panose="020F0502020204030204" pitchFamily="34" charset="0"/>
                <a:cs typeface="Calibri" panose="020F0502020204030204" pitchFamily="34" charset="0"/>
              </a:rPr>
              <a:t>– </a:t>
            </a:r>
            <a:r>
              <a:rPr lang="hr-HR" sz="1600" b="1" dirty="0">
                <a:latin typeface="Calibri" panose="020F0502020204030204" pitchFamily="34" charset="0"/>
                <a:cs typeface="Calibri" panose="020F0502020204030204" pitchFamily="34" charset="0"/>
              </a:rPr>
              <a:t>Ministarstvo </a:t>
            </a:r>
            <a:r>
              <a:rPr lang="hr-HR" sz="1600" dirty="0">
                <a:latin typeface="Calibri" panose="020F0502020204030204" pitchFamily="34" charset="0"/>
                <a:cs typeface="Calibri" panose="020F0502020204030204" pitchFamily="34" charset="0"/>
              </a:rPr>
              <a:t>za zahvate na području posebnog rezervata i za zahvate na području nacionalnog parka ili parka prirode kojima je nositelj javna ustanova za upravljanje nacionalnim parkom ili parkom prirode.</a:t>
            </a:r>
          </a:p>
          <a:p>
            <a:pPr fontAlgn="base"/>
            <a:r>
              <a:rPr lang="hr-HR" sz="1600" b="1" dirty="0">
                <a:latin typeface="Calibri" panose="020F0502020204030204" pitchFamily="34" charset="0"/>
                <a:cs typeface="Calibri" panose="020F0502020204030204" pitchFamily="34" charset="0"/>
              </a:rPr>
              <a:t>- javna ustanova </a:t>
            </a:r>
            <a:r>
              <a:rPr lang="hr-HR" sz="1600" dirty="0">
                <a:latin typeface="Calibri" panose="020F0502020204030204" pitchFamily="34" charset="0"/>
                <a:cs typeface="Calibri" panose="020F0502020204030204" pitchFamily="34" charset="0"/>
              </a:rPr>
              <a:t>za upravljanje nacionalnim parkom ili parkom prirode za zahvate koji se izvode na području nacionalnog parka ili parka prirode, a kojima nije nositelj javna ustanova</a:t>
            </a:r>
          </a:p>
          <a:p>
            <a:r>
              <a:rPr lang="hr-HR" sz="1600" dirty="0">
                <a:latin typeface="Calibri" panose="020F0502020204030204" pitchFamily="34" charset="0"/>
                <a:cs typeface="Calibri" panose="020F0502020204030204" pitchFamily="34" charset="0"/>
              </a:rPr>
              <a:t>– </a:t>
            </a:r>
            <a:r>
              <a:rPr lang="hr-HR" sz="1600" b="1" u="sng" dirty="0">
                <a:latin typeface="Calibri" panose="020F0502020204030204" pitchFamily="34" charset="0"/>
                <a:cs typeface="Calibri" panose="020F0502020204030204" pitchFamily="34" charset="0"/>
              </a:rPr>
              <a:t>upravno tijelo </a:t>
            </a:r>
            <a:r>
              <a:rPr lang="hr-HR" sz="1600" dirty="0">
                <a:latin typeface="Calibri" panose="020F0502020204030204" pitchFamily="34" charset="0"/>
                <a:cs typeface="Calibri" panose="020F0502020204030204" pitchFamily="34" charset="0"/>
              </a:rPr>
              <a:t>za zahvate koji se izvode na području regionalnog parka, spomenika prirode, značajnog krajobraza, park-šume i spomenika parkovne arhitekture.</a:t>
            </a:r>
          </a:p>
          <a:p>
            <a:pPr algn="just"/>
            <a:endParaRPr lang="hr-HR" sz="1600" dirty="0">
              <a:latin typeface="Calibri" panose="020F0502020204030204" pitchFamily="34" charset="0"/>
              <a:ea typeface="Calibri" panose="020F0502020204030204" pitchFamily="34" charset="0"/>
              <a:cs typeface="Calibri" panose="020F0502020204030204" pitchFamily="34" charset="0"/>
            </a:endParaRPr>
          </a:p>
          <a:p>
            <a:pPr algn="just"/>
            <a:r>
              <a:rPr lang="hr-HR" sz="1600" dirty="0">
                <a:latin typeface="Calibri" panose="020F0502020204030204" pitchFamily="34" charset="0"/>
                <a:cs typeface="Calibri" panose="020F0502020204030204" pitchFamily="34" charset="0"/>
              </a:rPr>
              <a:t>Uvjeti zaštite prirode izdani od </a:t>
            </a:r>
            <a:r>
              <a:rPr lang="hr-HR" sz="1600" b="1" dirty="0">
                <a:latin typeface="Calibri" panose="020F0502020204030204" pitchFamily="34" charset="0"/>
                <a:cs typeface="Calibri" panose="020F0502020204030204" pitchFamily="34" charset="0"/>
              </a:rPr>
              <a:t>nadležnog tijela</a:t>
            </a:r>
            <a:r>
              <a:rPr lang="hr-HR" sz="1600" dirty="0">
                <a:latin typeface="Calibri" panose="020F0502020204030204" pitchFamily="34" charset="0"/>
                <a:cs typeface="Calibri" panose="020F0502020204030204" pitchFamily="34" charset="0"/>
              </a:rPr>
              <a:t> trebaju biti sastavni dio Glavnog projekta na temelju kojih se daje Potvrda na Glavni projekt od tog nadležnog tijela.</a:t>
            </a:r>
          </a:p>
          <a:p>
            <a:pPr fontAlgn="base"/>
            <a:endParaRPr lang="hr-HR" sz="1600" dirty="0">
              <a:latin typeface="Calibri" panose="020F0502020204030204" pitchFamily="34" charset="0"/>
              <a:cs typeface="Calibri" panose="020F0502020204030204" pitchFamily="34" charset="0"/>
            </a:endParaRPr>
          </a:p>
          <a:p>
            <a:pPr algn="just"/>
            <a:endParaRPr lang="hr-HR" dirty="0"/>
          </a:p>
        </p:txBody>
      </p:sp>
    </p:spTree>
    <p:extLst>
      <p:ext uri="{BB962C8B-B14F-4D97-AF65-F5344CB8AC3E}">
        <p14:creationId xmlns:p14="http://schemas.microsoft.com/office/powerpoint/2010/main" val="2909145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niOkvir 3">
            <a:extLst>
              <a:ext uri="{FF2B5EF4-FFF2-40B4-BE49-F238E27FC236}">
                <a16:creationId xmlns:a16="http://schemas.microsoft.com/office/drawing/2014/main" id="{C5E44F9F-0691-41F1-B68F-B2309C3596FB}"/>
              </a:ext>
            </a:extLst>
          </p:cNvPr>
          <p:cNvSpPr txBox="1"/>
          <p:nvPr/>
        </p:nvSpPr>
        <p:spPr>
          <a:xfrm>
            <a:off x="4700016" y="603504"/>
            <a:ext cx="2587752" cy="707886"/>
          </a:xfrm>
          <a:prstGeom prst="rect">
            <a:avLst/>
          </a:prstGeom>
          <a:noFill/>
        </p:spPr>
        <p:txBody>
          <a:bodyPr wrap="square" rtlCol="0">
            <a:spAutoFit/>
          </a:bodyPr>
          <a:lstStyle/>
          <a:p>
            <a:r>
              <a:rPr lang="hr-HR" sz="4000" dirty="0">
                <a:latin typeface="Calibri" panose="020F0502020204030204" pitchFamily="34" charset="0"/>
                <a:cs typeface="Calibri" panose="020F0502020204030204" pitchFamily="34" charset="0"/>
              </a:rPr>
              <a:t>RAZNO</a:t>
            </a:r>
          </a:p>
        </p:txBody>
      </p:sp>
      <p:sp>
        <p:nvSpPr>
          <p:cNvPr id="5" name="TekstniOkvir 4">
            <a:extLst>
              <a:ext uri="{FF2B5EF4-FFF2-40B4-BE49-F238E27FC236}">
                <a16:creationId xmlns:a16="http://schemas.microsoft.com/office/drawing/2014/main" id="{01090D08-8487-4A04-BF6D-E4C7B1969D44}"/>
              </a:ext>
            </a:extLst>
          </p:cNvPr>
          <p:cNvSpPr txBox="1"/>
          <p:nvPr/>
        </p:nvSpPr>
        <p:spPr>
          <a:xfrm>
            <a:off x="3816626" y="2002536"/>
            <a:ext cx="3999506" cy="1077218"/>
          </a:xfrm>
          <a:prstGeom prst="rect">
            <a:avLst/>
          </a:prstGeom>
          <a:noFill/>
        </p:spPr>
        <p:txBody>
          <a:bodyPr wrap="square" rtlCol="0">
            <a:spAutoFit/>
          </a:bodyPr>
          <a:lstStyle/>
          <a:p>
            <a:pPr marL="285750" indent="-285750">
              <a:buFontTx/>
              <a:buChar char="-"/>
            </a:pPr>
            <a:r>
              <a:rPr lang="hr-HR" dirty="0"/>
              <a:t>pitanja na mail:</a:t>
            </a:r>
          </a:p>
          <a:p>
            <a:pPr marL="285750" indent="-285750">
              <a:buFontTx/>
              <a:buChar char="-"/>
            </a:pPr>
            <a:endParaRPr lang="hr-HR" dirty="0"/>
          </a:p>
          <a:p>
            <a:r>
              <a:rPr lang="hr-HR" dirty="0"/>
              <a:t> </a:t>
            </a:r>
            <a:r>
              <a:rPr lang="hr-HR"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prostorno_upiti@obz.hr</a:t>
            </a:r>
            <a:endParaRPr lang="hr-HR" b="1" dirty="0">
              <a:solidFill>
                <a:srgbClr val="FF0000"/>
              </a:solidFill>
            </a:endParaRPr>
          </a:p>
        </p:txBody>
      </p:sp>
    </p:spTree>
    <p:extLst>
      <p:ext uri="{BB962C8B-B14F-4D97-AF65-F5344CB8AC3E}">
        <p14:creationId xmlns:p14="http://schemas.microsoft.com/office/powerpoint/2010/main" val="1702616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CBB9C34-3CC8-4C9F-AEAF-3956AFD882F2}"/>
              </a:ext>
            </a:extLst>
          </p:cNvPr>
          <p:cNvSpPr>
            <a:spLocks noGrp="1"/>
          </p:cNvSpPr>
          <p:nvPr>
            <p:ph type="title"/>
          </p:nvPr>
        </p:nvSpPr>
        <p:spPr>
          <a:xfrm>
            <a:off x="2990431" y="2515082"/>
            <a:ext cx="5184305" cy="612166"/>
          </a:xfrm>
        </p:spPr>
        <p:txBody>
          <a:bodyPr>
            <a:normAutofit/>
          </a:bodyPr>
          <a:lstStyle/>
          <a:p>
            <a:r>
              <a:rPr lang="hr-HR" sz="2000" dirty="0">
                <a:latin typeface="Calibri" panose="020F0502020204030204" pitchFamily="34" charset="0"/>
                <a:cs typeface="Calibri" panose="020F0502020204030204" pitchFamily="34" charset="0"/>
              </a:rPr>
              <a:t>  ZAHVALJUJEMO NA VAŠEM ODAZIVU I PAŽNJI</a:t>
            </a:r>
          </a:p>
        </p:txBody>
      </p:sp>
    </p:spTree>
    <p:extLst>
      <p:ext uri="{BB962C8B-B14F-4D97-AF65-F5344CB8AC3E}">
        <p14:creationId xmlns:p14="http://schemas.microsoft.com/office/powerpoint/2010/main" val="3986199387"/>
      </p:ext>
    </p:extLst>
  </p:cSld>
  <p:clrMapOvr>
    <a:masterClrMapping/>
  </p:clrMapOvr>
</p:sld>
</file>

<file path=ppt/theme/theme1.xml><?xml version="1.0" encoding="utf-8"?>
<a:theme xmlns:a="http://schemas.openxmlformats.org/drawingml/2006/main" name="Galerija">
  <a:themeElements>
    <a:clrScheme name="Galerij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j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j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675</TotalTime>
  <Words>2535</Words>
  <Application>Microsoft Office PowerPoint</Application>
  <PresentationFormat>Široki zaslon</PresentationFormat>
  <Paragraphs>179</Paragraphs>
  <Slides>25</Slides>
  <Notes>1</Notes>
  <HiddenSlides>0</HiddenSlides>
  <MMClips>0</MMClips>
  <ScaleCrop>false</ScaleCrop>
  <HeadingPairs>
    <vt:vector size="6" baseType="variant">
      <vt:variant>
        <vt:lpstr>Korišteni fontovi</vt:lpstr>
      </vt:variant>
      <vt:variant>
        <vt:i4>5</vt:i4>
      </vt:variant>
      <vt:variant>
        <vt:lpstr>Tema</vt:lpstr>
      </vt:variant>
      <vt:variant>
        <vt:i4>1</vt:i4>
      </vt:variant>
      <vt:variant>
        <vt:lpstr>Naslovi slajdova</vt:lpstr>
      </vt:variant>
      <vt:variant>
        <vt:i4>25</vt:i4>
      </vt:variant>
    </vt:vector>
  </HeadingPairs>
  <TitlesOfParts>
    <vt:vector size="31" baseType="lpstr">
      <vt:lpstr>Arial</vt:lpstr>
      <vt:lpstr>Calibri</vt:lpstr>
      <vt:lpstr>Gill Sans MT</vt:lpstr>
      <vt:lpstr>Times New Roman</vt:lpstr>
      <vt:lpstr>Wingdings</vt:lpstr>
      <vt:lpstr>Galerija</vt:lpstr>
      <vt:lpstr>OSJEČKO-BARANJSKA ŽUPANIJA  UPRAVNI ODJEL ZA PROSTORNO UREĐENJE, GRADITELJSTVO I ZAŠTITU OKOLIŠA  </vt:lpstr>
      <vt:lpstr>TEME</vt:lpstr>
      <vt:lpstr>        PODRUČJE GRADITELJSTVA I PROSTORNOG UREĐENJA ZAKON O GRADNJI (NN broj 153/13, 20/17, 39/19, 125/19)                             ZAKON O PROSTORNOM UREĐENJU (NN br. 153/13, 65/17, 114/18, 39/19)                 </vt:lpstr>
      <vt:lpstr>1.    Pravilnik o jednostavnim i drugim građevinama i radovima (NN br. 112/17., 34/18., 36/19.,            98/19., 31/20.) očitovanje o izdavanju građevinskih i uporabnih dozvola sukladno radovima prema Pravilniku </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                                   11. PROSTORNI PLANOVI</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Primjena članka 143. Zakona o zaštiti prirode („Narodne novine“ broj 80/13, 15/18, 14/19 i 127/19) u postupku ekonferencije</vt:lpstr>
      <vt:lpstr>PowerPoint prezentacija</vt:lpstr>
      <vt:lpstr>  ZAHVALJUJEMO NA VAŠEM ODAZIVU I PAŽNJI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OSJEČKO-BARANJSKA ŽUPANIJA  UPRAVNI ODJEL ZA PROSTORNO UREĐENJE, GRADITELJSTVO I ZAŠTITU OKOLIŠA</dc:title>
  <dc:creator>Livio Međurečan</dc:creator>
  <cp:lastModifiedBy>Antonija Brkić</cp:lastModifiedBy>
  <cp:revision>47</cp:revision>
  <cp:lastPrinted>2021-10-26T08:02:57Z</cp:lastPrinted>
  <dcterms:created xsi:type="dcterms:W3CDTF">2021-10-26T06:53:56Z</dcterms:created>
  <dcterms:modified xsi:type="dcterms:W3CDTF">2021-10-28T08:01:11Z</dcterms:modified>
</cp:coreProperties>
</file>