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1" r:id="rId6"/>
    <p:sldId id="293" r:id="rId7"/>
    <p:sldId id="292" r:id="rId8"/>
    <p:sldId id="337" r:id="rId9"/>
    <p:sldId id="296" r:id="rId10"/>
    <p:sldId id="338" r:id="rId11"/>
    <p:sldId id="297" r:id="rId12"/>
    <p:sldId id="300" r:id="rId13"/>
    <p:sldId id="318" r:id="rId14"/>
    <p:sldId id="319" r:id="rId15"/>
    <p:sldId id="320" r:id="rId16"/>
    <p:sldId id="302" r:id="rId17"/>
    <p:sldId id="314" r:id="rId18"/>
    <p:sldId id="301" r:id="rId19"/>
    <p:sldId id="316" r:id="rId20"/>
    <p:sldId id="306" r:id="rId21"/>
    <p:sldId id="321" r:id="rId22"/>
    <p:sldId id="305" r:id="rId23"/>
    <p:sldId id="323" r:id="rId24"/>
    <p:sldId id="324" r:id="rId25"/>
    <p:sldId id="327" r:id="rId26"/>
    <p:sldId id="333" r:id="rId27"/>
    <p:sldId id="308" r:id="rId28"/>
    <p:sldId id="335" r:id="rId29"/>
    <p:sldId id="329" r:id="rId30"/>
    <p:sldId id="312" r:id="rId31"/>
    <p:sldId id="261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C06"/>
    <a:srgbClr val="F83B08"/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 teme 2 - Isticanj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List1!$C$2:$E$2</c:f>
              <c:strCache>
                <c:ptCount val="2"/>
                <c:pt idx="0">
                  <c:v>Proračun 2025.</c:v>
                </c:pt>
                <c:pt idx="1">
                  <c:v>II.rebalans 2025.</c:v>
                </c:pt>
              </c:strCache>
            </c:strRef>
          </c:cat>
          <c:val>
            <c:numRef>
              <c:f>List1!$C$3:$E$3</c:f>
              <c:numCache>
                <c:formatCode>#,##0.00</c:formatCode>
                <c:ptCount val="2"/>
                <c:pt idx="0">
                  <c:v>329598992.05000001</c:v>
                </c:pt>
                <c:pt idx="1">
                  <c:v>342109799.38999999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EC-4804-8E6C-2E68E52ABF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30581160"/>
        <c:axId val="429266048"/>
      </c:barChart>
      <c:valAx>
        <c:axId val="4292660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430581160"/>
        <c:crosses val="autoZero"/>
        <c:crossBetween val="between"/>
      </c:valAx>
      <c:catAx>
        <c:axId val="43058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292660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List1!$D$5</c:f>
              <c:strCache>
                <c:ptCount val="1"/>
                <c:pt idx="0">
                  <c:v>Plan za 2025.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List1!$D$6:$D$7</c:f>
            </c:numRef>
          </c:val>
          <c:extLst>
            <c:ext xmlns:c16="http://schemas.microsoft.com/office/drawing/2014/chart" uri="{C3380CC4-5D6E-409C-BE32-E72D297353CC}">
              <c16:uniqueId val="{00000000-2571-43D2-A817-191447B2418C}"/>
            </c:ext>
          </c:extLst>
        </c:ser>
        <c:ser>
          <c:idx val="1"/>
          <c:order val="1"/>
          <c:tx>
            <c:strRef>
              <c:f>List1!$E$5</c:f>
              <c:strCache>
                <c:ptCount val="1"/>
                <c:pt idx="0">
                  <c:v>Plan  2025.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9.6254761342193067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571-43D2-A817-191447B241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List1!$E$6:$E$7</c:f>
              <c:numCache>
                <c:formatCode>#,##0.00</c:formatCode>
                <c:ptCount val="2"/>
                <c:pt idx="0">
                  <c:v>121902642.89</c:v>
                </c:pt>
                <c:pt idx="1">
                  <c:v>207696349.16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71-43D2-A817-191447B2418C}"/>
            </c:ext>
          </c:extLst>
        </c:ser>
        <c:ser>
          <c:idx val="2"/>
          <c:order val="2"/>
          <c:tx>
            <c:strRef>
              <c:f>List1!$F$5</c:f>
              <c:strCache>
                <c:ptCount val="1"/>
                <c:pt idx="0">
                  <c:v>II. rebalans 2025.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List1!$F$6:$F$7</c:f>
              <c:numCache>
                <c:formatCode>#,##0.00</c:formatCode>
                <c:ptCount val="2"/>
                <c:pt idx="0">
                  <c:v>121105457.39</c:v>
                </c:pt>
                <c:pt idx="1">
                  <c:v>221004342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71-43D2-A817-191447B241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30580440"/>
        <c:axId val="430580800"/>
      </c:barChart>
      <c:valAx>
        <c:axId val="4305808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430580440"/>
        <c:crosses val="autoZero"/>
        <c:crossBetween val="between"/>
      </c:valAx>
      <c:catAx>
        <c:axId val="43058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05808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prihodi'!$B$2:$B$14</c:f>
              <c:strCache>
                <c:ptCount val="13"/>
                <c:pt idx="0">
                  <c:v>Prihodi od poreza</c:v>
                </c:pt>
                <c:pt idx="1">
                  <c:v>Pomoći iz inozemstva (darovnice) i od subjekata unutar općeg  proračuna</c:v>
                </c:pt>
                <c:pt idx="2">
                  <c:v>Prihodi od imovine</c:v>
                </c:pt>
                <c:pt idx="3">
                  <c:v>Prihodi od upravnih i administrativnih pristojbi,  pristojbi  po  posebnim propisima i naknada</c:v>
                </c:pt>
                <c:pt idx="4">
                  <c:v>Prihodi od prodaje proizvoda i roba te pruženih usluga i prihodi od donacija</c:v>
                </c:pt>
                <c:pt idx="5">
                  <c:v>Prihodi iz nadležnog proračuna i od HZZO-a</c:v>
                </c:pt>
                <c:pt idx="6">
                  <c:v>Kazne, upravne mjere i ostali prihodi </c:v>
                </c:pt>
                <c:pt idx="7">
                  <c:v>Prihodi od prodaje neproizvedene dugotrajne imovine</c:v>
                </c:pt>
                <c:pt idx="8">
                  <c:v>Prihodi od prodaje proizvedene dugotrajne imovine</c:v>
                </c:pt>
                <c:pt idx="9">
                  <c:v>Primljeni povrati glavnica danih zajmova i depozita</c:v>
                </c:pt>
                <c:pt idx="10">
                  <c:v>Primici od prodaje financijskih instrumenata - dionica i udjela u glavnici</c:v>
                </c:pt>
                <c:pt idx="11">
                  <c:v>Primici od financijske imovine i zaduživanja</c:v>
                </c:pt>
                <c:pt idx="12">
                  <c:v>Rezultat poslovanja</c:v>
                </c:pt>
              </c:strCache>
            </c:strRef>
          </c:cat>
          <c:val>
            <c:numRef>
              <c:f>'+- prihodi'!$F$2:$F$14</c:f>
              <c:numCache>
                <c:formatCode>#,##0.00</c:formatCode>
                <c:ptCount val="13"/>
                <c:pt idx="0">
                  <c:v>1911092</c:v>
                </c:pt>
                <c:pt idx="1">
                  <c:v>9418919.8000000007</c:v>
                </c:pt>
                <c:pt idx="2">
                  <c:v>13674</c:v>
                </c:pt>
                <c:pt idx="3">
                  <c:v>542786.03</c:v>
                </c:pt>
                <c:pt idx="4">
                  <c:v>26223.559999999998</c:v>
                </c:pt>
                <c:pt idx="5">
                  <c:v>1314071.8</c:v>
                </c:pt>
                <c:pt idx="6">
                  <c:v>70001</c:v>
                </c:pt>
                <c:pt idx="7">
                  <c:v>300000</c:v>
                </c:pt>
                <c:pt idx="8">
                  <c:v>-15195.31</c:v>
                </c:pt>
                <c:pt idx="9">
                  <c:v>450</c:v>
                </c:pt>
                <c:pt idx="10">
                  <c:v>0</c:v>
                </c:pt>
                <c:pt idx="11">
                  <c:v>-1000000</c:v>
                </c:pt>
                <c:pt idx="12">
                  <c:v>-71215.539999999455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E6D-4E1A-91CB-AEBBC151E5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1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</c:f>
              <c:strCache>
                <c:ptCount val="1"/>
                <c:pt idx="0">
                  <c:v>Prihodi od poreza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prihodi'!$C$2:$E$2</c:f>
              <c:numCache>
                <c:formatCode>#,##0.00</c:formatCode>
                <c:ptCount val="3"/>
                <c:pt idx="0">
                  <c:v>1020000</c:v>
                </c:pt>
                <c:pt idx="1">
                  <c:v>0</c:v>
                </c:pt>
                <c:pt idx="2">
                  <c:v>891092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944-43D0-B3A8-5B45CD5D477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prihodi'!$B$3</c:f>
              <c:strCache>
                <c:ptCount val="1"/>
                <c:pt idx="0">
                  <c:v>Pomoći iz inozemstva (darovnice) i od subjekata unutar općeg  proračuna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dLbl>
              <c:idx val="0"/>
              <c:layout>
                <c:manualLayout>
                  <c:x val="4.4657492853335734E-3"/>
                  <c:y val="0.13196122902893045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sr-Latn-R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58-47FB-8789-84DB6547DAD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7AE4918-D3B2-4E57-84BC-A59BDC44A314}" type="VALUE">
                      <a:rPr lang="en-US" sz="1100" baseline="0">
                        <a:solidFill>
                          <a:sysClr val="windowText" lastClr="000000"/>
                        </a:solidFill>
                      </a:rPr>
                      <a:pPr>
                        <a:defRPr sz="1100"/>
                      </a:pPr>
                      <a:t>[VRIJEDNOST]</a:t>
                    </a:fld>
                    <a:endParaRPr lang="hr-HR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hr-H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8158-47FB-8789-84DB6547DAD0}"/>
                </c:ext>
              </c:extLst>
            </c:dLbl>
            <c:dLbl>
              <c:idx val="2"/>
              <c:layout>
                <c:manualLayout>
                  <c:x val="1.8191188689862744E-2"/>
                  <c:y val="0.1172991588770481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C91A7F01-0237-4270-A24C-B4BA476262F3}" type="VALUE">
                      <a:rPr lang="en-US" sz="1100" baseline="0">
                        <a:solidFill>
                          <a:sysClr val="windowText" lastClr="000000"/>
                        </a:solidFill>
                      </a:rPr>
                      <a:pPr>
                        <a:defRPr sz="1100"/>
                      </a:pPr>
                      <a:t>[VRIJEDNOST]</a:t>
                    </a:fld>
                    <a:endParaRPr lang="hr-HR"/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hr-H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158-47FB-8789-84DB6547DAD0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prihodi'!$C$3:$E$3</c:f>
              <c:numCache>
                <c:formatCode>#,##0.00</c:formatCode>
                <c:ptCount val="3"/>
                <c:pt idx="0">
                  <c:v>-1305406.8</c:v>
                </c:pt>
                <c:pt idx="1">
                  <c:v>11615418.600000001</c:v>
                </c:pt>
                <c:pt idx="2">
                  <c:v>-891092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8158-47FB-8789-84DB6547DA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prihodi'!$B$20</c:f>
              <c:strCache>
                <c:ptCount val="1"/>
                <c:pt idx="0">
                  <c:v>Primici od financijske imovine i zaduživanja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prihodi'!$C$20:$E$20</c:f>
              <c:numCache>
                <c:formatCode>#,##0.00</c:formatCode>
                <c:ptCount val="3"/>
                <c:pt idx="0">
                  <c:v>-1003000</c:v>
                </c:pt>
                <c:pt idx="1">
                  <c:v>3450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6C5-411D-AB91-EFA4624556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prihodi'!$B$14</c:f>
              <c:strCache>
                <c:ptCount val="1"/>
                <c:pt idx="0">
                  <c:v>Rezultat poslovanja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extLst>
              <c:ext xmlns:c16="http://schemas.microsoft.com/office/drawing/2014/chart" uri="{C3380CC4-5D6E-409C-BE32-E72D297353CC}">
                <c16:uniqueId val="{00000000-5CC2-49F4-872E-DCF8EBC9898A}"/>
              </c:ext>
            </c:extLst>
          </c:dPt>
          <c:dLbls>
            <c:dLbl>
              <c:idx val="1"/>
              <c:layout>
                <c:manualLayout>
                  <c:x val="5.8689527894707105E-2"/>
                  <c:y val="-4.6403474926046745E-3"/>
                </c:manualLayout>
              </c:layout>
              <c:tx>
                <c:rich>
                  <a:bodyPr/>
                  <a:lstStyle/>
                  <a:p>
                    <a:fld id="{354DA9BA-D562-4A28-B8CC-D2C2A9E0BFB2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CC2-49F4-872E-DCF8EBC9898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prihodi'!$C$14:$E$14</c:f>
              <c:numCache>
                <c:formatCode>#,##0.00</c:formatCode>
                <c:ptCount val="3"/>
                <c:pt idx="0">
                  <c:v>3670.5800000005402</c:v>
                </c:pt>
                <c:pt idx="1">
                  <c:v>-74886.12</c:v>
                </c:pt>
                <c:pt idx="2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5CC2-49F4-872E-DCF8EBC989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1328"/>
        <c:axId val="543361720"/>
      </c:barChart>
      <c:catAx>
        <c:axId val="54336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1720"/>
        <c:crosses val="autoZero"/>
        <c:auto val="1"/>
        <c:lblAlgn val="ctr"/>
        <c:lblOffset val="100"/>
        <c:noMultiLvlLbl val="0"/>
      </c:catAx>
      <c:valAx>
        <c:axId val="5433617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Pt>
            <c:idx val="0"/>
            <c:invertIfNegative val="1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BF-4B6D-9D9A-725401B1A341}"/>
              </c:ext>
            </c:extLst>
          </c:dPt>
          <c:dPt>
            <c:idx val="8"/>
            <c:invertIfNegative val="1"/>
            <c:bubble3D val="0"/>
            <c:spPr>
              <a:solidFill>
                <a:srgbClr val="2E75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CBF-4B6D-9D9A-725401B1A3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rashodi'!$B$2:$B$14</c:f>
              <c:strCache>
                <c:ptCount val="13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Rashodi za donacije, kazne, naknade šteta i kapitalne pomoći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dodatna ulaganja na nefinancijskoj imovini</c:v>
                </c:pt>
                <c:pt idx="10">
                  <c:v>Izdaci za dane zajmove i jamčevne pologe</c:v>
                </c:pt>
                <c:pt idx="11">
                  <c:v>Izdaci za ulaganja u financijske instrumente - dionice i udjele u glavnici</c:v>
                </c:pt>
                <c:pt idx="12">
                  <c:v>Izdaci za otplatu glavnice primljenih kredita i zajmova</c:v>
                </c:pt>
              </c:strCache>
            </c:strRef>
          </c:cat>
          <c:val>
            <c:numRef>
              <c:f>'+- rashodi'!$G$2:$G$14</c:f>
              <c:numCache>
                <c:formatCode>#,##0.00</c:formatCode>
                <c:ptCount val="13"/>
                <c:pt idx="0">
                  <c:v>10206629.709999999</c:v>
                </c:pt>
                <c:pt idx="1">
                  <c:v>3559600.2500000005</c:v>
                </c:pt>
                <c:pt idx="2">
                  <c:v>-6280</c:v>
                </c:pt>
                <c:pt idx="3">
                  <c:v>-2730.0000000000073</c:v>
                </c:pt>
                <c:pt idx="4">
                  <c:v>-525199</c:v>
                </c:pt>
                <c:pt idx="5">
                  <c:v>188237.68</c:v>
                </c:pt>
                <c:pt idx="6">
                  <c:v>-354852.69</c:v>
                </c:pt>
                <c:pt idx="7">
                  <c:v>-36468</c:v>
                </c:pt>
                <c:pt idx="8">
                  <c:v>-365955.11000000004</c:v>
                </c:pt>
                <c:pt idx="9">
                  <c:v>-213705.5</c:v>
                </c:pt>
                <c:pt idx="10">
                  <c:v>-16250</c:v>
                </c:pt>
                <c:pt idx="11">
                  <c:v>80000</c:v>
                </c:pt>
                <c:pt idx="12">
                  <c:v>-2220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4-8CBF-4B6D-9D9A-725401B1A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543362504"/>
        <c:axId val="543362896"/>
      </c:barChart>
      <c:dateAx>
        <c:axId val="543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2896"/>
        <c:crosses val="autoZero"/>
        <c:auto val="0"/>
        <c:lblOffset val="100"/>
        <c:baseTimeUnit val="days"/>
      </c:dateAx>
      <c:valAx>
        <c:axId val="54336289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54336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rashodi'!$B$2</c:f>
              <c:strCache>
                <c:ptCount val="1"/>
                <c:pt idx="0">
                  <c:v>Rashodi za zaposlene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rashodi'!$C$2:$F$2</c:f>
              <c:numCache>
                <c:formatCode>#,##0.00</c:formatCode>
                <c:ptCount val="4"/>
                <c:pt idx="0">
                  <c:v>-55679.77</c:v>
                </c:pt>
                <c:pt idx="1">
                  <c:v>243031.64000000007</c:v>
                </c:pt>
                <c:pt idx="2">
                  <c:v>10011055.84</c:v>
                </c:pt>
                <c:pt idx="3">
                  <c:v>8222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141-4037-89D1-704BC5C0C18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3680"/>
        <c:axId val="543364072"/>
      </c:barChart>
      <c:catAx>
        <c:axId val="5433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4072"/>
        <c:crosses val="autoZero"/>
        <c:auto val="1"/>
        <c:lblAlgn val="ctr"/>
        <c:lblOffset val="100"/>
        <c:noMultiLvlLbl val="0"/>
      </c:catAx>
      <c:valAx>
        <c:axId val="543364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rashodi'!$B$3</c:f>
              <c:strCache>
                <c:ptCount val="1"/>
                <c:pt idx="0">
                  <c:v>Materijalni rashodi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rashodi'!$C$3:$F$3</c:f>
              <c:numCache>
                <c:formatCode>#,##0.00</c:formatCode>
                <c:ptCount val="4"/>
                <c:pt idx="0">
                  <c:v>768463.99</c:v>
                </c:pt>
                <c:pt idx="1">
                  <c:v>-340596.02999999997</c:v>
                </c:pt>
                <c:pt idx="2">
                  <c:v>3296825.2300000004</c:v>
                </c:pt>
                <c:pt idx="3">
                  <c:v>-165092.93999999997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31E-4FD3-8C09-D35E66AE7B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43364856"/>
        <c:axId val="543365248"/>
      </c:barChart>
      <c:catAx>
        <c:axId val="5433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43365248"/>
        <c:crosses val="autoZero"/>
        <c:auto val="1"/>
        <c:lblAlgn val="ctr"/>
        <c:lblOffset val="100"/>
        <c:noMultiLvlLbl val="0"/>
      </c:catAx>
      <c:valAx>
        <c:axId val="54336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4336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rashodi'!$B$6</c:f>
              <c:strCache>
                <c:ptCount val="1"/>
                <c:pt idx="0">
                  <c:v>Pomoći dane u inozemstvo i unutar općeg proračuna</c:v>
                </c:pt>
              </c:strCache>
            </c:strRef>
          </c:tx>
          <c:spPr>
            <a:solidFill>
              <a:srgbClr val="2E75B6"/>
            </a:solidFill>
            <a:ln>
              <a:noFill/>
            </a:ln>
            <a:effectLst/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rashodi'!$C$6:$F$6</c:f>
              <c:numCache>
                <c:formatCode>#,##0.00</c:formatCode>
                <c:ptCount val="4"/>
                <c:pt idx="0">
                  <c:v>55000</c:v>
                </c:pt>
                <c:pt idx="1">
                  <c:v>-573600</c:v>
                </c:pt>
                <c:pt idx="2">
                  <c:v>-6599</c:v>
                </c:pt>
                <c:pt idx="3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E953-4AE2-B844-F9C56A584F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5401488"/>
        <c:axId val="585401880"/>
      </c:barChart>
      <c:catAx>
        <c:axId val="58540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5401880"/>
        <c:crosses val="autoZero"/>
        <c:auto val="1"/>
        <c:lblAlgn val="ctr"/>
        <c:lblOffset val="100"/>
        <c:noMultiLvlLbl val="0"/>
      </c:catAx>
      <c:valAx>
        <c:axId val="585401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5401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575720256265802E-2"/>
          <c:y val="3.7599758269493966E-2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rashodi'!$B$19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1"/>
          <c:dLbls>
            <c:dLbl>
              <c:idx val="3"/>
              <c:layout>
                <c:manualLayout>
                  <c:x val="8.2366104493142335E-3"/>
                  <c:y val="0.1583874125367074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F4-429D-AF33-BEC8D4CCAC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rashodi'!$C$19:$F$19</c:f>
              <c:numCache>
                <c:formatCode>#,##0.00</c:formatCode>
                <c:ptCount val="4"/>
                <c:pt idx="0">
                  <c:v>-207500</c:v>
                </c:pt>
                <c:pt idx="1">
                  <c:v>-438317.64</c:v>
                </c:pt>
                <c:pt idx="2">
                  <c:v>-129587.91</c:v>
                </c:pt>
                <c:pt idx="3">
                  <c:v>159276.94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BF4-429D-AF33-BEC8D4CCAC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"/>
        <c:overlap val="-6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461" y="2894202"/>
            <a:ext cx="9058503" cy="30208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REBALANS PRORAČUNA 202</a:t>
            </a: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I. IZMJENE I DOPUNE PRORAČUNA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OSJEČKO-BARANJSKE ŽUPANIJE ZA 202</a:t>
            </a: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ŠTO JE PRORAČUN?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574" y="1690688"/>
            <a:ext cx="9358490" cy="4351338"/>
          </a:xfrm>
        </p:spPr>
        <p:txBody>
          <a:bodyPr/>
          <a:lstStyle/>
          <a:p>
            <a:pPr algn="just"/>
            <a:r>
              <a:rPr lang="hr-HR" sz="2400" dirty="0"/>
              <a:t>Proračun je temeljni financijski dokument u kojem su iskazani svi planirani godišnji prihodi i primici te rashodi i izdaci za jednu fiskalnu ili proračunsku godinu kao i projekcije proračuna za sljedeće dvije proračunske godine. </a:t>
            </a:r>
          </a:p>
          <a:p>
            <a:pPr algn="just"/>
            <a:r>
              <a:rPr lang="hr-HR" sz="2400" dirty="0"/>
              <a:t>Iz Proračuna saznajemo što sve Županija financira te koliko novca izdvaja za pojedine javne funkcije poput školstva, zdravstva, gospodarstva, poljoprivrede, turizma itd.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57781"/>
            <a:ext cx="9345161" cy="4437181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je konsolidiran te sadrži prikazane prihode/primitke i rashode/izdatke Osječko-baranjske županije i njenih proračunskih korisnik: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53 osnovne škole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28 srednjih škola i učeničkih domova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doma za starije i nemoćne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4 zdravstvenih ustanova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1 ustanova u kulturi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ostale ustanove 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38CC4ED7-3FC7-8BCD-5A41-7DC8D5C9A1FF}"/>
              </a:ext>
            </a:extLst>
          </p:cNvPr>
          <p:cNvSpPr/>
          <p:nvPr/>
        </p:nvSpPr>
        <p:spPr>
          <a:xfrm>
            <a:off x="1773694" y="4843401"/>
            <a:ext cx="2045687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5" name="Znak zbrajanja 4">
            <a:extLst>
              <a:ext uri="{FF2B5EF4-FFF2-40B4-BE49-F238E27FC236}">
                <a16:creationId xmlns:a16="http://schemas.microsoft.com/office/drawing/2014/main" id="{106A1ACC-E602-6C8A-0FD6-BEBB83D84AE7}"/>
              </a:ext>
            </a:extLst>
          </p:cNvPr>
          <p:cNvSpPr/>
          <p:nvPr/>
        </p:nvSpPr>
        <p:spPr>
          <a:xfrm>
            <a:off x="4035124" y="4997548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DBD3CD0F-BB3C-B65F-8B73-7E443F8429E2}"/>
              </a:ext>
            </a:extLst>
          </p:cNvPr>
          <p:cNvSpPr/>
          <p:nvPr/>
        </p:nvSpPr>
        <p:spPr>
          <a:xfrm>
            <a:off x="4812002" y="4843401"/>
            <a:ext cx="2347896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7" name="Jednako 6">
            <a:extLst>
              <a:ext uri="{FF2B5EF4-FFF2-40B4-BE49-F238E27FC236}">
                <a16:creationId xmlns:a16="http://schemas.microsoft.com/office/drawing/2014/main" id="{B1AB049C-8EA8-95F5-3A84-2C7C27DEA080}"/>
              </a:ext>
            </a:extLst>
          </p:cNvPr>
          <p:cNvSpPr/>
          <p:nvPr/>
        </p:nvSpPr>
        <p:spPr>
          <a:xfrm>
            <a:off x="7337284" y="4953507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FE2FAD5A-B642-928C-B319-5923786EABF9}"/>
              </a:ext>
            </a:extLst>
          </p:cNvPr>
          <p:cNvSpPr/>
          <p:nvPr/>
        </p:nvSpPr>
        <p:spPr>
          <a:xfrm>
            <a:off x="8228876" y="4836190"/>
            <a:ext cx="1967665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ŠTO JE REBALANS?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zervirano mjesto teksta 4">
            <a:extLst>
              <a:ext uri="{FF2B5EF4-FFF2-40B4-BE49-F238E27FC236}">
                <a16:creationId xmlns:a16="http://schemas.microsoft.com/office/drawing/2014/main" id="{D930021D-EC3C-0390-86E4-A3B8F2CE2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905" y="2348916"/>
            <a:ext cx="9597005" cy="312909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sz="2600" dirty="0"/>
              <a:t>Rebalans je izmjena proračunskih iznosa odnosno njihovo smanjenje i/ili povećanje u odnosu na plan proračuna donesen na početku kalendarske godine.</a:t>
            </a:r>
          </a:p>
          <a:p>
            <a:pPr algn="just"/>
            <a:r>
              <a:rPr lang="hr-HR" sz="2600" dirty="0"/>
              <a:t>Do rebalansa dolazi kada se tijekom proračunske godine povećaju rashodi i izdaci odnosno smanje prihodi i primici pa se proračun mora uravnotežiti pronalaženjem novih prihoda i primitaka, odnosno smanjenjem predviđenih rashoda i izdataka.</a:t>
            </a:r>
          </a:p>
          <a:p>
            <a:pPr algn="just"/>
            <a:r>
              <a:rPr lang="hr-HR" sz="2600" dirty="0"/>
              <a:t>Rebalansom se mijenja isključivo plan za tekuću proračunsku godinu.</a:t>
            </a:r>
          </a:p>
          <a:p>
            <a:pPr algn="just"/>
            <a:r>
              <a:rPr lang="hr-HR" sz="2600" dirty="0"/>
              <a:t>Može se raditi više puta tijekom godine, a postupak donošenja rebalansa jednak je postupku donošenja proračuna.</a:t>
            </a:r>
          </a:p>
          <a:p>
            <a:pPr marL="0" indent="0">
              <a:buNone/>
            </a:pPr>
            <a:endParaRPr lang="hr-HR" sz="2000" b="1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882813EA-D5A3-AB77-580A-15F02CAC5F68}"/>
              </a:ext>
            </a:extLst>
          </p:cNvPr>
          <p:cNvSpPr/>
          <p:nvPr/>
        </p:nvSpPr>
        <p:spPr>
          <a:xfrm>
            <a:off x="1591076" y="1488366"/>
            <a:ext cx="9448834" cy="553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0E8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chemeClr val="accent1">
                    <a:lumMod val="75000"/>
                  </a:schemeClr>
                </a:solidFill>
              </a:rPr>
              <a:t>REBALANS = IZMJENE I DOPUNE PRORAČUNA</a:t>
            </a:r>
          </a:p>
        </p:txBody>
      </p:sp>
    </p:spTree>
    <p:extLst>
      <p:ext uri="{BB962C8B-B14F-4D97-AF65-F5344CB8AC3E}">
        <p14:creationId xmlns:p14="http://schemas.microsoft.com/office/powerpoint/2010/main" val="140308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161" y="365125"/>
            <a:ext cx="9153727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ZA 2025.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469" y="1491138"/>
            <a:ext cx="9252420" cy="3713161"/>
          </a:xfrm>
        </p:spPr>
        <p:txBody>
          <a:bodyPr>
            <a:normAutofit/>
          </a:bodyPr>
          <a:lstStyle/>
          <a:p>
            <a:pPr algn="just"/>
            <a:r>
              <a:rPr lang="hr-HR" sz="2400" b="1" dirty="0"/>
              <a:t>Proračun Osječko-baranjske županije za 2025. godinu </a:t>
            </a:r>
            <a:r>
              <a:rPr lang="hr-HR" sz="2400" dirty="0"/>
              <a:t>s projekcijama za sljedeće dvije godine donijela je Skupština Županije na 34. sjednici održanoj 12. prosinca  2024. godine u ukupnoj svoti od </a:t>
            </a:r>
            <a:r>
              <a:rPr lang="hr-HR" sz="2400" b="1" dirty="0"/>
              <a:t>301.922.213,72 eura</a:t>
            </a:r>
            <a:r>
              <a:rPr lang="hr-HR" sz="2400" dirty="0"/>
              <a:t>. </a:t>
            </a:r>
          </a:p>
          <a:p>
            <a:pPr algn="just"/>
            <a:r>
              <a:rPr lang="hr-HR" sz="2400" dirty="0"/>
              <a:t>Skupština Osječko-baranjske županije usvojila je </a:t>
            </a:r>
            <a:r>
              <a:rPr lang="hr-HR" sz="2400" b="1" dirty="0"/>
              <a:t>prve izmjene i dopune Proračuna </a:t>
            </a:r>
            <a:r>
              <a:rPr lang="hr-HR" sz="2400" dirty="0"/>
              <a:t>10. srpnja 2025. godine na 2. sjednici Skupštine kada je Proračun Osječko-baranjske županije utvrđen u visini od </a:t>
            </a:r>
            <a:r>
              <a:rPr lang="hr-HR" sz="2400" b="1" dirty="0"/>
              <a:t>329.598.992,05 eura</a:t>
            </a:r>
            <a:r>
              <a:rPr lang="hr-H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132" y="365125"/>
            <a:ext cx="10041622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II. IZMJENE I DOPUNE PRORAČUNA OBŽ ZA 2025. GOD.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7E1360-C963-A350-9805-18E5885B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77130"/>
            <a:ext cx="9334095" cy="4337895"/>
          </a:xfrm>
        </p:spPr>
        <p:txBody>
          <a:bodyPr/>
          <a:lstStyle/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Tx/>
              <a:tabLst/>
              <a:defRPr/>
            </a:pP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Skupština Osječko-baranjske županije usvojila je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druge izmjene i dopune Proračuna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27. studenoga 2025. godine na 5. sjednici Skupštine kada je Proračun Osječko-baranjske županije utvrđen u visini od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342.109.799,39 eura 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što predstavlja povećanje od 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</a:t>
            </a:r>
            <a:r>
              <a:rPr kumimoji="0" lang="hr-HR" sz="2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.510.807,34 eura (3,8%) u odnosu na važeći plan.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98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1567BD-3415-64CC-5F23-AA1A66253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BF4A-480A-89C5-BEBD-951078EF8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132" y="365125"/>
            <a:ext cx="10041622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RAZLOZI IZMJENE I DOPUNE PRORAČUNA ZA 2025. GOD.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A0B7DE8-07A0-77BB-1FC3-F90CFA4E0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77130"/>
            <a:ext cx="9445829" cy="4337895"/>
          </a:xfrm>
        </p:spPr>
        <p:txBody>
          <a:bodyPr/>
          <a:lstStyle/>
          <a:p>
            <a:pPr marL="0" indent="0" algn="just">
              <a:buNone/>
            </a:pPr>
            <a:r>
              <a:rPr lang="hr-HR" sz="2400" dirty="0"/>
              <a:t>• Provođenje korekcija planiranih prihoda s obzirom na očekivanu dinamiku priljeva proračunskih sredstava do kraja 2025. godine, kako izvorno županijskih tako i vlastitih i namjenskih prihoda proračunskih korisnika.</a:t>
            </a:r>
          </a:p>
          <a:p>
            <a:pPr marL="0" indent="0" algn="just">
              <a:buNone/>
            </a:pPr>
            <a:r>
              <a:rPr lang="hr-HR" sz="2400" dirty="0"/>
              <a:t>• Izvršenje prenamjena unutar programa, aktivnosti i projekata, smanjenja/povećanja proračunskih sredstava, kao i uvrštavanje novih rashoda temeljem nove procjene prihoda i mogućnosti izvršenja planiranih programa.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59865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IZMJENE PRORAČUNA ZA 2025.GODINU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Rezervirano mjesto sadržaja 6">
            <a:extLst>
              <a:ext uri="{FF2B5EF4-FFF2-40B4-BE49-F238E27FC236}">
                <a16:creationId xmlns:a16="http://schemas.microsoft.com/office/drawing/2014/main" id="{438ECCCC-A6A1-4122-EFA4-31075136A9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0756103"/>
              </p:ext>
            </p:extLst>
          </p:nvPr>
        </p:nvGraphicFramePr>
        <p:xfrm>
          <a:off x="1721796" y="1690688"/>
          <a:ext cx="5398850" cy="3737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itle 1">
            <a:extLst>
              <a:ext uri="{FF2B5EF4-FFF2-40B4-BE49-F238E27FC236}">
                <a16:creationId xmlns:a16="http://schemas.microsoft.com/office/drawing/2014/main" id="{8CE37CDB-216A-B354-ED5D-8D4A372F720B}"/>
              </a:ext>
            </a:extLst>
          </p:cNvPr>
          <p:cNvSpPr txBox="1">
            <a:spLocks/>
          </p:cNvSpPr>
          <p:nvPr/>
        </p:nvSpPr>
        <p:spPr>
          <a:xfrm>
            <a:off x="7344382" y="1904372"/>
            <a:ext cx="4494180" cy="221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pl-PL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+    12.510.807,34</a:t>
            </a:r>
          </a:p>
          <a:p>
            <a:r>
              <a:rPr lang="pl-PL" sz="2400" i="1" dirty="0">
                <a:latin typeface="Calibri" panose="020F0502020204030204" pitchFamily="34" charset="0"/>
                <a:cs typeface="Calibri" panose="020F0502020204030204" pitchFamily="34" charset="0"/>
              </a:rPr>
              <a:t>        ukupno povećanje Proračuna</a:t>
            </a:r>
            <a:endParaRPr lang="en-US" sz="2400" i="1" dirty="0"/>
          </a:p>
        </p:txBody>
      </p:sp>
      <p:sp>
        <p:nvSpPr>
          <p:cNvPr id="9" name="Strelica: desno 8">
            <a:extLst>
              <a:ext uri="{FF2B5EF4-FFF2-40B4-BE49-F238E27FC236}">
                <a16:creationId xmlns:a16="http://schemas.microsoft.com/office/drawing/2014/main" id="{0B2133ED-810B-84FA-3190-475CBBF222C2}"/>
              </a:ext>
            </a:extLst>
          </p:cNvPr>
          <p:cNvSpPr/>
          <p:nvPr/>
        </p:nvSpPr>
        <p:spPr>
          <a:xfrm>
            <a:off x="7548665" y="2716630"/>
            <a:ext cx="398834" cy="28210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87755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F2DA87-E273-0A38-6D2F-136A367E1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AA8D4-C217-1450-BC25-DB1A9816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IZMJENE </a:t>
            </a: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PRORAČUNA ZA 2025.GODINU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9F5303-DC5B-F380-2FC3-DE21BF9E64A8}"/>
              </a:ext>
            </a:extLst>
          </p:cNvPr>
          <p:cNvSpPr txBox="1">
            <a:spLocks/>
          </p:cNvSpPr>
          <p:nvPr/>
        </p:nvSpPr>
        <p:spPr>
          <a:xfrm>
            <a:off x="7305472" y="1797368"/>
            <a:ext cx="4679005" cy="221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</a:p>
          <a:p>
            <a:endParaRPr lang="pl-PL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pl-PL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-  797.185,50</a:t>
            </a:r>
          </a:p>
          <a:p>
            <a:r>
              <a:rPr lang="pl-PL" sz="2200" dirty="0"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pl-PL" sz="2200" i="1" dirty="0">
                <a:latin typeface="Calibri" panose="020F0502020204030204" pitchFamily="34" charset="0"/>
                <a:cs typeface="Calibri" panose="020F0502020204030204" pitchFamily="34" charset="0"/>
              </a:rPr>
              <a:t>        Županijski proračun</a:t>
            </a:r>
          </a:p>
          <a:p>
            <a:endParaRPr lang="hr-HR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+ 13.307.992,84</a:t>
            </a:r>
          </a:p>
          <a:p>
            <a:r>
              <a:rPr lang="hr-H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hr-HR" sz="2200" i="1" dirty="0">
                <a:latin typeface="Calibri" panose="020F0502020204030204" pitchFamily="34" charset="0"/>
                <a:cs typeface="Calibri" panose="020F0502020204030204" pitchFamily="34" charset="0"/>
              </a:rPr>
              <a:t>Proračunski korisnici</a:t>
            </a:r>
          </a:p>
          <a:p>
            <a:r>
              <a:rPr lang="hr-HR" sz="22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(evidencijski uključeni</a:t>
            </a:r>
            <a:r>
              <a:rPr lang="hr-HR" sz="2400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trelica: desno 8">
            <a:extLst>
              <a:ext uri="{FF2B5EF4-FFF2-40B4-BE49-F238E27FC236}">
                <a16:creationId xmlns:a16="http://schemas.microsoft.com/office/drawing/2014/main" id="{656E85CA-31B0-6687-88EB-53CEB6F81285}"/>
              </a:ext>
            </a:extLst>
          </p:cNvPr>
          <p:cNvSpPr/>
          <p:nvPr/>
        </p:nvSpPr>
        <p:spPr>
          <a:xfrm>
            <a:off x="7636215" y="2404386"/>
            <a:ext cx="398834" cy="282102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8CD53851-430D-AAB2-D685-4D248F5A16E9}"/>
              </a:ext>
            </a:extLst>
          </p:cNvPr>
          <p:cNvSpPr/>
          <p:nvPr/>
        </p:nvSpPr>
        <p:spPr>
          <a:xfrm flipV="1">
            <a:off x="7636215" y="3277260"/>
            <a:ext cx="398834" cy="28210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11" name="Rezervirano mjesto sadržaja 10">
            <a:extLst>
              <a:ext uri="{FF2B5EF4-FFF2-40B4-BE49-F238E27FC236}">
                <a16:creationId xmlns:a16="http://schemas.microsoft.com/office/drawing/2014/main" id="{C590D4D5-8B71-5391-F468-962E361B49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878302"/>
              </p:ext>
            </p:extLst>
          </p:nvPr>
        </p:nvGraphicFramePr>
        <p:xfrm>
          <a:off x="1619250" y="1690688"/>
          <a:ext cx="5277661" cy="3659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5017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SAŽETAK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93357B55-C38F-0563-7CB1-2C5375ADD1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045390"/>
              </p:ext>
            </p:extLst>
          </p:nvPr>
        </p:nvGraphicFramePr>
        <p:xfrm>
          <a:off x="1702340" y="1381328"/>
          <a:ext cx="8870410" cy="43190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97659">
                  <a:extLst>
                    <a:ext uri="{9D8B030D-6E8A-4147-A177-3AD203B41FA5}">
                      <a16:colId xmlns:a16="http://schemas.microsoft.com/office/drawing/2014/main" val="3120324949"/>
                    </a:ext>
                  </a:extLst>
                </a:gridCol>
                <a:gridCol w="1526207">
                  <a:extLst>
                    <a:ext uri="{9D8B030D-6E8A-4147-A177-3AD203B41FA5}">
                      <a16:colId xmlns:a16="http://schemas.microsoft.com/office/drawing/2014/main" val="4284049821"/>
                    </a:ext>
                  </a:extLst>
                </a:gridCol>
                <a:gridCol w="1467218">
                  <a:extLst>
                    <a:ext uri="{9D8B030D-6E8A-4147-A177-3AD203B41FA5}">
                      <a16:colId xmlns:a16="http://schemas.microsoft.com/office/drawing/2014/main" val="2538363559"/>
                    </a:ext>
                  </a:extLst>
                </a:gridCol>
                <a:gridCol w="1579326">
                  <a:extLst>
                    <a:ext uri="{9D8B030D-6E8A-4147-A177-3AD203B41FA5}">
                      <a16:colId xmlns:a16="http://schemas.microsoft.com/office/drawing/2014/main" val="120702318"/>
                    </a:ext>
                  </a:extLst>
                </a:gridCol>
              </a:tblGrid>
              <a:tr h="5762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OPIS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Proračun za 2025. godinu</a:t>
                      </a:r>
                    </a:p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(I. rebalans)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povećanje/  smanjenje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Novi plan za</a:t>
                      </a:r>
                    </a:p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 2025. godinu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7888166"/>
                  </a:ext>
                </a:extLst>
              </a:tr>
              <a:tr h="38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SVEUKUPNI IZNOS PRIJEDLOGA PRORAČUNA (ŽUPANIJSKI PRORAČUN + PRORAČUNSKI KORISNICI)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329.598.992,05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12.510.807,34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342.109.799,39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39318534"/>
                  </a:ext>
                </a:extLst>
              </a:tr>
              <a:tr h="38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IZNOS ŽUPANIJSKOG PRORAČUNA (bez vlastitih i namjenskih prihoda proračunskih korisnika)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121.902.642,89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-797.185,50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121.105.457,39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00161775"/>
                  </a:ext>
                </a:extLst>
              </a:tr>
              <a:tr h="19896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udio Županijskog proračuna u ukupnom proračunu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36,99%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35,40%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36447705"/>
                  </a:ext>
                </a:extLst>
              </a:tr>
              <a:tr h="4157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PRORAČUNSKI KORISNICI ČIJI SU VLASTITI I NAMJENSKI PRIHODI EVIDENCIJSKI UKLJUČENI U PRORAČUN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207.696.349,16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13.307.992,84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b="1" dirty="0">
                          <a:effectLst/>
                        </a:rPr>
                        <a:t>221.004.342,00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35413212"/>
                  </a:ext>
                </a:extLst>
              </a:tr>
              <a:tr h="192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Osnovno školstvo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87.079.636,89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4.878.536,86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91.958.173,75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26023750"/>
                  </a:ext>
                </a:extLst>
              </a:tr>
              <a:tr h="192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Srednje školstvo i učenički domovi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55.135.760,89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4.622.445,49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59.758.206,38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85205849"/>
                  </a:ext>
                </a:extLst>
              </a:tr>
              <a:tr h="192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56.966.203,51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4.689.777,49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61.655.981,00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43769777"/>
                  </a:ext>
                </a:extLst>
              </a:tr>
              <a:tr h="192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Domovi za starije i nemoćne osobe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5.809.971,90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-160.200,00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5.649.771,90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88868513"/>
                  </a:ext>
                </a:extLst>
              </a:tr>
              <a:tr h="192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JU Zavod za prostorno uređenje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112.600,00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16.450,00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129.050,00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55997187"/>
                  </a:ext>
                </a:extLst>
              </a:tr>
              <a:tr h="38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 dirty="0">
                          <a:effectLst/>
                        </a:rPr>
                        <a:t>JU Agencija za upravljanje zaštićenim prirodnim vrijednostima Osječko-baranjske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194.109,97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194.109,97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28059976"/>
                  </a:ext>
                </a:extLst>
              </a:tr>
              <a:tr h="2621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JU Županijska razvojna agencija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516.100,00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516.100,00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63375404"/>
                  </a:ext>
                </a:extLst>
              </a:tr>
              <a:tr h="1920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Muzej likovnih umjetnosti u Osijeku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1.881.966,00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-739.017,00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>
                          <a:effectLst/>
                        </a:rPr>
                        <a:t>1.142.949,00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50516928"/>
                  </a:ext>
                </a:extLst>
              </a:tr>
              <a:tr h="5608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200">
                          <a:effectLst/>
                        </a:rPr>
                        <a:t>udio vlastitih i namjenskih prihoda proračunskih korisnika evidencijski uključenih u 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63,01%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200" dirty="0">
                          <a:effectLst/>
                        </a:rPr>
                        <a:t>64,60%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07388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35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hart 1">
            <a:extLst>
              <a:ext uri="{FF2B5EF4-FFF2-40B4-BE49-F238E27FC236}">
                <a16:creationId xmlns:a16="http://schemas.microsoft.com/office/drawing/2014/main" id="{968D50A7-E9A0-47EC-A89E-8FE63831A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9106318"/>
              </p:ext>
            </p:extLst>
          </p:nvPr>
        </p:nvGraphicFramePr>
        <p:xfrm>
          <a:off x="1526796" y="1690689"/>
          <a:ext cx="9827004" cy="427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KORISNICIMA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1FEF5182-92BB-779B-8CCA-D976B93E31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810718"/>
              </p:ext>
            </p:extLst>
          </p:nvPr>
        </p:nvGraphicFramePr>
        <p:xfrm>
          <a:off x="1770077" y="1690688"/>
          <a:ext cx="8375871" cy="3679748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2745461">
                  <a:extLst>
                    <a:ext uri="{9D8B030D-6E8A-4147-A177-3AD203B41FA5}">
                      <a16:colId xmlns:a16="http://schemas.microsoft.com/office/drawing/2014/main" val="4280509705"/>
                    </a:ext>
                  </a:extLst>
                </a:gridCol>
                <a:gridCol w="1440166">
                  <a:extLst>
                    <a:ext uri="{9D8B030D-6E8A-4147-A177-3AD203B41FA5}">
                      <a16:colId xmlns:a16="http://schemas.microsoft.com/office/drawing/2014/main" val="3435780495"/>
                    </a:ext>
                  </a:extLst>
                </a:gridCol>
                <a:gridCol w="1441089">
                  <a:extLst>
                    <a:ext uri="{9D8B030D-6E8A-4147-A177-3AD203B41FA5}">
                      <a16:colId xmlns:a16="http://schemas.microsoft.com/office/drawing/2014/main" val="2385225864"/>
                    </a:ext>
                  </a:extLst>
                </a:gridCol>
                <a:gridCol w="1440166">
                  <a:extLst>
                    <a:ext uri="{9D8B030D-6E8A-4147-A177-3AD203B41FA5}">
                      <a16:colId xmlns:a16="http://schemas.microsoft.com/office/drawing/2014/main" val="4238998666"/>
                    </a:ext>
                  </a:extLst>
                </a:gridCol>
                <a:gridCol w="1308989">
                  <a:extLst>
                    <a:ext uri="{9D8B030D-6E8A-4147-A177-3AD203B41FA5}">
                      <a16:colId xmlns:a16="http://schemas.microsoft.com/office/drawing/2014/main" val="289511710"/>
                    </a:ext>
                  </a:extLst>
                </a:gridCol>
              </a:tblGrid>
              <a:tr h="42361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PRIHODI I PRIMICI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>
                          <a:effectLst/>
                        </a:rPr>
                        <a:t>OSJEČKO-BARANJSKA ŽUPANIJA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EVIDENCIJSKI PRIHODI I PRIMICI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 dirty="0">
                          <a:effectLst/>
                        </a:rPr>
                        <a:t>DECENTRALIZACIJA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hr-HR" sz="1100">
                          <a:effectLst/>
                        </a:rPr>
                        <a:t>UKUPNO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829988"/>
                  </a:ext>
                </a:extLst>
              </a:tr>
              <a:tr h="141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Prihodi od poreza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1.020.000,00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891.092,00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1.911.092,00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72996305"/>
                  </a:ext>
                </a:extLst>
              </a:tr>
              <a:tr h="35678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Pomoći iz inozemstva i od subjekata unutar općeg  proračuna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-1.305.406,80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11.615.418,60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-891.092,00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9.418.919,80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18457235"/>
                  </a:ext>
                </a:extLst>
              </a:tr>
              <a:tr h="141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12.878,00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796,00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13.674,00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24904981"/>
                  </a:ext>
                </a:extLst>
              </a:tr>
              <a:tr h="564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upravnih i administrativnih pristojbi,  pristojbi  po  posebnim propisima i naknada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173.864,03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368.922,00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542.786,03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84179879"/>
                  </a:ext>
                </a:extLst>
              </a:tr>
              <a:tr h="564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prodaje proizvoda i robe te pruženih usluga, prihodi od donacija te povrati po protestiranim jamstvima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500,00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25.723,56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378460" indent="-378460"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26.223,56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20588894"/>
                  </a:ext>
                </a:extLst>
              </a:tr>
              <a:tr h="372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iz nadležnog proračuna i od HZZO-a temeljem ugovornih obveza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1.314.071,80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1.314.071,80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96441931"/>
                  </a:ext>
                </a:extLst>
              </a:tr>
              <a:tr h="2253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Kazne, upravne mjere i ostali prihodi 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70.001,00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70.001,00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59691561"/>
                  </a:ext>
                </a:extLst>
              </a:tr>
              <a:tr h="2192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Prihodi od prodaje nefinancijske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300.308,69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-15.504,00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284.804,69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57374034"/>
                  </a:ext>
                </a:extLst>
              </a:tr>
              <a:tr h="2824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Primici od financijske imovine i zaduživanja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-1.003.000,00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3.450,00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-999.550,00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4054222"/>
                  </a:ext>
                </a:extLst>
              </a:tr>
              <a:tr h="141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Rezultat poslovanja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3.670,58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-74.886,12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-71.215,54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05225358"/>
                  </a:ext>
                </a:extLst>
              </a:tr>
              <a:tr h="1412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UKUPNO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-797.185,50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13.307.992,84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12.510.807,34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01586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035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10066614" cy="4050660"/>
          </a:xfrm>
        </p:spPr>
        <p:txBody>
          <a:bodyPr>
            <a:normAutofit/>
          </a:bodyPr>
          <a:lstStyle/>
          <a:p>
            <a:r>
              <a:rPr lang="hr-HR" sz="2400" dirty="0">
                <a:ea typeface="Times New Roman" panose="02020603050405020304" pitchFamily="18" charset="0"/>
              </a:rPr>
              <a:t>Prihoda od poreza </a:t>
            </a:r>
            <a:r>
              <a:rPr lang="hr-HR" sz="2400" b="1" dirty="0">
                <a:ea typeface="Times New Roman" panose="02020603050405020304" pitchFamily="18" charset="0"/>
              </a:rPr>
              <a:t>povećani su </a:t>
            </a:r>
            <a:r>
              <a:rPr lang="hr-HR" sz="2400" dirty="0">
                <a:ea typeface="Times New Roman" panose="02020603050405020304" pitchFamily="18" charset="0"/>
              </a:rPr>
              <a:t>u iznosu  </a:t>
            </a:r>
            <a:r>
              <a:rPr lang="hr-HR" sz="2400" b="1" dirty="0">
                <a:ea typeface="Times New Roman" panose="02020603050405020304" pitchFamily="18" charset="0"/>
              </a:rPr>
              <a:t>od 1.911.092,00 eura: 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id="{BEDC2000-7032-4B26-B893-88E5E0FE9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7387173"/>
              </p:ext>
            </p:extLst>
          </p:nvPr>
        </p:nvGraphicFramePr>
        <p:xfrm>
          <a:off x="1906622" y="2004969"/>
          <a:ext cx="8445394" cy="357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8085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9" y="1444129"/>
            <a:ext cx="10316589" cy="3874491"/>
          </a:xfrm>
        </p:spPr>
        <p:txBody>
          <a:bodyPr>
            <a:normAutofit/>
          </a:bodyPr>
          <a:lstStyle/>
          <a:p>
            <a:r>
              <a:rPr lang="hr-HR" sz="2400" dirty="0">
                <a:ea typeface="Times New Roman" panose="02020603050405020304" pitchFamily="18" charset="0"/>
              </a:rPr>
              <a:t>Povećanje prihoda od poreza odnosi se na:</a:t>
            </a:r>
          </a:p>
          <a:p>
            <a:pPr>
              <a:buFontTx/>
              <a:buChar char="-"/>
            </a:pPr>
            <a:r>
              <a:rPr lang="hr-HR" sz="2400" b="1" dirty="0">
                <a:ea typeface="Times New Roman" panose="02020603050405020304" pitchFamily="18" charset="0"/>
              </a:rPr>
              <a:t>nenamjenski dio poreza na dohodak</a:t>
            </a:r>
            <a:r>
              <a:rPr lang="hr-HR" sz="2400" dirty="0">
                <a:ea typeface="Times New Roman" panose="02020603050405020304" pitchFamily="18" charset="0"/>
              </a:rPr>
              <a:t>        + 1.000.000,00 eura</a:t>
            </a: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   </a:t>
            </a:r>
            <a:r>
              <a:rPr lang="hr-HR" sz="2000" i="1" dirty="0">
                <a:ea typeface="Times New Roman" panose="02020603050405020304" pitchFamily="18" charset="0"/>
              </a:rPr>
              <a:t>(bilježi se kontinuirani rast, u 2024. god. naplaćeno 29,3 </a:t>
            </a:r>
            <a:r>
              <a:rPr lang="hr-HR" sz="2000" i="1" dirty="0" err="1">
                <a:ea typeface="Times New Roman" panose="02020603050405020304" pitchFamily="18" charset="0"/>
              </a:rPr>
              <a:t>mil</a:t>
            </a:r>
            <a:r>
              <a:rPr lang="hr-HR" sz="2000" i="1" dirty="0">
                <a:ea typeface="Times New Roman" panose="02020603050405020304" pitchFamily="18" charset="0"/>
              </a:rPr>
              <a:t>., ovim izmjenama planirano 32 </a:t>
            </a:r>
            <a:r>
              <a:rPr lang="hr-HR" sz="2000" i="1" dirty="0" err="1">
                <a:ea typeface="Times New Roman" panose="02020603050405020304" pitchFamily="18" charset="0"/>
              </a:rPr>
              <a:t>mil</a:t>
            </a:r>
            <a:r>
              <a:rPr lang="hr-HR" sz="2000" i="1" dirty="0">
                <a:ea typeface="Times New Roman" panose="02020603050405020304" pitchFamily="18" charset="0"/>
              </a:rPr>
              <a:t>.),</a:t>
            </a:r>
          </a:p>
          <a:p>
            <a:pPr>
              <a:buFontTx/>
              <a:buChar char="-"/>
            </a:pPr>
            <a:r>
              <a:rPr lang="hr-HR" sz="2400" b="1" dirty="0">
                <a:ea typeface="Times New Roman" panose="02020603050405020304" pitchFamily="18" charset="0"/>
              </a:rPr>
              <a:t>udio u porezu na dohodak za decentralizirane funkcije</a:t>
            </a:r>
            <a:r>
              <a:rPr lang="hr-HR" sz="2400" dirty="0">
                <a:ea typeface="Times New Roman" panose="02020603050405020304" pitchFamily="18" charset="0"/>
              </a:rPr>
              <a:t>       + 891.092,00 eura</a:t>
            </a:r>
          </a:p>
          <a:p>
            <a:pPr marL="0" indent="0">
              <a:buNone/>
            </a:pPr>
            <a:r>
              <a:rPr lang="hr-HR" sz="2000" i="1" dirty="0">
                <a:ea typeface="Times New Roman" panose="02020603050405020304" pitchFamily="18" charset="0"/>
              </a:rPr>
              <a:t>   (za isti iznos smanjene planirane pomoći izravnanja za decentralizirane funkcije)</a:t>
            </a:r>
          </a:p>
          <a:p>
            <a:pPr>
              <a:buFontTx/>
              <a:buChar char="-"/>
            </a:pPr>
            <a:r>
              <a:rPr lang="hr-HR" sz="2400" b="1" dirty="0">
                <a:ea typeface="Times New Roman" panose="02020603050405020304" pitchFamily="18" charset="0"/>
              </a:rPr>
              <a:t>porez na nekretnine</a:t>
            </a:r>
            <a:r>
              <a:rPr lang="hr-HR" sz="2400" dirty="0">
                <a:ea typeface="Times New Roman" panose="02020603050405020304" pitchFamily="18" charset="0"/>
              </a:rPr>
              <a:t>       + 25.000,00 eura,</a:t>
            </a:r>
          </a:p>
          <a:p>
            <a:pPr>
              <a:buFontTx/>
              <a:buChar char="-"/>
            </a:pPr>
            <a:r>
              <a:rPr lang="hr-HR" sz="2400" b="1" dirty="0">
                <a:ea typeface="Times New Roman" panose="02020603050405020304" pitchFamily="18" charset="0"/>
              </a:rPr>
              <a:t>porez na plovne objekte</a:t>
            </a:r>
            <a:r>
              <a:rPr lang="hr-HR" sz="2400" dirty="0">
                <a:ea typeface="Times New Roman" panose="02020603050405020304" pitchFamily="18" charset="0"/>
              </a:rPr>
              <a:t>       - 5.000,00 eura</a:t>
            </a: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0" name="Strelica: desno 9">
            <a:extLst>
              <a:ext uri="{FF2B5EF4-FFF2-40B4-BE49-F238E27FC236}">
                <a16:creationId xmlns:a16="http://schemas.microsoft.com/office/drawing/2014/main" id="{C5DE1652-F14F-4856-A310-184AF9797F4A}"/>
              </a:ext>
            </a:extLst>
          </p:cNvPr>
          <p:cNvSpPr/>
          <p:nvPr/>
        </p:nvSpPr>
        <p:spPr>
          <a:xfrm flipV="1">
            <a:off x="6643319" y="2054998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trelica: desno 10">
            <a:extLst>
              <a:ext uri="{FF2B5EF4-FFF2-40B4-BE49-F238E27FC236}">
                <a16:creationId xmlns:a16="http://schemas.microsoft.com/office/drawing/2014/main" id="{9F9680DA-2C34-8DEC-A125-DC430AF34369}"/>
              </a:ext>
            </a:extLst>
          </p:cNvPr>
          <p:cNvSpPr/>
          <p:nvPr/>
        </p:nvSpPr>
        <p:spPr>
          <a:xfrm flipV="1">
            <a:off x="4547815" y="3832696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265B1B7D-0235-3956-7B7E-5F8FF4392E9A}"/>
              </a:ext>
            </a:extLst>
          </p:cNvPr>
          <p:cNvSpPr/>
          <p:nvPr/>
        </p:nvSpPr>
        <p:spPr>
          <a:xfrm flipV="1">
            <a:off x="8815403" y="2938777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trelica: desno 3">
            <a:extLst>
              <a:ext uri="{FF2B5EF4-FFF2-40B4-BE49-F238E27FC236}">
                <a16:creationId xmlns:a16="http://schemas.microsoft.com/office/drawing/2014/main" id="{8BA24523-AD37-4C0C-8189-7E3AFCD87EB2}"/>
              </a:ext>
            </a:extLst>
          </p:cNvPr>
          <p:cNvSpPr/>
          <p:nvPr/>
        </p:nvSpPr>
        <p:spPr>
          <a:xfrm flipV="1">
            <a:off x="5063617" y="4286704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07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8409"/>
            <a:ext cx="9311605" cy="4211272"/>
          </a:xfrm>
        </p:spPr>
        <p:txBody>
          <a:bodyPr>
            <a:normAutofit/>
          </a:bodyPr>
          <a:lstStyle/>
          <a:p>
            <a:r>
              <a:rPr lang="hr-HR" sz="2400" dirty="0">
                <a:ea typeface="Times New Roman" panose="02020603050405020304" pitchFamily="18" charset="0"/>
              </a:rPr>
              <a:t>Pomoći iz inozemstva i od subjekata unutar općeg proračuna </a:t>
            </a:r>
            <a:r>
              <a:rPr lang="hr-HR" sz="2400" b="1" dirty="0">
                <a:ea typeface="Times New Roman" panose="02020603050405020304" pitchFamily="18" charset="0"/>
              </a:rPr>
              <a:t>povećane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 su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 ukupnom iznosu od </a:t>
            </a:r>
            <a:r>
              <a:rPr lang="hr-HR" sz="2400" b="1" dirty="0">
                <a:ea typeface="Times New Roman" panose="02020603050405020304" pitchFamily="18" charset="0"/>
              </a:rPr>
              <a:t>9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.418.919,80 eura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:</a:t>
            </a:r>
          </a:p>
          <a:p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5" name="Chart 3">
            <a:extLst>
              <a:ext uri="{FF2B5EF4-FFF2-40B4-BE49-F238E27FC236}">
                <a16:creationId xmlns:a16="http://schemas.microsoft.com/office/drawing/2014/main" id="{E58E4C8F-EB79-436B-A719-A8DA0B0C6D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382906"/>
              </p:ext>
            </p:extLst>
          </p:nvPr>
        </p:nvGraphicFramePr>
        <p:xfrm>
          <a:off x="1744910" y="2382473"/>
          <a:ext cx="8531603" cy="3464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PRIHODI OD POMOĆI 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A6DC9480-0C39-267D-57AC-722CFDEEF2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475112"/>
              </p:ext>
            </p:extLst>
          </p:nvPr>
        </p:nvGraphicFramePr>
        <p:xfrm>
          <a:off x="1753297" y="1283516"/>
          <a:ext cx="8481272" cy="4516336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65302">
                  <a:extLst>
                    <a:ext uri="{9D8B030D-6E8A-4147-A177-3AD203B41FA5}">
                      <a16:colId xmlns:a16="http://schemas.microsoft.com/office/drawing/2014/main" val="3999453058"/>
                    </a:ext>
                  </a:extLst>
                </a:gridCol>
                <a:gridCol w="7252992">
                  <a:extLst>
                    <a:ext uri="{9D8B030D-6E8A-4147-A177-3AD203B41FA5}">
                      <a16:colId xmlns:a16="http://schemas.microsoft.com/office/drawing/2014/main" val="2211266781"/>
                    </a:ext>
                  </a:extLst>
                </a:gridCol>
                <a:gridCol w="962978">
                  <a:extLst>
                    <a:ext uri="{9D8B030D-6E8A-4147-A177-3AD203B41FA5}">
                      <a16:colId xmlns:a16="http://schemas.microsoft.com/office/drawing/2014/main" val="898773125"/>
                    </a:ext>
                  </a:extLst>
                </a:gridCol>
              </a:tblGrid>
              <a:tr h="2600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 - </a:t>
                      </a:r>
                      <a:r>
                        <a:rPr lang="hr-HR" sz="1100" dirty="0" err="1">
                          <a:effectLst/>
                        </a:rPr>
                        <a:t>preknjiženje</a:t>
                      </a:r>
                      <a:r>
                        <a:rPr lang="hr-HR" sz="1100" dirty="0">
                          <a:effectLst/>
                        </a:rPr>
                        <a:t> zbog promjena u računovodstvenom evidentiranju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-537.880,24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3250584348"/>
                  </a:ext>
                </a:extLst>
              </a:tr>
              <a:tr h="2098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 temeljem prijenosa EU sredstava- ZAŽELI – POMOĆ U KUĆI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-35.499,00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1882727145"/>
                  </a:ext>
                </a:extLst>
              </a:tr>
              <a:tr h="1871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 temeljem prijenosa EU sredstava - UČIMO ZAJEDNO 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-148.630,71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3503663301"/>
                  </a:ext>
                </a:extLst>
              </a:tr>
              <a:tr h="14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izravnanja za decentralizirane funkcije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-891.092,00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406382276"/>
                  </a:ext>
                </a:extLst>
              </a:tr>
              <a:tr h="1788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od institucija i tijela EU - DANUBE TRADITIONAL KULTOUR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-1.000.704,00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3331597284"/>
                  </a:ext>
                </a:extLst>
              </a:tr>
              <a:tr h="1914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 dirty="0">
                          <a:effectLst/>
                        </a:rPr>
                        <a:t>-</a:t>
                      </a:r>
                      <a:endParaRPr lang="hr-HR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Kapitalne pomoći iz državnog proračuna  - </a:t>
                      </a:r>
                      <a:r>
                        <a:rPr lang="hr-HR" sz="1100" dirty="0" err="1">
                          <a:effectLst/>
                        </a:rPr>
                        <a:t>preknjiženje</a:t>
                      </a:r>
                      <a:r>
                        <a:rPr lang="hr-HR" sz="1100" dirty="0">
                          <a:effectLst/>
                        </a:rPr>
                        <a:t> zbog promjena u računovodstvenom evidentiranju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-2.044.460,77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3168717014"/>
                  </a:ext>
                </a:extLst>
              </a:tr>
              <a:tr h="14544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b="1" u="sng" dirty="0">
                          <a:effectLst/>
                        </a:rPr>
                        <a:t>UKUPNO SMANJENJE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b="1" u="sng" dirty="0">
                          <a:effectLst/>
                        </a:rPr>
                        <a:t>-4.658.266,72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443938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 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1609337028"/>
                  </a:ext>
                </a:extLst>
              </a:tr>
              <a:tr h="2098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proračuna- IZRADA SOCIJALNOG PLANA OSJEČKO-BARANJSKE ŽUPANIJE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6.110,63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1294563856"/>
                  </a:ext>
                </a:extLst>
              </a:tr>
              <a:tr h="2908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 - POTPORA ZA UZGOJ I DRŽANJE TE KUPOVINU UZGOJNO VALJANIH GRLA U STOČARSTVU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45.000,00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554501638"/>
                  </a:ext>
                </a:extLst>
              </a:tr>
              <a:tr h="185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Tekuće pomoći iz državnog proračuna - SUFINANCIRANJE MEĐUMJESNOG PRIJEVOZA UČENIKA SREDNJIH ŠKOLA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415.403,85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411049847"/>
                  </a:ext>
                </a:extLst>
              </a:tr>
              <a:tr h="14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proračuna-BRANITELJI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94.267,31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1423171218"/>
                  </a:ext>
                </a:extLst>
              </a:tr>
              <a:tr h="14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Tekuće pomoći iz državnog proračuna - LINIJSKI PRIJEVOZ PUTNIKA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1.257,05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004732810"/>
                  </a:ext>
                </a:extLst>
              </a:tr>
              <a:tr h="2100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Tekuće pomoći iz državnog proračuna temeljem prijenosa EU sredstava - PROVEDBA PROJEKTA ELEVATE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1.901,85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1406378178"/>
                  </a:ext>
                </a:extLst>
              </a:tr>
              <a:tr h="2013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 temeljem prijenosa EU sredstava- IZRADA SOCIJALNOG PLANA OBŽ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20.000,00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869804429"/>
                  </a:ext>
                </a:extLst>
              </a:tr>
              <a:tr h="2100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državnog proračuna temeljem prijenosa EU sredstava - SHEMA VOĆE, POVRĆE I MLIJEKO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14.510,00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3589418466"/>
                  </a:ext>
                </a:extLst>
              </a:tr>
              <a:tr h="20982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gradskih proračuna-STAMBENI KREDITI U FUNKCIJI POTICANJA GOSPODARSTVA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26.443,38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132331667"/>
                  </a:ext>
                </a:extLst>
              </a:tr>
              <a:tr h="200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Tekuće pomoći iz općinskih proračuna  - SUFINANCIRANJE KAMATA NA KREDITE ZA SJETVU I STOČARSKU PROIZVODNJU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235,73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555445167"/>
                  </a:ext>
                </a:extLst>
              </a:tr>
              <a:tr h="14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Kapitalne pomoći iz državnog proračuna - SANACIJA ŠTETE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7.998,00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4011032003"/>
                  </a:ext>
                </a:extLst>
              </a:tr>
              <a:tr h="2179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Kapitalne pomoći iz državnog proračuna temeljem prijenosa EU sredstava - JEDNOSMJENSKI RAD I CJELODNEVNE ŠKOLE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>
                          <a:effectLst/>
                        </a:rPr>
                        <a:t>156.697,01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2176539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dirty="0">
                          <a:effectLst/>
                        </a:rPr>
                        <a:t>Kapitalne pomoći iz državnog proračuna temeljem prijenosa EU sredstava-NAPNAV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 1.671.943,11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3774577019"/>
                  </a:ext>
                </a:extLst>
              </a:tr>
              <a:tr h="1454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8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>
                          <a:effectLst/>
                        </a:rPr>
                        <a:t>Evidencijski prihodi proračunskih korisnika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dirty="0">
                          <a:effectLst/>
                        </a:rPr>
                        <a:t>11.615.418,60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962662082"/>
                  </a:ext>
                </a:extLst>
              </a:tr>
              <a:tr h="14544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hr-HR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100" b="1" u="sng" dirty="0">
                          <a:effectLst/>
                        </a:rPr>
                        <a:t>UKUPNO POVEĆANJE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hr-HR" sz="1100" b="1" u="sng" dirty="0">
                          <a:effectLst/>
                        </a:rPr>
                        <a:t>14.077.186,52</a:t>
                      </a:r>
                      <a:endParaRPr lang="hr-HR" sz="11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529" marR="51529" marT="0" marB="0" anchor="b"/>
                </a:tc>
                <a:extLst>
                  <a:ext uri="{0D108BD9-81ED-4DB2-BD59-A6C34878D82A}">
                    <a16:rowId xmlns:a16="http://schemas.microsoft.com/office/drawing/2014/main" val="21150760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505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PRIMICI OD FINANCIJSKE IMOVINE I ZADUŽIVANJA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7" y="1410511"/>
            <a:ext cx="9982727" cy="4173166"/>
          </a:xfrm>
        </p:spPr>
        <p:txBody>
          <a:bodyPr/>
          <a:lstStyle/>
          <a:p>
            <a:r>
              <a:rPr lang="hr-HR" sz="2400" dirty="0">
                <a:ea typeface="Times New Roman" panose="02020603050405020304" pitchFamily="18" charset="0"/>
              </a:rPr>
              <a:t>Primici od financijske imovine i zaduživanja </a:t>
            </a:r>
            <a:r>
              <a:rPr lang="hr-HR" sz="2400" b="1" dirty="0">
                <a:ea typeface="Times New Roman" panose="02020603050405020304" pitchFamily="18" charset="0"/>
              </a:rPr>
              <a:t>s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manjeni su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 ukupnom iznosu od </a:t>
            </a:r>
            <a:r>
              <a:rPr lang="hr-HR" sz="2400" b="1" dirty="0">
                <a:ea typeface="Times New Roman" panose="02020603050405020304" pitchFamily="18" charset="0"/>
              </a:rPr>
              <a:t>999.550,00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 eura</a:t>
            </a:r>
            <a:r>
              <a:rPr lang="hr-HR" sz="2400" b="1" dirty="0">
                <a:ea typeface="Times New Roman" panose="02020603050405020304" pitchFamily="18" charset="0"/>
              </a:rPr>
              <a:t>, </a:t>
            </a:r>
            <a:r>
              <a:rPr lang="hr-HR" sz="2400" dirty="0">
                <a:ea typeface="Times New Roman" panose="02020603050405020304" pitchFamily="18" charset="0"/>
              </a:rPr>
              <a:t>a najvećim djelom se odnosi na smanjenje planiranog zaduženje za projekt Izgradnje obiteljskih kuća i stanova (- 1.000.000,00 eura)</a:t>
            </a: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   </a:t>
            </a:r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4" name="Chart 11">
            <a:extLst>
              <a:ext uri="{FF2B5EF4-FFF2-40B4-BE49-F238E27FC236}">
                <a16:creationId xmlns:a16="http://schemas.microsoft.com/office/drawing/2014/main" id="{1FDA3AD7-3AA2-4CD9-B970-ABADBF131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184532"/>
              </p:ext>
            </p:extLst>
          </p:nvPr>
        </p:nvGraphicFramePr>
        <p:xfrm>
          <a:off x="1954634" y="2736074"/>
          <a:ext cx="9269836" cy="2926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2646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REZULTAT POSLOVANJA IZ 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PRETHODNIH GODINA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43574"/>
            <a:ext cx="9168724" cy="3871389"/>
          </a:xfrm>
        </p:spPr>
        <p:txBody>
          <a:bodyPr>
            <a:normAutofit/>
          </a:bodyPr>
          <a:lstStyle/>
          <a:p>
            <a:pPr algn="just" defTabSz="457200">
              <a:lnSpc>
                <a:spcPct val="100000"/>
              </a:lnSpc>
              <a:defRPr/>
            </a:pPr>
            <a:r>
              <a:rPr lang="hr-HR" sz="2400" dirty="0"/>
              <a:t>Rezultat poslovanja </a:t>
            </a:r>
            <a:r>
              <a:rPr lang="hr-HR" sz="2400" b="1" dirty="0"/>
              <a:t>smanjen je za 71.215,54 eura</a:t>
            </a:r>
            <a:r>
              <a:rPr lang="hr-HR" sz="2400" dirty="0"/>
              <a:t>, čemu je razlog usklađivanje s knjigovodstvenim evidencijama financijskog rezultata proračuna i proračunskih korisnika </a:t>
            </a:r>
          </a:p>
        </p:txBody>
      </p:sp>
      <p:graphicFrame>
        <p:nvGraphicFramePr>
          <p:cNvPr id="5" name="Chart 12">
            <a:extLst>
              <a:ext uri="{FF2B5EF4-FFF2-40B4-BE49-F238E27FC236}">
                <a16:creationId xmlns:a16="http://schemas.microsoft.com/office/drawing/2014/main" id="{4CD48840-E15D-4B8A-98A0-706C3DF4F2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335064"/>
              </p:ext>
            </p:extLst>
          </p:nvPr>
        </p:nvGraphicFramePr>
        <p:xfrm>
          <a:off x="2055302" y="2801922"/>
          <a:ext cx="8439325" cy="2849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8497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8953500" cy="4405007"/>
          </a:xfrm>
        </p:spPr>
        <p:txBody>
          <a:bodyPr/>
          <a:lstStyle/>
          <a:p>
            <a:pPr algn="just"/>
            <a:r>
              <a:rPr lang="hr-HR" sz="2400" dirty="0">
                <a:effectLst/>
                <a:ea typeface="Times New Roman" panose="02020603050405020304" pitchFamily="18" charset="0"/>
              </a:rPr>
              <a:t>Zbog usklađenja s novom procjenom prihoda/primitaka </a:t>
            </a:r>
            <a:r>
              <a:rPr lang="hr-HR" sz="2400" dirty="0">
                <a:ea typeface="Times New Roman" panose="02020603050405020304" pitchFamily="18" charset="0"/>
              </a:rPr>
              <a:t>rashodi se </a:t>
            </a:r>
            <a:r>
              <a:rPr lang="hr-HR" sz="2400" b="1" dirty="0">
                <a:ea typeface="Times New Roman" panose="02020603050405020304" pitchFamily="18" charset="0"/>
              </a:rPr>
              <a:t>povećavaju</a:t>
            </a:r>
            <a:r>
              <a:rPr lang="hr-HR" sz="2400" dirty="0">
                <a:ea typeface="Times New Roman" panose="02020603050405020304" pitchFamily="18" charset="0"/>
              </a:rPr>
              <a:t> u iznosu od </a:t>
            </a:r>
            <a:r>
              <a:rPr lang="hr-HR" sz="2400" b="1" dirty="0">
                <a:ea typeface="Times New Roman" panose="02020603050405020304" pitchFamily="18" charset="0"/>
              </a:rPr>
              <a:t>12.510.807,34 eura: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Ž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upanijski proračuna        </a:t>
            </a:r>
            <a:r>
              <a:rPr lang="hr-HR" sz="2400" b="1" dirty="0">
                <a:ea typeface="Times New Roman" panose="02020603050405020304" pitchFamily="18" charset="0"/>
              </a:rPr>
              <a:t>-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 </a:t>
            </a:r>
            <a:r>
              <a:rPr lang="hr-HR" sz="2400" b="1" dirty="0">
                <a:ea typeface="Times New Roman" panose="02020603050405020304" pitchFamily="18" charset="0"/>
              </a:rPr>
              <a:t>797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.185,50 eura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evidencijski rashodi proračunskih korisnika       </a:t>
            </a:r>
            <a:r>
              <a:rPr lang="hr-HR" sz="2400" b="1" dirty="0">
                <a:ea typeface="Times New Roman" panose="02020603050405020304" pitchFamily="18" charset="0"/>
              </a:rPr>
              <a:t>+ 13.307.992,84 eura</a:t>
            </a:r>
            <a:endParaRPr lang="hr-HR" sz="2400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78F68876-61A0-EDB1-9A7A-B6AC7C80D6C2}"/>
              </a:ext>
            </a:extLst>
          </p:cNvPr>
          <p:cNvSpPr/>
          <p:nvPr/>
        </p:nvSpPr>
        <p:spPr>
          <a:xfrm flipV="1">
            <a:off x="4670348" y="2462883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1E5726B3-791F-7A32-0D1A-638C1A9B1EB5}"/>
              </a:ext>
            </a:extLst>
          </p:cNvPr>
          <p:cNvSpPr/>
          <p:nvPr/>
        </p:nvSpPr>
        <p:spPr>
          <a:xfrm flipV="1">
            <a:off x="7325999" y="2913402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hart 2">
            <a:extLst>
              <a:ext uri="{FF2B5EF4-FFF2-40B4-BE49-F238E27FC236}">
                <a16:creationId xmlns:a16="http://schemas.microsoft.com/office/drawing/2014/main" id="{E95B1C68-811A-45DF-BB32-B86D14854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9054346"/>
              </p:ext>
            </p:extLst>
          </p:nvPr>
        </p:nvGraphicFramePr>
        <p:xfrm>
          <a:off x="1560352" y="1590020"/>
          <a:ext cx="9793448" cy="4206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771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417" y="318851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 I KORISNICIMA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6B65F2DF-7701-91A0-7CCE-D967CE7F43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794176"/>
              </p:ext>
            </p:extLst>
          </p:nvPr>
        </p:nvGraphicFramePr>
        <p:xfrm>
          <a:off x="1768504" y="1561863"/>
          <a:ext cx="8779079" cy="3879945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3357973">
                  <a:extLst>
                    <a:ext uri="{9D8B030D-6E8A-4147-A177-3AD203B41FA5}">
                      <a16:colId xmlns:a16="http://schemas.microsoft.com/office/drawing/2014/main" val="2447656456"/>
                    </a:ext>
                  </a:extLst>
                </a:gridCol>
                <a:gridCol w="972766">
                  <a:extLst>
                    <a:ext uri="{9D8B030D-6E8A-4147-A177-3AD203B41FA5}">
                      <a16:colId xmlns:a16="http://schemas.microsoft.com/office/drawing/2014/main" val="749104800"/>
                    </a:ext>
                  </a:extLst>
                </a:gridCol>
                <a:gridCol w="1111753">
                  <a:extLst>
                    <a:ext uri="{9D8B030D-6E8A-4147-A177-3AD203B41FA5}">
                      <a16:colId xmlns:a16="http://schemas.microsoft.com/office/drawing/2014/main" val="759833034"/>
                    </a:ext>
                  </a:extLst>
                </a:gridCol>
                <a:gridCol w="1157591">
                  <a:extLst>
                    <a:ext uri="{9D8B030D-6E8A-4147-A177-3AD203B41FA5}">
                      <a16:colId xmlns:a16="http://schemas.microsoft.com/office/drawing/2014/main" val="80468984"/>
                    </a:ext>
                  </a:extLst>
                </a:gridCol>
                <a:gridCol w="1242341">
                  <a:extLst>
                    <a:ext uri="{9D8B030D-6E8A-4147-A177-3AD203B41FA5}">
                      <a16:colId xmlns:a16="http://schemas.microsoft.com/office/drawing/2014/main" val="896645500"/>
                    </a:ext>
                  </a:extLst>
                </a:gridCol>
                <a:gridCol w="936655">
                  <a:extLst>
                    <a:ext uri="{9D8B030D-6E8A-4147-A177-3AD203B41FA5}">
                      <a16:colId xmlns:a16="http://schemas.microsoft.com/office/drawing/2014/main" val="1019984354"/>
                    </a:ext>
                  </a:extLst>
                </a:gridCol>
              </a:tblGrid>
              <a:tr h="3239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RASHODI I IZDACI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OSJEČKO-BARANJSKA ŽUPANIJA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PRORAČUNSKI KORISNICI I PROJEKTI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EVIDENCIJSKI PRIHODI I PRIMICI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DECENTRALIZACIJA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UKUPNO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1724508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zaposlene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-55.679,77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243.031,64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10.011.055,84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8.222,00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10.206.629,71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1359738435"/>
                  </a:ext>
                </a:extLst>
              </a:tr>
              <a:tr h="2134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Materijalni rashodi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768.463,99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-340.596,03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3.296.825,23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-165.092,94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3.559.600,25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1406430580"/>
                  </a:ext>
                </a:extLst>
              </a:tr>
              <a:tr h="1139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Financijski rashodi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375,00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-537,00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-5.962,00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-156,00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-6.280,00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1961963411"/>
                  </a:ext>
                </a:extLst>
              </a:tr>
              <a:tr h="1139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Subvencije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-2.730,00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-2.730,00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2603658775"/>
                  </a:ext>
                </a:extLst>
              </a:tr>
              <a:tr h="19366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Pomoći dane u inozemstvo i unutar općeg proračuna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55.000,00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-573.600,00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-6.599,00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-525.199,00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3361000174"/>
                  </a:ext>
                </a:extLst>
              </a:tr>
              <a:tr h="3836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Naknade građanima i kućanstvima na temelju osiguranja i druge naknade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-900,00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189.487,68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-350,00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188.237,68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14264593"/>
                  </a:ext>
                </a:extLst>
              </a:tr>
              <a:tr h="3239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Rashodi za donacije, kazne, naknade šteta i kapitalne pomoći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1.200,00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-303.475,69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-50.677,00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-1.900,00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-354.852,69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885777599"/>
                  </a:ext>
                </a:extLst>
              </a:tr>
              <a:tr h="2682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nabavu neproizvedene dugotrajne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54.400,00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-100.492,00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7.079,00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2.545,00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-36.468,00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618038073"/>
                  </a:ext>
                </a:extLst>
              </a:tr>
              <a:tr h="2390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nabavu proizvedene dugotrajne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-114.400,00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-286.166,64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-105.919,41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140.530,94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-365.955,11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2717789690"/>
                  </a:ext>
                </a:extLst>
              </a:tr>
              <a:tr h="2626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dodatna ulaganja na nefinancijskoj imovini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-147.500,00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-51.659,00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-30.747,50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16.201,00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-213.705,50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2726220654"/>
                  </a:ext>
                </a:extLst>
              </a:tr>
              <a:tr h="19598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Izdaci za dane zajmove i jamčevne pologe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-19.700,00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3.450,00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-16.250,00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2202460330"/>
                  </a:ext>
                </a:extLst>
              </a:tr>
              <a:tr h="3691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Izdaci za ulaganja u financijske instrumente - dionice i udjele u glavnici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80.000,00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80.000,00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808628399"/>
                  </a:ext>
                </a:extLst>
              </a:tr>
              <a:tr h="1925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Izdaci za otplatu glavnice primljenih kredita i zajmova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-2.220,00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-2.220,00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3567164488"/>
                  </a:ext>
                </a:extLst>
              </a:tr>
              <a:tr h="515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UKUPNO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559.639,22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-1.356.824,72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13.307.992,84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12.510.807,34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71" marR="48171" marT="0" marB="0" anchor="ctr"/>
                </a:tc>
                <a:extLst>
                  <a:ext uri="{0D108BD9-81ED-4DB2-BD59-A6C34878D82A}">
                    <a16:rowId xmlns:a16="http://schemas.microsoft.com/office/drawing/2014/main" val="3425416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170059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RASHOD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ZA ZAPOSLENE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2C167ED3-4F76-1FE3-4DFB-241014DA6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612" y="1352145"/>
            <a:ext cx="9875805" cy="4241259"/>
          </a:xfrm>
        </p:spPr>
        <p:txBody>
          <a:bodyPr/>
          <a:lstStyle/>
          <a:p>
            <a:r>
              <a:rPr lang="hr-HR" sz="2400" dirty="0"/>
              <a:t>Rashodi za zaposlene </a:t>
            </a:r>
            <a:r>
              <a:rPr lang="hr-HR" sz="2400" b="1" dirty="0"/>
              <a:t>povećavaju se za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10.206.629,71 </a:t>
            </a:r>
            <a:r>
              <a:rPr lang="hr-HR" sz="2400" b="1" dirty="0">
                <a:ea typeface="Times New Roman" panose="02020603050405020304" pitchFamily="18" charset="0"/>
              </a:rPr>
              <a:t>eura</a:t>
            </a:r>
            <a:r>
              <a:rPr lang="hr-HR" sz="2400" dirty="0">
                <a:ea typeface="Times New Roman" panose="02020603050405020304" pitchFamily="18" charset="0"/>
              </a:rPr>
              <a:t>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kako slijedi:</a:t>
            </a:r>
          </a:p>
          <a:p>
            <a:endParaRPr lang="hr-HR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3476DF2-F98E-4BAB-A936-DA8C9DB995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215534"/>
              </p:ext>
            </p:extLst>
          </p:nvPr>
        </p:nvGraphicFramePr>
        <p:xfrm>
          <a:off x="2055303" y="1879134"/>
          <a:ext cx="8841996" cy="3659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6483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MATERIJALNI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4B502CB-1FFE-AEBB-2E43-864229D82285}"/>
              </a:ext>
            </a:extLst>
          </p:cNvPr>
          <p:cNvSpPr txBox="1"/>
          <p:nvPr/>
        </p:nvSpPr>
        <p:spPr>
          <a:xfrm>
            <a:off x="1514912" y="1478322"/>
            <a:ext cx="938238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Materijalni rashodi se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povećavaju za 3.559.600,25 eura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slijedi:</a:t>
            </a:r>
          </a:p>
        </p:txBody>
      </p:sp>
      <p:graphicFrame>
        <p:nvGraphicFramePr>
          <p:cNvPr id="4" name="Chart 4">
            <a:extLst>
              <a:ext uri="{FF2B5EF4-FFF2-40B4-BE49-F238E27FC236}">
                <a16:creationId xmlns:a16="http://schemas.microsoft.com/office/drawing/2014/main" id="{BB08FBF4-C05F-48A0-90DD-F627F320D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3927165"/>
              </p:ext>
            </p:extLst>
          </p:nvPr>
        </p:nvGraphicFramePr>
        <p:xfrm>
          <a:off x="1945532" y="2052536"/>
          <a:ext cx="8715983" cy="3706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81244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613AB-D4E4-4517-4CD2-5D287463C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6AE0-9E1C-8657-D24A-393271C27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494950"/>
            <a:ext cx="9734550" cy="1195738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POMOĆI DANE U INOZEMSTVO I UNUTAR OPĆEG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B0490769-2062-5DE1-35EE-CE979A40E833}"/>
              </a:ext>
            </a:extLst>
          </p:cNvPr>
          <p:cNvSpPr txBox="1"/>
          <p:nvPr/>
        </p:nvSpPr>
        <p:spPr>
          <a:xfrm>
            <a:off x="1619249" y="1580596"/>
            <a:ext cx="9734551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lang="hr-HR" sz="2400" dirty="0" err="1">
                <a:solidFill>
                  <a:prstClr val="black"/>
                </a:solidFill>
                <a:latin typeface="Calibri" panose="020F0502020204030204"/>
              </a:rPr>
              <a:t>omoći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smanjuju za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525.199,00 eura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n-cs"/>
              </a:rPr>
              <a:t>kako slijedi: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hart 7">
            <a:extLst>
              <a:ext uri="{FF2B5EF4-FFF2-40B4-BE49-F238E27FC236}">
                <a16:creationId xmlns:a16="http://schemas.microsoft.com/office/drawing/2014/main" id="{A36D7650-3A73-45AB-92CA-3CBAFF87FF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885395"/>
              </p:ext>
            </p:extLst>
          </p:nvPr>
        </p:nvGraphicFramePr>
        <p:xfrm>
          <a:off x="1937856" y="2227634"/>
          <a:ext cx="7945445" cy="3311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7955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B9D1CE-757A-062E-60B2-2F78624E5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53F3-D003-2395-FCCC-B2588BB25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494950"/>
            <a:ext cx="9734550" cy="1195738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POMOĆI DANE U INOZEMSTVO I UNUTAR OPĆEG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3" name="Tablica 2">
            <a:extLst>
              <a:ext uri="{FF2B5EF4-FFF2-40B4-BE49-F238E27FC236}">
                <a16:creationId xmlns:a16="http://schemas.microsoft.com/office/drawing/2014/main" id="{B7C566B5-2114-2F78-B0B3-C6992A3DC0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766494"/>
              </p:ext>
            </p:extLst>
          </p:nvPr>
        </p:nvGraphicFramePr>
        <p:xfrm>
          <a:off x="1750979" y="1548146"/>
          <a:ext cx="8227904" cy="446780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57576">
                  <a:extLst>
                    <a:ext uri="{9D8B030D-6E8A-4147-A177-3AD203B41FA5}">
                      <a16:colId xmlns:a16="http://schemas.microsoft.com/office/drawing/2014/main" val="102223243"/>
                    </a:ext>
                  </a:extLst>
                </a:gridCol>
                <a:gridCol w="6464237">
                  <a:extLst>
                    <a:ext uri="{9D8B030D-6E8A-4147-A177-3AD203B41FA5}">
                      <a16:colId xmlns:a16="http://schemas.microsoft.com/office/drawing/2014/main" val="3883155680"/>
                    </a:ext>
                  </a:extLst>
                </a:gridCol>
                <a:gridCol w="1506091">
                  <a:extLst>
                    <a:ext uri="{9D8B030D-6E8A-4147-A177-3AD203B41FA5}">
                      <a16:colId xmlns:a16="http://schemas.microsoft.com/office/drawing/2014/main" val="39036375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Djelatnost Hrvatskog narodnog kazališta u Osijeku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94.526,00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910485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Lokalni izbori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71169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Sufinanciranje dočeka Nove godine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525098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Financiranje/sufinanciranje programa i projekata iz područja socijalne skrbi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13.000,00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17035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Sanacija štete uslijed prirodnih nepogoda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7.998,00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111805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Potpore za organizaciju i sudjelovanje na manifestacijama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5.600,00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52383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Financiranje/sufinanciranje programa i projekata iz područja zdravstva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00802354"/>
                  </a:ext>
                </a:extLst>
              </a:tr>
              <a:tr h="166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hr-H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UKUPNO POVEĆANJA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176.724,00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001872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hr-HR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hr-H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hr-H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539823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Potpore za mentoriranje poduzetnika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-500,00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2710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Potpore za savjetovanje poduzetnika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-1.500,00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84720372"/>
                  </a:ext>
                </a:extLst>
              </a:tr>
              <a:tr h="512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Potpore za informiranje i obrazovne aktivnosti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-2.500,00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32036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Sufinanciranje aktivnosti u odgoju i obrazovanju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09809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Organizacija i izvođenje natjecanja i smotri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-5.376,00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573185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Projekt Muza 21.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-5.488,00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275747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Učeničko poduzetništvo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-12.000,00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800456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Sportsko-rekreacijski centar Stari Dunav u Dražu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83135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Suradnja s Ekonomskim fakultetom u Osijeku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630188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Suradnja s Fakultetom elektrotehnike, računarstva i informacijskih tehnologija Osijek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59025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Ulaganja u komunalnu, društvenu i povezanu infrastrukturu za podizanje kvalitete života stanovnika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-29.000,00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86916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Integralno uređenje korita rijeke Drave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-90.000,00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729315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Projekt Danube </a:t>
                      </a:r>
                      <a:r>
                        <a:rPr lang="hr-HR" sz="1200" dirty="0" err="1">
                          <a:effectLst/>
                        </a:rPr>
                        <a:t>traditional</a:t>
                      </a:r>
                      <a:r>
                        <a:rPr lang="hr-HR" sz="1200" dirty="0">
                          <a:effectLst/>
                        </a:rPr>
                        <a:t> </a:t>
                      </a:r>
                      <a:r>
                        <a:rPr lang="hr-HR" sz="1200" dirty="0" err="1">
                          <a:effectLst/>
                        </a:rPr>
                        <a:t>kultour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-498.960,00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445210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Evidencijski rashodi proračunskih korisnika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-6.599,00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40693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hr-HR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UKUPNO SMANJENJA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-701.923,00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1322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412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RASHODI ZA NABAVU NEFINANCIJSKE IMOVINE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65A4ECD3-F529-147A-9F93-FF380E59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506333"/>
            <a:ext cx="9450826" cy="3845333"/>
          </a:xfrm>
        </p:spPr>
        <p:txBody>
          <a:bodyPr/>
          <a:lstStyle/>
          <a:p>
            <a:r>
              <a:rPr lang="hr-HR" sz="2400" dirty="0"/>
              <a:t>Rashodi za nabavu nefinancijske imovine </a:t>
            </a:r>
            <a:r>
              <a:rPr lang="hr-HR" sz="2400" b="1" dirty="0"/>
              <a:t>smanjuju se </a:t>
            </a:r>
            <a:r>
              <a:rPr lang="hr-HR" sz="2400" dirty="0"/>
              <a:t>u ukupnom iznosu od </a:t>
            </a:r>
            <a:r>
              <a:rPr lang="hr-HR" sz="2400" b="1" dirty="0"/>
              <a:t>616.128,61 eura</a:t>
            </a:r>
            <a:r>
              <a:rPr lang="hr-HR" sz="2400" dirty="0"/>
              <a:t>:</a:t>
            </a:r>
          </a:p>
          <a:p>
            <a:endParaRPr lang="hr-HR" dirty="0"/>
          </a:p>
        </p:txBody>
      </p:sp>
      <p:graphicFrame>
        <p:nvGraphicFramePr>
          <p:cNvPr id="3" name="Chart 13">
            <a:extLst>
              <a:ext uri="{FF2B5EF4-FFF2-40B4-BE49-F238E27FC236}">
                <a16:creationId xmlns:a16="http://schemas.microsoft.com/office/drawing/2014/main" id="{F969C909-87A7-4B65-AD0B-23E8866905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5734386"/>
              </p:ext>
            </p:extLst>
          </p:nvPr>
        </p:nvGraphicFramePr>
        <p:xfrm>
          <a:off x="1971413" y="2281806"/>
          <a:ext cx="8456638" cy="3447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C99B06-A09E-F883-2F85-3933C9AE5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80A0-1AB8-6AC6-7A5E-FDE1815FB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POVEĆANJE/SMANJENJE PO UPRAVNIM TIJELIMA 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B6BF7ECF-DDEA-2F6B-FAE7-BB54BCE8A2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822026"/>
              </p:ext>
            </p:extLst>
          </p:nvPr>
        </p:nvGraphicFramePr>
        <p:xfrm>
          <a:off x="1712068" y="1514497"/>
          <a:ext cx="8531158" cy="412612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134256">
                  <a:extLst>
                    <a:ext uri="{9D8B030D-6E8A-4147-A177-3AD203B41FA5}">
                      <a16:colId xmlns:a16="http://schemas.microsoft.com/office/drawing/2014/main" val="3443524774"/>
                    </a:ext>
                  </a:extLst>
                </a:gridCol>
                <a:gridCol w="1350060">
                  <a:extLst>
                    <a:ext uri="{9D8B030D-6E8A-4147-A177-3AD203B41FA5}">
                      <a16:colId xmlns:a16="http://schemas.microsoft.com/office/drawing/2014/main" val="3906876553"/>
                    </a:ext>
                  </a:extLst>
                </a:gridCol>
                <a:gridCol w="1523421">
                  <a:extLst>
                    <a:ext uri="{9D8B030D-6E8A-4147-A177-3AD203B41FA5}">
                      <a16:colId xmlns:a16="http://schemas.microsoft.com/office/drawing/2014/main" val="1686420361"/>
                    </a:ext>
                  </a:extLst>
                </a:gridCol>
                <a:gridCol w="1523421">
                  <a:extLst>
                    <a:ext uri="{9D8B030D-6E8A-4147-A177-3AD203B41FA5}">
                      <a16:colId xmlns:a16="http://schemas.microsoft.com/office/drawing/2014/main" val="4188998208"/>
                    </a:ext>
                  </a:extLst>
                </a:gridCol>
              </a:tblGrid>
              <a:tr h="31124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Naziv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Plan 2025.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Povećanje / smanjenje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Novi plan 2025.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3411216078"/>
                  </a:ext>
                </a:extLst>
              </a:tr>
              <a:tr h="201890"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UKUPNO: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329.598.992,05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12.510.807,34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342.109.799,39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436330"/>
                  </a:ext>
                </a:extLst>
              </a:tr>
              <a:tr h="1564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2" marR="8412" marT="84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2" marR="8412" marT="84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2" marR="8412" marT="84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2" marR="8412" marT="8412" marB="0" anchor="b"/>
                </a:tc>
                <a:extLst>
                  <a:ext uri="{0D108BD9-81ED-4DB2-BD59-A6C34878D82A}">
                    <a16:rowId xmlns:a16="http://schemas.microsoft.com/office/drawing/2014/main" val="1779095352"/>
                  </a:ext>
                </a:extLst>
              </a:tr>
              <a:tr h="20189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TAJNIŠTVO ŽUPANIJE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1.283.988,00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56.200,00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1.340.188,00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4077717471"/>
                  </a:ext>
                </a:extLst>
              </a:tr>
              <a:tr h="20189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 dirty="0">
                          <a:effectLst/>
                        </a:rPr>
                        <a:t>UPRAVNI ODJEL ZA ZAJEDNIČKE POSLOVE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17.511.258,00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300.000,00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17.811.258,00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3820135010"/>
                  </a:ext>
                </a:extLst>
              </a:tr>
              <a:tr h="23553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UPRAVNI ODJEL ZA IMOVINSKO- PRAVNE POSLOVE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91.840,00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-59.718,10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32.121,90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3782532913"/>
                  </a:ext>
                </a:extLst>
              </a:tr>
              <a:tr h="20189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OPĆU UPRAVU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15.000,00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15.000,00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3896105202"/>
                  </a:ext>
                </a:extLst>
              </a:tr>
              <a:tr h="23553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 dirty="0">
                          <a:effectLst/>
                        </a:rPr>
                        <a:t>UPRAVNI ODJEL ZA GOSPODARSTVO I TURIZAM</a:t>
                      </a:r>
                      <a:endParaRPr lang="pl-PL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9.459.160,00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-1.279.037,73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8.180.122,27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3454988985"/>
                  </a:ext>
                </a:extLst>
              </a:tr>
              <a:tr h="23553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INVESTICIJE, INFRASTRUKTURU I RAZVOJNE PROJEKTE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29.363.405,79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3.255,71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29.366.661,50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3513049320"/>
                  </a:ext>
                </a:extLst>
              </a:tr>
              <a:tr h="20189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JAVNE FINANCIJE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3.481.125,87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288.566,03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3.769.691,90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1158011287"/>
                  </a:ext>
                </a:extLst>
              </a:tr>
              <a:tr h="22712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POLJOPRIVREDU I RURALNI RAZVOJ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9.670.492,76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92.505,62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9.762.998,38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519041529"/>
                  </a:ext>
                </a:extLst>
              </a:tr>
              <a:tr h="22712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TURIZAM, KULTURU I SPORT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3.147.631,00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-12.401,99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3.135.229,01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1425672529"/>
                  </a:ext>
                </a:extLst>
              </a:tr>
              <a:tr h="33648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UPRAVNI ODJEL ZA PROSTORNO UREĐENJE, GRADITELJSTVO I IMOVINSKO-PRAVNE POSLOVE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1.751.868,70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-110.558,51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1.641.310,19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2103693698"/>
                  </a:ext>
                </a:extLst>
              </a:tr>
              <a:tr h="23553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OBRAZOVANJE, KULTURU I SPORT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169.127.117,29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8.743.732,35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177.870.849,64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955400708"/>
                  </a:ext>
                </a:extLst>
              </a:tr>
              <a:tr h="23553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UPRAVNI ODJEL ZA ZDRAVSTVO, SOCIJALNU SKRB I HRVATSKE BRANITELJE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82.519.523,23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4.495.981,23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87.015.504,46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1152610008"/>
                  </a:ext>
                </a:extLst>
              </a:tr>
              <a:tr h="20189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ZAŠTITU OKOLIŠA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848.000,41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-97.351,00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750.649,41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845861804"/>
                  </a:ext>
                </a:extLst>
              </a:tr>
              <a:tr h="235539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100" u="none" strike="noStrike">
                          <a:effectLst/>
                        </a:rPr>
                        <a:t>UPRAVNI ODJEL ZA STAMBENU POLITIKU, OBITELJ I MLADE</a:t>
                      </a:r>
                      <a:endParaRPr lang="pl-PL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1.328.581,00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89.633,73</a:t>
                      </a:r>
                      <a:endParaRPr lang="hr-H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100" u="none" strike="noStrike" dirty="0">
                          <a:effectLst/>
                        </a:rPr>
                        <a:t>1.418.214,73</a:t>
                      </a:r>
                      <a:endParaRPr lang="hr-H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2" marR="8412" marT="8412" marB="0" anchor="ctr"/>
                </a:tc>
                <a:extLst>
                  <a:ext uri="{0D108BD9-81ED-4DB2-BD59-A6C34878D82A}">
                    <a16:rowId xmlns:a16="http://schemas.microsoft.com/office/drawing/2014/main" val="3653543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75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28AE9-CB09-CEF7-B1E9-E80C73668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82894-48A1-0C65-CF78-108AEBA18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10277678" cy="918391"/>
          </a:xfrm>
        </p:spPr>
        <p:txBody>
          <a:bodyPr>
            <a:normAutofit/>
          </a:bodyPr>
          <a:lstStyle/>
          <a:p>
            <a:r>
              <a:rPr kumimoji="0" lang="hr-HR" sz="3100" b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POVEĆANJA/SMANJENJA - ŽUPANIJSKI </a:t>
            </a:r>
            <a:r>
              <a:rPr kumimoji="0" lang="hr-HR" sz="3100" b="0" i="1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</a:t>
            </a:r>
            <a:endParaRPr lang="en-US" sz="31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526172F7-C1E1-2161-AE55-919848727C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169693"/>
              </p:ext>
            </p:extLst>
          </p:nvPr>
        </p:nvGraphicFramePr>
        <p:xfrm>
          <a:off x="1767191" y="1186755"/>
          <a:ext cx="8612222" cy="4470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0199">
                  <a:extLst>
                    <a:ext uri="{9D8B030D-6E8A-4147-A177-3AD203B41FA5}">
                      <a16:colId xmlns:a16="http://schemas.microsoft.com/office/drawing/2014/main" val="2431493143"/>
                    </a:ext>
                  </a:extLst>
                </a:gridCol>
                <a:gridCol w="943395">
                  <a:extLst>
                    <a:ext uri="{9D8B030D-6E8A-4147-A177-3AD203B41FA5}">
                      <a16:colId xmlns:a16="http://schemas.microsoft.com/office/drawing/2014/main" val="2869533853"/>
                    </a:ext>
                  </a:extLst>
                </a:gridCol>
                <a:gridCol w="957768">
                  <a:extLst>
                    <a:ext uri="{9D8B030D-6E8A-4147-A177-3AD203B41FA5}">
                      <a16:colId xmlns:a16="http://schemas.microsoft.com/office/drawing/2014/main" val="3374457678"/>
                    </a:ext>
                  </a:extLst>
                </a:gridCol>
                <a:gridCol w="1040860">
                  <a:extLst>
                    <a:ext uri="{9D8B030D-6E8A-4147-A177-3AD203B41FA5}">
                      <a16:colId xmlns:a16="http://schemas.microsoft.com/office/drawing/2014/main" val="1883811639"/>
                    </a:ext>
                  </a:extLst>
                </a:gridCol>
              </a:tblGrid>
              <a:tr h="3459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Projekti i aktivnosti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Plan 2025.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Povećanje/ smanjenje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Novi plan 2025.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ctr"/>
                </a:tc>
                <a:extLst>
                  <a:ext uri="{0D108BD9-81ED-4DB2-BD59-A6C34878D82A}">
                    <a16:rowId xmlns:a16="http://schemas.microsoft.com/office/drawing/2014/main" val="163537908"/>
                  </a:ext>
                </a:extLst>
              </a:tr>
              <a:tr h="169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POMOĆ HRVATIMA IZVAN HRVATSKE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150.000,00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20.000,00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170.000,00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163686499"/>
                  </a:ext>
                </a:extLst>
              </a:tr>
              <a:tr h="1948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OPĆI RASHODI ŽUPANIJSKIH UPRAVNIH TIJELA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15.868.914,00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470.200,04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16.339.114,04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3385382438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ULAGANJA U POSLOVNE PROSTORE I OPREMU OSJEČKO-BARANJSKE ŽUPANIJE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832.000,00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-114.520,27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717.479,73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1008914480"/>
                  </a:ext>
                </a:extLst>
              </a:tr>
              <a:tr h="355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ULAGANJA U KOMUNALNU, DRUŠTVENU I POVEZANU INFRASTRUKTURU ZA PODIZANJE KVALITETE ŽIVOTA STANOVNIKA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500.000,00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-29.000,00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471.000,00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2643157081"/>
                  </a:ext>
                </a:extLst>
              </a:tr>
              <a:tr h="200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INTEGRALNO UREĐENJE KORITA RIJEKE DRAVE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117.000,00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-90.000,00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27.000,00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2374594219"/>
                  </a:ext>
                </a:extLst>
              </a:tr>
              <a:tr h="169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SLOBODNA ZONA OSIJEK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100.000,00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100.000,00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4010542"/>
                  </a:ext>
                </a:extLst>
              </a:tr>
              <a:tr h="211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DANUBE TRADITIONAL KULTOUR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1.038.404,00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-1.038.404,00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1923442110"/>
                  </a:ext>
                </a:extLst>
              </a:tr>
              <a:tr h="169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LOKALNI IZBORI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380.000,00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110.000,00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490.000,00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2372829749"/>
                  </a:ext>
                </a:extLst>
              </a:tr>
              <a:tr h="2079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POTPORA ZA UZGOJ I DRŽANJE UZGOJNO VALJANIH JUNICA MLIJEČNE PASMINE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60.000,00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45.000,00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105.000,00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365685451"/>
                  </a:ext>
                </a:extLst>
              </a:tr>
              <a:tr h="169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POTPORE RURALNOM RAZVOJU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539.923,37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10.973,74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550.897,11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1016852793"/>
                  </a:ext>
                </a:extLst>
              </a:tr>
              <a:tr h="1787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POTPORE U LOVSTVU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694.337,73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33.000,00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727.337,73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2750441584"/>
                  </a:ext>
                </a:extLst>
              </a:tr>
              <a:tr h="214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UNAPRJEĐENJE RADA U POSTUPCIMA PROSTORNOG UREĐENJA I GRADNJE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270.000,00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-135.312,50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134.687,50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2525541704"/>
                  </a:ext>
                </a:extLst>
              </a:tr>
              <a:tr h="17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PROJEKTI IZ PROGRAMA RAZVOJA ODGOJNO-OBRAZOVNOG SUSTAVA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10.129.025,30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-258.129,38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9.870.895,92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3546248957"/>
                  </a:ext>
                </a:extLst>
              </a:tr>
              <a:tr h="169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 dirty="0">
                          <a:effectLst/>
                        </a:rPr>
                        <a:t>        EU PROJEKTI - UČIMO ZAJEDNO</a:t>
                      </a:r>
                      <a:endParaRPr lang="hr-HR" sz="1100" i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 dirty="0">
                          <a:effectLst/>
                        </a:rPr>
                        <a:t>3.278.426,60</a:t>
                      </a:r>
                      <a:endParaRPr lang="hr-HR" sz="1100" i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 dirty="0">
                          <a:effectLst/>
                        </a:rPr>
                        <a:t>363.763,29</a:t>
                      </a:r>
                      <a:endParaRPr lang="hr-HR" sz="1100" i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>
                          <a:effectLst/>
                        </a:rPr>
                        <a:t>3.642.189,89</a:t>
                      </a:r>
                      <a:endParaRPr lang="hr-HR" sz="1100" i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169285441"/>
                  </a:ext>
                </a:extLst>
              </a:tr>
              <a:tr h="1690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 dirty="0">
                          <a:effectLst/>
                        </a:rPr>
                        <a:t>       CENTRI IZVRSNOSTI</a:t>
                      </a:r>
                      <a:endParaRPr lang="hr-HR" sz="1100" i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>
                          <a:effectLst/>
                        </a:rPr>
                        <a:t>450.000,00</a:t>
                      </a:r>
                      <a:endParaRPr lang="hr-HR" sz="1100" i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 dirty="0">
                          <a:effectLst/>
                        </a:rPr>
                        <a:t>-217.428,67</a:t>
                      </a:r>
                      <a:endParaRPr lang="hr-HR" sz="1100" i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i="1" kern="100" dirty="0">
                          <a:effectLst/>
                        </a:rPr>
                        <a:t>232.571,33</a:t>
                      </a:r>
                      <a:endParaRPr lang="hr-HR" sz="1100" i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831781274"/>
                  </a:ext>
                </a:extLst>
              </a:tr>
              <a:tr h="2018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FINANCIRANJE OSNOVNOG ŠKOLSTVA PREMA MINIMALNOM STANDARDU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7.671.740,47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300.000,00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7.971.740,47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3775942618"/>
                  </a:ext>
                </a:extLst>
              </a:tr>
              <a:tr h="2042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FINANCIRANJE SREDNJEG ŠKOLSTVA PREMA MINIMALNOM STANDARDU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5.502.393,74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-55.987,36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5.446.406,38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1743934114"/>
                  </a:ext>
                </a:extLst>
              </a:tr>
              <a:tr h="2232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IZGRADNJA ZAVODA ZA HITNU MEDICINU OSJEČKO-BARANJSKE ŽUPANIJE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200.000,00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-29.975,47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170.024,53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4116783722"/>
                  </a:ext>
                </a:extLst>
              </a:tr>
              <a:tr h="1750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FINANCIRANJE PROJEKTA ZAŽELI-POMOĆ U KUĆI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108.372,00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-36.167,00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72.205,00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3550918936"/>
                  </a:ext>
                </a:extLst>
              </a:tr>
              <a:tr h="3753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IZVJEŠĆA, ANALIZE, PROGRAMI I STUDIJE U PODRUČJU ZAŠTITE OKOLIŠA I PRIRODE TE GOSPODARENJA OTPADOM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92.590,00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>
                          <a:effectLst/>
                        </a:rPr>
                        <a:t>-80.715,00</a:t>
                      </a:r>
                      <a:endParaRPr lang="hr-HR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r-HR" sz="1100" kern="100" dirty="0">
                          <a:effectLst/>
                        </a:rPr>
                        <a:t>11.875,00</a:t>
                      </a:r>
                      <a:endParaRPr lang="hr-HR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2674" marR="42674" marT="0" marB="0" anchor="b"/>
                </a:tc>
                <a:extLst>
                  <a:ext uri="{0D108BD9-81ED-4DB2-BD59-A6C34878D82A}">
                    <a16:rowId xmlns:a16="http://schemas.microsoft.com/office/drawing/2014/main" val="54147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483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4107</TotalTime>
  <Words>2207</Words>
  <Application>Microsoft Office PowerPoint</Application>
  <PresentationFormat>Široki zaslon</PresentationFormat>
  <Paragraphs>577</Paragraphs>
  <Slides>31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Wingdings</vt:lpstr>
      <vt:lpstr>Office Theme</vt:lpstr>
      <vt:lpstr>PowerPoint prezentacija</vt:lpstr>
      <vt:lpstr>PowerPoint prezentacija</vt:lpstr>
      <vt:lpstr>ŠTO JE PRORAČUN?</vt:lpstr>
      <vt:lpstr>PRORAČUN OSJEČKO-BARANJSKE ŽUPANIJE</vt:lpstr>
      <vt:lpstr>ŠTO JE REBALANS?</vt:lpstr>
      <vt:lpstr>PRORAČUN OSJEČKO-BARANJSKE ŽUPANIJE ZA 2025. </vt:lpstr>
      <vt:lpstr>II. IZMJENE I DOPUNE PRORAČUNA OBŽ ZA 2025. GOD.</vt:lpstr>
      <vt:lpstr>RAZLOZI IZMJENE I DOPUNE PRORAČUNA ZA 2025. GOD.</vt:lpstr>
      <vt:lpstr>IZMJENE PRORAČUNA ZA 2025.GODINU</vt:lpstr>
      <vt:lpstr>IZMJENE PRORAČUNA ZA 2025.GODINU</vt:lpstr>
      <vt:lpstr>SAŽETAK PRORAČUNA</vt:lpstr>
      <vt:lpstr>POVEĆANJE/SMANJENJE PRIHODA I PRIMITAKA PO  OSNOVNIM SKUPINAMA</vt:lpstr>
      <vt:lpstr>POVEĆANJE/SMANJENJE PRIHODA I PRIMITAKA PO  OSNOVNIM SKUPINAMA I KORISNICIMA</vt:lpstr>
      <vt:lpstr>PRIHODI OD POREZA </vt:lpstr>
      <vt:lpstr>PRIHODI OD POREZA </vt:lpstr>
      <vt:lpstr>PRIHODI OD POMOĆI</vt:lpstr>
      <vt:lpstr>PRIHODI OD POMOĆI </vt:lpstr>
      <vt:lpstr>PRIMICI OD FINANCIJSKE IMOVINE I ZADUŽIVANJA</vt:lpstr>
      <vt:lpstr>REZULTAT POSLOVANJA IZ PRETHODNIH GODINA</vt:lpstr>
      <vt:lpstr>RASHODI I IZDACI</vt:lpstr>
      <vt:lpstr>POVEĆANJE/SMANJENJE RASHODA I IZDATAKA PO  OSNOVNIM SKUPINAMA</vt:lpstr>
      <vt:lpstr>POVEĆANJE/SMANJENJE RASHODA I IZDATAKA PO  OSNOVNIM SKUPINAMA I KORISNICIMA</vt:lpstr>
      <vt:lpstr>RASHODI ZA ZAPOSLENE</vt:lpstr>
      <vt:lpstr>MATERIJALNI RASHODI</vt:lpstr>
      <vt:lpstr>POMOĆI DANE U INOZEMSTVO I UNUTAR OPĆEG PRORAČUNA</vt:lpstr>
      <vt:lpstr>POMOĆI DANE U INOZEMSTVO I UNUTAR OPĆEG PRORAČUNA</vt:lpstr>
      <vt:lpstr>RASHODI ZA NABAVU NEFINANCIJSKE IMOVINE</vt:lpstr>
      <vt:lpstr>POVEĆANJE/SMANJENJE PO UPRAVNIM TIJELIMA </vt:lpstr>
      <vt:lpstr>POVEĆANJA/SMANJENJA - ŽUPANIJSKI PRORAČUN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Martina Bubalo</cp:lastModifiedBy>
  <cp:revision>78</cp:revision>
  <dcterms:created xsi:type="dcterms:W3CDTF">2023-02-02T14:04:02Z</dcterms:created>
  <dcterms:modified xsi:type="dcterms:W3CDTF">2025-12-01T07:10:33Z</dcterms:modified>
</cp:coreProperties>
</file>