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292" r:id="rId8"/>
    <p:sldId id="296" r:id="rId9"/>
    <p:sldId id="295" r:id="rId10"/>
    <p:sldId id="297" r:id="rId11"/>
    <p:sldId id="300" r:id="rId12"/>
    <p:sldId id="318" r:id="rId13"/>
    <p:sldId id="319" r:id="rId14"/>
    <p:sldId id="320" r:id="rId15"/>
    <p:sldId id="302" r:id="rId16"/>
    <p:sldId id="314" r:id="rId17"/>
    <p:sldId id="326" r:id="rId18"/>
    <p:sldId id="301" r:id="rId19"/>
    <p:sldId id="316" r:id="rId20"/>
    <p:sldId id="306" r:id="rId21"/>
    <p:sldId id="321" r:id="rId22"/>
    <p:sldId id="305" r:id="rId23"/>
    <p:sldId id="323" r:id="rId24"/>
    <p:sldId id="324" r:id="rId25"/>
    <p:sldId id="325" r:id="rId26"/>
    <p:sldId id="327" r:id="rId27"/>
    <p:sldId id="328" r:id="rId28"/>
    <p:sldId id="308" r:id="rId29"/>
    <p:sldId id="307" r:id="rId30"/>
    <p:sldId id="329" r:id="rId31"/>
    <p:sldId id="312" r:id="rId32"/>
    <p:sldId id="26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C06"/>
    <a:srgbClr val="F83B08"/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 teme 2 - Isticanj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Proračun Osječko-baranjske županije za 2024. godinu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List1!$C$2:$E$2</c:f>
              <c:strCache>
                <c:ptCount val="3"/>
                <c:pt idx="0">
                  <c:v>Proračun 2024.</c:v>
                </c:pt>
                <c:pt idx="1">
                  <c:v>I. rebalans 2024.</c:v>
                </c:pt>
                <c:pt idx="2">
                  <c:v>II.rebalans 2024.</c:v>
                </c:pt>
              </c:strCache>
            </c:strRef>
          </c:cat>
          <c:val>
            <c:numRef>
              <c:f>List1!$C$3:$E$3</c:f>
              <c:numCache>
                <c:formatCode>#,##0.00</c:formatCode>
                <c:ptCount val="3"/>
                <c:pt idx="0">
                  <c:v>250611581</c:v>
                </c:pt>
                <c:pt idx="1">
                  <c:v>293699828.02999997</c:v>
                </c:pt>
                <c:pt idx="2">
                  <c:v>303449920.61000001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6-406B-9B41-00E6291D43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0591704"/>
        <c:axId val="530593864"/>
      </c:barChart>
      <c:catAx>
        <c:axId val="53059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30593864"/>
        <c:crosses val="autoZero"/>
        <c:auto val="1"/>
        <c:lblAlgn val="ctr"/>
        <c:lblOffset val="100"/>
        <c:noMultiLvlLbl val="0"/>
      </c:catAx>
      <c:valAx>
        <c:axId val="53059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30591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prihodi'!$B$2:$B$14</c:f>
              <c:strCache>
                <c:ptCount val="13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Prihodi iz nadležnog proračuna i od HZZO-a</c:v>
                </c:pt>
                <c:pt idx="6">
                  <c:v>Kazne, upravne mjere i ostali prihodi </c:v>
                </c:pt>
                <c:pt idx="7">
                  <c:v>Prihodi od prodaje neproizvedene dugotrajne imovine</c:v>
                </c:pt>
                <c:pt idx="8">
                  <c:v>Prihodi od prodaje proizvedene dugotrajne imovine</c:v>
                </c:pt>
                <c:pt idx="9">
                  <c:v>Primljeni povrati glavnica danih zajmova i depozita</c:v>
                </c:pt>
                <c:pt idx="10">
                  <c:v>Prihodi od prodaje dionica i udjela u glavnici</c:v>
                </c:pt>
                <c:pt idx="11">
                  <c:v>Primici od zaduživanja</c:v>
                </c:pt>
                <c:pt idx="12">
                  <c:v>Rezultat poslovanja</c:v>
                </c:pt>
              </c:strCache>
            </c:strRef>
          </c:cat>
          <c:val>
            <c:numRef>
              <c:f>'+- prihodi'!$F$2:$F$14</c:f>
              <c:numCache>
                <c:formatCode>#,##0.00</c:formatCode>
                <c:ptCount val="13"/>
                <c:pt idx="0">
                  <c:v>6425000</c:v>
                </c:pt>
                <c:pt idx="1">
                  <c:v>2962132.0000000005</c:v>
                </c:pt>
                <c:pt idx="2">
                  <c:v>-203471</c:v>
                </c:pt>
                <c:pt idx="3">
                  <c:v>943636.93</c:v>
                </c:pt>
                <c:pt idx="4">
                  <c:v>36862</c:v>
                </c:pt>
                <c:pt idx="5">
                  <c:v>1538421</c:v>
                </c:pt>
                <c:pt idx="6">
                  <c:v>-13328.470000000001</c:v>
                </c:pt>
                <c:pt idx="7">
                  <c:v>330</c:v>
                </c:pt>
                <c:pt idx="8">
                  <c:v>-38014</c:v>
                </c:pt>
                <c:pt idx="9">
                  <c:v>0</c:v>
                </c:pt>
                <c:pt idx="10">
                  <c:v>9000</c:v>
                </c:pt>
                <c:pt idx="11">
                  <c:v>-2060000</c:v>
                </c:pt>
                <c:pt idx="12">
                  <c:v>149524.12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78C-4167-B7E3-7B4F1C90AF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1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</c:f>
              <c:strCache>
                <c:ptCount val="1"/>
                <c:pt idx="0">
                  <c:v>Prihodi od poreza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prihodi'!$C$2:$E$2</c:f>
              <c:numCache>
                <c:formatCode>#,##0.00</c:formatCode>
                <c:ptCount val="3"/>
                <c:pt idx="0">
                  <c:v>4025000</c:v>
                </c:pt>
                <c:pt idx="1">
                  <c:v>0</c:v>
                </c:pt>
                <c:pt idx="2">
                  <c:v>2400000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5F4-480F-87A7-2FC67A55F9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dLbl>
              <c:idx val="0"/>
              <c:layout>
                <c:manualLayout>
                  <c:x val="0.11908824977524035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81-4FC4-99F3-9380EC2967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7AE4918-D3B2-4E57-84BC-A59BDC44A314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981-4FC4-99F3-9380EC2967AA}"/>
                </c:ext>
              </c:extLst>
            </c:dLbl>
            <c:dLbl>
              <c:idx val="2"/>
              <c:layout>
                <c:manualLayout>
                  <c:x val="6.4337215751525234E-2"/>
                  <c:y val="1.1035739080541032E-16"/>
                </c:manualLayout>
              </c:layout>
              <c:tx>
                <c:rich>
                  <a:bodyPr/>
                  <a:lstStyle/>
                  <a:p>
                    <a:fld id="{C91A7F01-0237-4270-A24C-B4BA476262F3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981-4FC4-99F3-9380EC2967A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</c:formatCode>
                <c:ptCount val="3"/>
                <c:pt idx="0">
                  <c:v>-2749389.3000000003</c:v>
                </c:pt>
                <c:pt idx="1">
                  <c:v>8111521.2000000011</c:v>
                </c:pt>
                <c:pt idx="2">
                  <c:v>-2399999.9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1981-4FC4-99F3-9380EC2967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prihodi'!$B$20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prihodi'!$C$20:$E$20</c:f>
              <c:numCache>
                <c:formatCode>#,##0.00</c:formatCode>
                <c:ptCount val="3"/>
                <c:pt idx="0">
                  <c:v>-2051000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9A7-4D1E-9DA7-90FE2CB51A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prihodi'!$B$14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FB35-4928-8808-57D768CF470F}"/>
              </c:ext>
            </c:extLst>
          </c:dPt>
          <c:dLbls>
            <c:dLbl>
              <c:idx val="1"/>
              <c:layout>
                <c:manualLayout>
                  <c:x val="4.1844903676703168E-2"/>
                  <c:y val="0"/>
                </c:manualLayout>
              </c:layout>
              <c:tx>
                <c:rich>
                  <a:bodyPr/>
                  <a:lstStyle/>
                  <a:p>
                    <a:fld id="{354DA9BA-D562-4A28-B8CC-D2C2A9E0BFB2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B35-4928-8808-57D768CF470F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prihodi'!$C$14:$E$14</c:f>
              <c:numCache>
                <c:formatCode>#,##0.00</c:formatCode>
                <c:ptCount val="3"/>
                <c:pt idx="0">
                  <c:v>226809.89</c:v>
                </c:pt>
                <c:pt idx="1">
                  <c:v>-77285.77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FB35-4928-8808-57D768CF47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1328"/>
        <c:axId val="543361720"/>
      </c:barChart>
      <c:catAx>
        <c:axId val="5433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1720"/>
        <c:crosses val="autoZero"/>
        <c:auto val="1"/>
        <c:lblAlgn val="ctr"/>
        <c:lblOffset val="100"/>
        <c:noMultiLvlLbl val="0"/>
      </c:catAx>
      <c:valAx>
        <c:axId val="543361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List1!$D$5</c:f>
              <c:strCache>
                <c:ptCount val="1"/>
                <c:pt idx="0">
                  <c:v>Plan za 2024.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</c:spPr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List1!$D$6:$D$7</c:f>
            </c:numRef>
          </c:val>
          <c:extLst>
            <c:ext xmlns:c16="http://schemas.microsoft.com/office/drawing/2014/chart" uri="{C3380CC4-5D6E-409C-BE32-E72D297353CC}">
              <c16:uniqueId val="{00000000-FF27-4BFA-A030-B52B76A6DF6D}"/>
            </c:ext>
          </c:extLst>
        </c:ser>
        <c:ser>
          <c:idx val="1"/>
          <c:order val="1"/>
          <c:tx>
            <c:strRef>
              <c:f>List1!$E$5</c:f>
              <c:strCache>
                <c:ptCount val="1"/>
                <c:pt idx="0">
                  <c:v>Plan 2024.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</c:spPr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List1!$E$6:$E$7</c:f>
              <c:numCache>
                <c:formatCode>#,##0.00</c:formatCode>
                <c:ptCount val="2"/>
                <c:pt idx="0">
                  <c:v>106028678.83</c:v>
                </c:pt>
                <c:pt idx="1">
                  <c:v>187671149.19999999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7-4BFA-A030-B52B76A6DF6D}"/>
            </c:ext>
          </c:extLst>
        </c:ser>
        <c:ser>
          <c:idx val="2"/>
          <c:order val="2"/>
          <c:tx>
            <c:strRef>
              <c:f>List1!$F$5</c:f>
              <c:strCache>
                <c:ptCount val="1"/>
                <c:pt idx="0">
                  <c:v>II. rebalans 2024.</c:v>
                </c:pt>
              </c:strCache>
            </c:strRef>
          </c:tx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List1!$F$6:$F$7</c:f>
              <c:numCache>
                <c:formatCode>#,##0.00</c:formatCode>
                <c:ptCount val="2"/>
                <c:pt idx="0">
                  <c:v>105371902.42</c:v>
                </c:pt>
                <c:pt idx="1">
                  <c:v>198078018.19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7-4BFA-A030-B52B76A6D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756976"/>
        <c:axId val="468767416"/>
      </c:barChart>
      <c:valAx>
        <c:axId val="468767416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468756976"/>
        <c:crosses val="autoZero"/>
        <c:crossBetween val="between"/>
      </c:valAx>
      <c:catAx>
        <c:axId val="46875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46876741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hr-HR" sz="1000" b="0" i="0" u="none" strike="noStrike" kern="1200" baseline="0">
          <a:solidFill>
            <a:srgbClr val="000000"/>
          </a:solidFill>
          <a:latin typeface="Calibri"/>
        </a:defRPr>
      </a:pPr>
      <a:endParaRPr lang="sr-Latn-R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AB-4F00-9507-B3F2E8B46D2A}"/>
              </c:ext>
            </c:extLst>
          </c:dPt>
          <c:dPt>
            <c:idx val="8"/>
            <c:invertIfNegative val="1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AB-4F00-9507-B3F2E8B46D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2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dane zajmove</c:v>
                </c:pt>
                <c:pt idx="11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2"/>
                <c:pt idx="0">
                  <c:v>11850292.23</c:v>
                </c:pt>
                <c:pt idx="1">
                  <c:v>323396.69999999984</c:v>
                </c:pt>
                <c:pt idx="2">
                  <c:v>12453</c:v>
                </c:pt>
                <c:pt idx="3">
                  <c:v>230650</c:v>
                </c:pt>
                <c:pt idx="4">
                  <c:v>-9617.6199999999953</c:v>
                </c:pt>
                <c:pt idx="5">
                  <c:v>215661</c:v>
                </c:pt>
                <c:pt idx="6">
                  <c:v>-391498.82</c:v>
                </c:pt>
                <c:pt idx="7">
                  <c:v>11005</c:v>
                </c:pt>
                <c:pt idx="8">
                  <c:v>-464346.22</c:v>
                </c:pt>
                <c:pt idx="9">
                  <c:v>-2152960.69</c:v>
                </c:pt>
                <c:pt idx="10">
                  <c:v>-7000</c:v>
                </c:pt>
                <c:pt idx="11">
                  <c:v>132058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1BAB-4F00-9507-B3F2E8B4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200000</c:v>
                </c:pt>
                <c:pt idx="1">
                  <c:v>874071.85</c:v>
                </c:pt>
                <c:pt idx="2">
                  <c:v>10775812.380000001</c:v>
                </c:pt>
                <c:pt idx="3">
                  <c:v>408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902-4FAE-836B-C4AE0D29F0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844299.78</c:v>
                </c:pt>
                <c:pt idx="1">
                  <c:v>-967058.11000000022</c:v>
                </c:pt>
                <c:pt idx="2">
                  <c:v>283933.74</c:v>
                </c:pt>
                <c:pt idx="3">
                  <c:v>162221.29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C0D-4223-B6E8-F9DFFA7601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rashodi'!$B$4</c:f>
              <c:strCache>
                <c:ptCount val="1"/>
                <c:pt idx="0">
                  <c:v>Financijski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3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294-4CCF-BAA2-50DA11E2CC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rashodi'!$C$4:$F$4</c:f>
              <c:numCache>
                <c:formatCode>#,##0.00</c:formatCode>
                <c:ptCount val="4"/>
                <c:pt idx="0">
                  <c:v>3000</c:v>
                </c:pt>
                <c:pt idx="1">
                  <c:v>-3534</c:v>
                </c:pt>
                <c:pt idx="2">
                  <c:v>13446</c:v>
                </c:pt>
                <c:pt idx="3">
                  <c:v>-459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0294-4CCF-BAA2-50DA11E2CC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6032"/>
        <c:axId val="543366424"/>
      </c:barChart>
      <c:catAx>
        <c:axId val="54336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6424"/>
        <c:crosses val="autoZero"/>
        <c:auto val="1"/>
        <c:lblAlgn val="ctr"/>
        <c:lblOffset val="100"/>
        <c:noMultiLvlLbl val="0"/>
      </c:catAx>
      <c:valAx>
        <c:axId val="543366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rashodi'!$B$18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rashodi'!$C$18:$F$18</c:f>
              <c:numCache>
                <c:formatCode>#,##0.00</c:formatCode>
                <c:ptCount val="4"/>
                <c:pt idx="0">
                  <c:v>55000</c:v>
                </c:pt>
                <c:pt idx="1">
                  <c:v>-1953920.96</c:v>
                </c:pt>
                <c:pt idx="2">
                  <c:v>-537897.76</c:v>
                </c:pt>
                <c:pt idx="3">
                  <c:v>-169483.19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C67-491F-A9C1-3E0058FD7DF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31294299527027E-2"/>
          <c:y val="1.2209523470965678E-2"/>
          <c:w val="0.95239220721369899"/>
          <c:h val="0.4848040383213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rashodi'!$B$19</c:f>
              <c:strCache>
                <c:ptCount val="1"/>
                <c:pt idx="0">
                  <c:v>Izdaci za financijsku imovinu i otplate zajmova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dLbl>
              <c:idx val="1"/>
              <c:layout>
                <c:manualLayout>
                  <c:x val="-7.9178281559465508E-3"/>
                  <c:y val="0.10333860170341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60A-4308-A91A-0EB361A66DCC}"/>
                </c:ext>
              </c:extLst>
            </c:dLbl>
            <c:dLbl>
              <c:idx val="2"/>
              <c:layout>
                <c:manualLayout>
                  <c:x val="0.161775942670435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60A-4308-A91A-0EB361A66D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rashodi'!$C$19:$F$19</c:f>
              <c:numCache>
                <c:formatCode>#,##0.00</c:formatCode>
                <c:ptCount val="4"/>
                <c:pt idx="0">
                  <c:v>0</c:v>
                </c:pt>
                <c:pt idx="1">
                  <c:v>-7000</c:v>
                </c:pt>
                <c:pt idx="2">
                  <c:v>132058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60A-4308-A91A-0EB361A66D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461" y="2894202"/>
            <a:ext cx="9058503" cy="30208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REBALANS PRORAČUNA 202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I. IZMJENE I DOPUNE PRORAČUNA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OSJEČKO-BARANJSKE ŽUPANIJE ZA 202</a:t>
            </a: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ŠTO JE PRORAČUN?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74" y="1690688"/>
            <a:ext cx="9358490" cy="4351338"/>
          </a:xfrm>
        </p:spPr>
        <p:txBody>
          <a:bodyPr/>
          <a:lstStyle/>
          <a:p>
            <a:pPr algn="just"/>
            <a:r>
              <a:rPr lang="hr-HR" sz="24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400" dirty="0"/>
              <a:t>Iz Proračuna saznajemo što sve Županija financira te koliko novca izdvaja za pojedine javne funkcije poput školstva, zdravstva, gospodarstva, poljoprivrede, turizma itd.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57781"/>
            <a:ext cx="9345161" cy="4437181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je konsolidiran te sadrži prikazane prihode/primitke i rashode/izdatke Osječko-baranjske županije i njenih proračunskih korisnik: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zdravstvenih ustanova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ostale ustanove 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38CC4ED7-3FC7-8BCD-5A41-7DC8D5C9A1FF}"/>
              </a:ext>
            </a:extLst>
          </p:cNvPr>
          <p:cNvSpPr/>
          <p:nvPr/>
        </p:nvSpPr>
        <p:spPr>
          <a:xfrm>
            <a:off x="1773694" y="4843401"/>
            <a:ext cx="2045687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5" name="Znak zbrajanja 4">
            <a:extLst>
              <a:ext uri="{FF2B5EF4-FFF2-40B4-BE49-F238E27FC236}">
                <a16:creationId xmlns:a16="http://schemas.microsoft.com/office/drawing/2014/main" id="{106A1ACC-E602-6C8A-0FD6-BEBB83D84AE7}"/>
              </a:ext>
            </a:extLst>
          </p:cNvPr>
          <p:cNvSpPr/>
          <p:nvPr/>
        </p:nvSpPr>
        <p:spPr>
          <a:xfrm>
            <a:off x="4035124" y="499754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BD3CD0F-BB3C-B65F-8B73-7E443F8429E2}"/>
              </a:ext>
            </a:extLst>
          </p:cNvPr>
          <p:cNvSpPr/>
          <p:nvPr/>
        </p:nvSpPr>
        <p:spPr>
          <a:xfrm>
            <a:off x="4812002" y="4843401"/>
            <a:ext cx="2347896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7" name="Jednako 6">
            <a:extLst>
              <a:ext uri="{FF2B5EF4-FFF2-40B4-BE49-F238E27FC236}">
                <a16:creationId xmlns:a16="http://schemas.microsoft.com/office/drawing/2014/main" id="{B1AB049C-8EA8-95F5-3A84-2C7C27DEA080}"/>
              </a:ext>
            </a:extLst>
          </p:cNvPr>
          <p:cNvSpPr/>
          <p:nvPr/>
        </p:nvSpPr>
        <p:spPr>
          <a:xfrm>
            <a:off x="7337284" y="4953507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E2FAD5A-B642-928C-B319-5923786EABF9}"/>
              </a:ext>
            </a:extLst>
          </p:cNvPr>
          <p:cNvSpPr/>
          <p:nvPr/>
        </p:nvSpPr>
        <p:spPr>
          <a:xfrm>
            <a:off x="8228876" y="4836190"/>
            <a:ext cx="1967665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ŠTO JE REBALANS?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zervirano mjesto teksta 4">
            <a:extLst>
              <a:ext uri="{FF2B5EF4-FFF2-40B4-BE49-F238E27FC236}">
                <a16:creationId xmlns:a16="http://schemas.microsoft.com/office/drawing/2014/main" id="{D930021D-EC3C-0390-86E4-A3B8F2CE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905" y="2348916"/>
            <a:ext cx="9597005" cy="312909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sz="26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600" dirty="0"/>
              <a:t>Do rebalansa dolazi kada se tijekom proračunske godine povećaju rashodi i izdaci odnosno smanje prihodi i primici pa se proračun mora uravnotežiti pronalaženjem novih prihoda i primitaka, odnosno smanjenjem predviđenih rashoda i izdataka.</a:t>
            </a:r>
          </a:p>
          <a:p>
            <a:pPr algn="just"/>
            <a:r>
              <a:rPr lang="hr-HR" sz="2600" dirty="0"/>
              <a:t>Rebalansom se mijenja isključivo plan za tekuću proračunsku godinu.</a:t>
            </a:r>
          </a:p>
          <a:p>
            <a:pPr algn="just"/>
            <a:r>
              <a:rPr lang="hr-HR" sz="2600" dirty="0"/>
              <a:t>Može se raditi više puta tijekom godine, a postupak donošenja rebalansa jednak je postupku donošenja proračuna.</a:t>
            </a:r>
          </a:p>
          <a:p>
            <a:pPr marL="0" indent="0">
              <a:buNone/>
            </a:pPr>
            <a:endParaRPr lang="hr-HR" sz="2000" b="1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882813EA-D5A3-AB77-580A-15F02CAC5F68}"/>
              </a:ext>
            </a:extLst>
          </p:cNvPr>
          <p:cNvSpPr/>
          <p:nvPr/>
        </p:nvSpPr>
        <p:spPr>
          <a:xfrm>
            <a:off x="1591076" y="1488366"/>
            <a:ext cx="9448834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244" y="365125"/>
            <a:ext cx="9558556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 2024.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468" y="1782967"/>
            <a:ext cx="9359426" cy="4224337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za 2024. godinu s projekcijama za sljedeće dvije godine donijela je Skupština Županije na 26. sjednici održanoj 15. prosinca  2023. godine u ukupnoj svoti od 250.611.581,00  eura. </a:t>
            </a:r>
          </a:p>
          <a:p>
            <a:pPr algn="just"/>
            <a:r>
              <a:rPr lang="hr-HR" sz="2400" dirty="0"/>
              <a:t>Skupština Osječko-baranjske županije usvojila je prve izmjene i dopune Proračuna 20. lipnja 2024. godine na 30. sjednici Skupštine kada je Proračun Osječko-baranjske županije utvrđen u visini od 293.699.828,03 eura.</a:t>
            </a:r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132" y="365125"/>
            <a:ext cx="10041622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II. IZMJENE I DOPUNE PRORAČUNA OBŽ ZA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2024.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77130"/>
            <a:ext cx="9445829" cy="433789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Skupština Osječko-baranjske županije usvojila je druge izmjene i dopune Proračuna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27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studenoga 2024. godine na 33. sjednici Skupštine kada je Proračun Osječko-baranjske županije utvrđen u visini od 303.449.920,61 eura što predstavlja povećanje od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9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.750.092,58 eura u odnosu na izvorni plan.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UKUPAN IZNOS PRORAČUNA ZA 2024.GODINU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4762FF71-2BB5-2F7D-6A22-2446A88B57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153603"/>
              </p:ext>
            </p:extLst>
          </p:nvPr>
        </p:nvGraphicFramePr>
        <p:xfrm>
          <a:off x="1728131" y="1761687"/>
          <a:ext cx="8867163" cy="3456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775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026" y="348347"/>
            <a:ext cx="10150504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RAZLOZI IZMJENE I DOPUNE PRORAČUNA ZA 2024.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CA7C0F-442D-660E-5C5C-CD4375468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9091" y="1824912"/>
            <a:ext cx="9269834" cy="38852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sz="2400" dirty="0"/>
              <a:t>• Provođenje korekcija planiranih prihoda s obzirom na očekivanu dinamiku priljeva proračunskih sredstava do kraja 2024. godine, kako izvorno županijskih tako i vlastitih i namjenskih prihoda proračunskih korisnika.</a:t>
            </a:r>
          </a:p>
          <a:p>
            <a:pPr marL="0" indent="0" algn="just">
              <a:buNone/>
            </a:pPr>
            <a:r>
              <a:rPr lang="hr-HR" sz="2400" dirty="0"/>
              <a:t>• Izvršenje prenamjena unutar programa, aktivnosti i projekata, kao i uvrštavanje  novih rashoda temeljem nove procjene prihoda i mogućnosti izvršenja planiranih programa.</a:t>
            </a:r>
          </a:p>
        </p:txBody>
      </p:sp>
    </p:spTree>
    <p:extLst>
      <p:ext uri="{BB962C8B-B14F-4D97-AF65-F5344CB8AC3E}">
        <p14:creationId xmlns:p14="http://schemas.microsoft.com/office/powerpoint/2010/main" val="245371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SAŽETAK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Rezervirano mjesto sadržaja 8">
            <a:extLst>
              <a:ext uri="{FF2B5EF4-FFF2-40B4-BE49-F238E27FC236}">
                <a16:creationId xmlns:a16="http://schemas.microsoft.com/office/drawing/2014/main" id="{03B05A81-7B55-10CD-ECF4-FA38694017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147027"/>
              </p:ext>
            </p:extLst>
          </p:nvPr>
        </p:nvGraphicFramePr>
        <p:xfrm>
          <a:off x="1760706" y="1459149"/>
          <a:ext cx="8657617" cy="4176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8311">
                  <a:extLst>
                    <a:ext uri="{9D8B030D-6E8A-4147-A177-3AD203B41FA5}">
                      <a16:colId xmlns:a16="http://schemas.microsoft.com/office/drawing/2014/main" val="3431317644"/>
                    </a:ext>
                  </a:extLst>
                </a:gridCol>
                <a:gridCol w="1400734">
                  <a:extLst>
                    <a:ext uri="{9D8B030D-6E8A-4147-A177-3AD203B41FA5}">
                      <a16:colId xmlns:a16="http://schemas.microsoft.com/office/drawing/2014/main" val="2800269597"/>
                    </a:ext>
                  </a:extLst>
                </a:gridCol>
                <a:gridCol w="1609030">
                  <a:extLst>
                    <a:ext uri="{9D8B030D-6E8A-4147-A177-3AD203B41FA5}">
                      <a16:colId xmlns:a16="http://schemas.microsoft.com/office/drawing/2014/main" val="2668668464"/>
                    </a:ext>
                  </a:extLst>
                </a:gridCol>
                <a:gridCol w="1619542">
                  <a:extLst>
                    <a:ext uri="{9D8B030D-6E8A-4147-A177-3AD203B41FA5}">
                      <a16:colId xmlns:a16="http://schemas.microsoft.com/office/drawing/2014/main" val="880638686"/>
                    </a:ext>
                  </a:extLst>
                </a:gridCol>
              </a:tblGrid>
              <a:tr h="4417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Proračun za 2024. godinu (I. rebalans)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povećanje/  smanjenje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Novi plan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327466318"/>
                  </a:ext>
                </a:extLst>
              </a:tr>
              <a:tr h="441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SVEUKUPNI IZNOS PRIJEDLOGA PRORAČUNA (ŽUPANIJSKI PRORAČUN + PRORAČUNSKI KORISNICI)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293.699.828,03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9.750.092,58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303.449.920,61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3662649439"/>
                  </a:ext>
                </a:extLst>
              </a:tr>
              <a:tr h="441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IZNOS ŽUPANIJSKOG PRORAČUNA (bez vlastitih i namjenskih prihoda proračunskih korisnika)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106.028.678,83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-656.776,41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105.371.902,42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925827933"/>
                  </a:ext>
                </a:extLst>
              </a:tr>
              <a:tr h="235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udio Županijskog proračuna u ukupnom proračunu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36,10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34,72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2664679185"/>
                  </a:ext>
                </a:extLst>
              </a:tr>
              <a:tr h="446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PRORAČUNSKI KORISNICI ČIJI SU VLASTITI I NAMJENSKI PRIHODI EVIDENCIJSKI UKLJUČENI U PRORAČUN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187.671.149,20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10.406.868,99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effectLst/>
                        </a:rPr>
                        <a:t>198.078.018,19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3964175869"/>
                  </a:ext>
                </a:extLst>
              </a:tr>
              <a:tr h="184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Osnovno školstvo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76.591.323,00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6.051.049,62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82.642.372,62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331844837"/>
                  </a:ext>
                </a:extLst>
              </a:tr>
              <a:tr h="184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Srednje školstvo i učenički domovi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54.795.970,52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4.296.085,48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59.092.056,00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179907501"/>
                  </a:ext>
                </a:extLst>
              </a:tr>
              <a:tr h="184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48.415.424,10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2.011.774,48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50.427.198,58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709136719"/>
                  </a:ext>
                </a:extLst>
              </a:tr>
              <a:tr h="184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Domovi za starije i nemoćne osobe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4.566.866,08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354.311,00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4.921.177,08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3178387470"/>
                  </a:ext>
                </a:extLst>
              </a:tr>
              <a:tr h="184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JU Zavod za prostorno uređenje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109.350,00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-21.500,00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87.850,00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3508952650"/>
                  </a:ext>
                </a:extLst>
              </a:tr>
              <a:tr h="37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52.210,50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6.520,41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58.730,91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126442092"/>
                  </a:ext>
                </a:extLst>
              </a:tr>
              <a:tr h="2291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JU Županijska razvojna agencija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516.100,00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516.100,00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2999985984"/>
                  </a:ext>
                </a:extLst>
              </a:tr>
              <a:tr h="184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2.623.905,00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-2.291.372,00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332.533,00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268167755"/>
                  </a:ext>
                </a:extLst>
              </a:tr>
              <a:tr h="441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63,90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65,28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635" marR="67635" marT="0" marB="0" anchor="ctr"/>
                </a:tc>
                <a:extLst>
                  <a:ext uri="{0D108BD9-81ED-4DB2-BD59-A6C34878D82A}">
                    <a16:rowId xmlns:a16="http://schemas.microsoft.com/office/drawing/2014/main" val="1654122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68D50A7-E9A0-47EC-A89E-8FE63831A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989416"/>
              </p:ext>
            </p:extLst>
          </p:nvPr>
        </p:nvGraphicFramePr>
        <p:xfrm>
          <a:off x="1619249" y="1543575"/>
          <a:ext cx="9655555" cy="4488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99AF0118-3C3A-18DD-E7C5-D2C259264B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781915"/>
              </p:ext>
            </p:extLst>
          </p:nvPr>
        </p:nvGraphicFramePr>
        <p:xfrm>
          <a:off x="1780162" y="1507787"/>
          <a:ext cx="8424152" cy="40137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9915">
                  <a:extLst>
                    <a:ext uri="{9D8B030D-6E8A-4147-A177-3AD203B41FA5}">
                      <a16:colId xmlns:a16="http://schemas.microsoft.com/office/drawing/2014/main" val="3045709689"/>
                    </a:ext>
                  </a:extLst>
                </a:gridCol>
                <a:gridCol w="1337713">
                  <a:extLst>
                    <a:ext uri="{9D8B030D-6E8A-4147-A177-3AD203B41FA5}">
                      <a16:colId xmlns:a16="http://schemas.microsoft.com/office/drawing/2014/main" val="3667027064"/>
                    </a:ext>
                  </a:extLst>
                </a:gridCol>
                <a:gridCol w="1544087">
                  <a:extLst>
                    <a:ext uri="{9D8B030D-6E8A-4147-A177-3AD203B41FA5}">
                      <a16:colId xmlns:a16="http://schemas.microsoft.com/office/drawing/2014/main" val="3692079652"/>
                    </a:ext>
                  </a:extLst>
                </a:gridCol>
                <a:gridCol w="1305176">
                  <a:extLst>
                    <a:ext uri="{9D8B030D-6E8A-4147-A177-3AD203B41FA5}">
                      <a16:colId xmlns:a16="http://schemas.microsoft.com/office/drawing/2014/main" val="1566613427"/>
                    </a:ext>
                  </a:extLst>
                </a:gridCol>
                <a:gridCol w="1317261">
                  <a:extLst>
                    <a:ext uri="{9D8B030D-6E8A-4147-A177-3AD203B41FA5}">
                      <a16:colId xmlns:a16="http://schemas.microsoft.com/office/drawing/2014/main" val="4253288368"/>
                    </a:ext>
                  </a:extLst>
                </a:gridCol>
              </a:tblGrid>
              <a:tr h="5673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PRIHODI I 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EVIDENCIJSKI PRIHODI I PRIMICI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DECENTRA-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LIZACIJA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8809521"/>
                  </a:ext>
                </a:extLst>
              </a:tr>
              <a:tr h="182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poreza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4.025.000,00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2.400.000,00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6.425.000,00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97480433"/>
                  </a:ext>
                </a:extLst>
              </a:tr>
              <a:tr h="375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Pomoći iz inozemstva i od subjekata unutar općeg  proračuna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-2.749.389,30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8.111.521,20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-2.399.999,90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2.962.132,00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5200767"/>
                  </a:ext>
                </a:extLst>
              </a:tr>
              <a:tr h="182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-201.270,00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-2.201,00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-203.471,00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01455879"/>
                  </a:ext>
                </a:extLst>
              </a:tr>
              <a:tr h="52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66.212,90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877.424,03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943.636,93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66474325"/>
                  </a:ext>
                </a:extLst>
              </a:tr>
              <a:tr h="57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prodaje proizvoda i robe te pruženih usluga, prihodi od donacija te povrati po protestiranim jamstvima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36.862,00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36.862,00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9357262"/>
                  </a:ext>
                </a:extLst>
              </a:tr>
              <a:tr h="397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iz nadležnog proračuna i od HZZO-a temeljem ugovornih obveza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1.538.421,00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1.538.421,00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125928"/>
                  </a:ext>
                </a:extLst>
              </a:tr>
              <a:tr h="253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Kazne, upravne mjere i ostali prihodi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-38.328,47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-13.328,47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54935761"/>
                  </a:ext>
                </a:extLst>
              </a:tr>
              <a:tr h="260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prodaje nefinancijske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1.860,00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-39.544,00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-37.684,00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58868587"/>
                  </a:ext>
                </a:extLst>
              </a:tr>
              <a:tr h="243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Primici od financijske imovine i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-2.051.000,00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-2.051.000,00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6156081"/>
                  </a:ext>
                </a:extLst>
              </a:tr>
              <a:tr h="182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Rezultat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226.809,89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-77.285,77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149.524,12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19290348"/>
                  </a:ext>
                </a:extLst>
              </a:tr>
              <a:tr h="182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-656.776,51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10.406.868,99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9.750.092,58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7625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03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10066614" cy="3874491"/>
          </a:xfrm>
        </p:spPr>
        <p:txBody>
          <a:bodyPr>
            <a:normAutofit/>
          </a:bodyPr>
          <a:lstStyle/>
          <a:p>
            <a:r>
              <a:rPr lang="hr-HR" sz="2400" b="1" dirty="0">
                <a:ea typeface="Times New Roman" panose="02020603050405020304" pitchFamily="18" charset="0"/>
              </a:rPr>
              <a:t>Prihoda od poreza </a:t>
            </a:r>
            <a:r>
              <a:rPr lang="hr-HR" sz="2400" dirty="0">
                <a:ea typeface="Times New Roman" panose="02020603050405020304" pitchFamily="18" charset="0"/>
              </a:rPr>
              <a:t>povećani su u iznosu  </a:t>
            </a:r>
            <a:r>
              <a:rPr lang="hr-HR" sz="2400" b="1" dirty="0">
                <a:ea typeface="Times New Roman" panose="02020603050405020304" pitchFamily="18" charset="0"/>
              </a:rPr>
              <a:t>od 6.425.000,00 eura: 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Chart 13">
            <a:extLst>
              <a:ext uri="{FF2B5EF4-FFF2-40B4-BE49-F238E27FC236}">
                <a16:creationId xmlns:a16="http://schemas.microsoft.com/office/drawing/2014/main" id="{BEDC2000-7032-4B26-B893-88E5E0FE9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058109"/>
              </p:ext>
            </p:extLst>
          </p:nvPr>
        </p:nvGraphicFramePr>
        <p:xfrm>
          <a:off x="1963024" y="2072081"/>
          <a:ext cx="8086987" cy="3466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8085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10007891" cy="3874491"/>
          </a:xfrm>
        </p:spPr>
        <p:txBody>
          <a:bodyPr>
            <a:normAutofit/>
          </a:bodyPr>
          <a:lstStyle/>
          <a:p>
            <a:r>
              <a:rPr lang="hr-HR" sz="2400" dirty="0">
                <a:ea typeface="Times New Roman" panose="02020603050405020304" pitchFamily="18" charset="0"/>
              </a:rPr>
              <a:t>Povećanje prihoda od poreza odnosi se na: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- nenamjenski dio poreza na dohodak        + 4.000.000,00 eura,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- udio u porezu na dohodak za decentralizirane funkcije      +2.400.000,00 eura,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- porez na nasljedstva i darove       + 33.639,00 eura,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0" name="Strelica: desno 9">
            <a:extLst>
              <a:ext uri="{FF2B5EF4-FFF2-40B4-BE49-F238E27FC236}">
                <a16:creationId xmlns:a16="http://schemas.microsoft.com/office/drawing/2014/main" id="{C5DE1652-F14F-4856-A310-184AF9797F4A}"/>
              </a:ext>
            </a:extLst>
          </p:cNvPr>
          <p:cNvSpPr/>
          <p:nvPr/>
        </p:nvSpPr>
        <p:spPr>
          <a:xfrm flipV="1">
            <a:off x="6486525" y="2054998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elica: desno 10">
            <a:extLst>
              <a:ext uri="{FF2B5EF4-FFF2-40B4-BE49-F238E27FC236}">
                <a16:creationId xmlns:a16="http://schemas.microsoft.com/office/drawing/2014/main" id="{9F9680DA-2C34-8DEC-A125-DC430AF34369}"/>
              </a:ext>
            </a:extLst>
          </p:cNvPr>
          <p:cNvSpPr/>
          <p:nvPr/>
        </p:nvSpPr>
        <p:spPr>
          <a:xfrm flipV="1">
            <a:off x="5545123" y="2971406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265B1B7D-0235-3956-7B7E-5F8FF4392E9A}"/>
              </a:ext>
            </a:extLst>
          </p:cNvPr>
          <p:cNvSpPr/>
          <p:nvPr/>
        </p:nvSpPr>
        <p:spPr>
          <a:xfrm flipV="1">
            <a:off x="8572210" y="2492687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07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8409"/>
            <a:ext cx="9311605" cy="4211272"/>
          </a:xfrm>
        </p:spPr>
        <p:txBody>
          <a:bodyPr>
            <a:normAutofit/>
          </a:bodyPr>
          <a:lstStyle/>
          <a:p>
            <a:r>
              <a:rPr lang="hr-HR" sz="2400" b="1" dirty="0"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sz="2400" dirty="0">
                <a:ea typeface="Times New Roman" panose="02020603050405020304" pitchFamily="18" charset="0"/>
              </a:rPr>
              <a:t>povećane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su u ukupnom iznosu od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2.962.132,00 eura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:</a:t>
            </a:r>
          </a:p>
          <a:p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58E4C8F-EB79-436B-A719-A8DA0B0C6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077032"/>
              </p:ext>
            </p:extLst>
          </p:nvPr>
        </p:nvGraphicFramePr>
        <p:xfrm>
          <a:off x="1828800" y="2340528"/>
          <a:ext cx="8162488" cy="3389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PRIHODI OD POMOĆI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9" name="Rezervirano mjesto sadržaja 8">
            <a:extLst>
              <a:ext uri="{FF2B5EF4-FFF2-40B4-BE49-F238E27FC236}">
                <a16:creationId xmlns:a16="http://schemas.microsoft.com/office/drawing/2014/main" id="{4823B7BD-E41D-2D2A-BE8B-3BB4FF17E3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616941"/>
              </p:ext>
            </p:extLst>
          </p:nvPr>
        </p:nvGraphicFramePr>
        <p:xfrm>
          <a:off x="1731522" y="1478604"/>
          <a:ext cx="8586937" cy="3598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495">
                  <a:extLst>
                    <a:ext uri="{9D8B030D-6E8A-4147-A177-3AD203B41FA5}">
                      <a16:colId xmlns:a16="http://schemas.microsoft.com/office/drawing/2014/main" val="522109290"/>
                    </a:ext>
                  </a:extLst>
                </a:gridCol>
                <a:gridCol w="6294314">
                  <a:extLst>
                    <a:ext uri="{9D8B030D-6E8A-4147-A177-3AD203B41FA5}">
                      <a16:colId xmlns:a16="http://schemas.microsoft.com/office/drawing/2014/main" val="1125984205"/>
                    </a:ext>
                  </a:extLst>
                </a:gridCol>
                <a:gridCol w="2018128">
                  <a:extLst>
                    <a:ext uri="{9D8B030D-6E8A-4147-A177-3AD203B41FA5}">
                      <a16:colId xmlns:a16="http://schemas.microsoft.com/office/drawing/2014/main" val="3457705679"/>
                    </a:ext>
                  </a:extLst>
                </a:gridCol>
              </a:tblGrid>
              <a:tr h="2626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sredstava-NAPNAV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2.755.173,00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99490638"/>
                  </a:ext>
                </a:extLst>
              </a:tr>
              <a:tr h="243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sredstava-ZAŽELI pomoć u kući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      1.400.000,00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86770916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 - izbori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550.000,00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36176698"/>
                  </a:ext>
                </a:extLst>
              </a:tr>
              <a:tr h="226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 temeljem prijenosa EU sredstava-UČIMO ZAJEDNO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442.946,05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22488888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proračuna-BRANITELJI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150.000,00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81499289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gradskih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100.000,00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72987508"/>
                  </a:ext>
                </a:extLst>
              </a:tr>
              <a:tr h="238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od institucija i tijela EU - Prekogranična suradnja </a:t>
                      </a:r>
                      <a:r>
                        <a:rPr lang="hr-HR" sz="1200" dirty="0" err="1">
                          <a:effectLst/>
                        </a:rPr>
                        <a:t>Pannonian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Superfood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Milkyway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              96.133,00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53894212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proračuna-UČIMO ZAJEDNO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 78.166,95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63296731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 - projekt CDŠ Hrvatska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 73.586,28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97825088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općinskih proračuna - Linijski prijevoz putnika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              70.000,00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39232440"/>
                  </a:ext>
                </a:extLst>
              </a:tr>
              <a:tr h="2509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od institucija i tijela EU - Prekogranična suradnja </a:t>
                      </a:r>
                      <a:r>
                        <a:rPr lang="hr-HR" sz="1200" dirty="0" err="1">
                          <a:effectLst/>
                        </a:rPr>
                        <a:t>Pannonian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Superfood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Milkyway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 67.998,00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58916484"/>
                  </a:ext>
                </a:extLst>
              </a:tr>
              <a:tr h="221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općinskih proračuna - investicije u školstvu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              30.000,00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86250519"/>
                  </a:ext>
                </a:extLst>
              </a:tr>
              <a:tr h="377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 - potpora za uzgoj i držanje te kupovinu uzgojno valjanih junica mliječne pasmine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              27.500,00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98478784"/>
                  </a:ext>
                </a:extLst>
              </a:tr>
              <a:tr h="2433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Evidencijski prihodi proračunskih korisnika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8.111.521,20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6384558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b="1" u="none" dirty="0">
                          <a:effectLst/>
                        </a:rPr>
                        <a:t>UKUPNO POVEĆANJE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u="none" dirty="0">
                          <a:effectLst/>
                        </a:rPr>
                        <a:t>                        13.953.024,48 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25376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505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7FF59-84B4-2388-3436-7A99EC2C4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8AC1-FBDE-30EF-2BC8-6D51F013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ADDFB7E2-63C6-F6C7-951D-A97B533D79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138143"/>
              </p:ext>
            </p:extLst>
          </p:nvPr>
        </p:nvGraphicFramePr>
        <p:xfrm>
          <a:off x="1619250" y="1332693"/>
          <a:ext cx="8953500" cy="4476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213">
                  <a:extLst>
                    <a:ext uri="{9D8B030D-6E8A-4147-A177-3AD203B41FA5}">
                      <a16:colId xmlns:a16="http://schemas.microsoft.com/office/drawing/2014/main" val="1452383995"/>
                    </a:ext>
                  </a:extLst>
                </a:gridCol>
                <a:gridCol w="6713243">
                  <a:extLst>
                    <a:ext uri="{9D8B030D-6E8A-4147-A177-3AD203B41FA5}">
                      <a16:colId xmlns:a16="http://schemas.microsoft.com/office/drawing/2014/main" val="967118542"/>
                    </a:ext>
                  </a:extLst>
                </a:gridCol>
                <a:gridCol w="1954044">
                  <a:extLst>
                    <a:ext uri="{9D8B030D-6E8A-4147-A177-3AD203B41FA5}">
                      <a16:colId xmlns:a16="http://schemas.microsoft.com/office/drawing/2014/main" val="110866067"/>
                    </a:ext>
                  </a:extLst>
                </a:gridCol>
              </a:tblGrid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 - izrada socijalnog plana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       -0,08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226096933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proračuna-ZAŽELI-POMOĆ U KUĆI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         -0,50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116252247"/>
                  </a:ext>
                </a:extLst>
              </a:tr>
              <a:tr h="213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 temeljem prijenosa EU sredstava- ZAŽELI - pomoć u kući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  -4.104,00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982742030"/>
                  </a:ext>
                </a:extLst>
              </a:tr>
              <a:tr h="204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proračuna-REGIONALNI ZNANSTVENI CENTAR PANONSKE HRVATSKE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-12.813,75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2480411935"/>
                  </a:ext>
                </a:extLst>
              </a:tr>
              <a:tr h="223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proračuna-REGIONALNI ZNANSTVENI CENTAR PANONSKE HRVATSKE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-23.775,00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640046675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 državnog proračuna-Vrijeme je za školski obrok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-25.000,00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2181639949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 - pomoći iz Državnog proračuna za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-69.280,00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862357443"/>
                  </a:ext>
                </a:extLst>
              </a:tr>
              <a:tr h="346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 temeljem prijenosa EU sredstava-REGIONALNI ZNANSTVENI CENTAR PANONSKE HRVATSKE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-72.611,25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366815091"/>
                  </a:ext>
                </a:extLst>
              </a:tr>
              <a:tr h="213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od institucija i tijela EU - Prekogranična suradnja </a:t>
                      </a:r>
                      <a:r>
                        <a:rPr lang="hr-HR" sz="1200" dirty="0" err="1">
                          <a:effectLst/>
                        </a:rPr>
                        <a:t>Pannonian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Superfood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Milkyway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  -85.000,00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058814553"/>
                  </a:ext>
                </a:extLst>
              </a:tr>
              <a:tr h="194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Tekuće pomoći iz državnog proračuna temeljem prijenosa EU sredstava-VRIJEME JE ZA ŠKOLSKI OBROK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-114.410,00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2804612932"/>
                  </a:ext>
                </a:extLst>
              </a:tr>
              <a:tr h="346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sredstava-REGIONALNI ZNANSTVENI CENTAR PANONSKE HRVATSKE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-134.725,00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89198274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- Športski tereni OŠ Dore Pejačević Našice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-350.000,00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910143062"/>
                  </a:ext>
                </a:extLst>
              </a:tr>
              <a:tr h="199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 - Športski tereni OŠ Dore Pejačević Našice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-450.000,00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661463878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Kapitalne pomoći izravnanja za dec.funkcije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-769.999,90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2073654884"/>
                  </a:ext>
                </a:extLst>
              </a:tr>
              <a:tr h="199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 - </a:t>
                      </a:r>
                      <a:r>
                        <a:rPr lang="hr-HR" sz="1200" dirty="0" err="1">
                          <a:effectLst/>
                        </a:rPr>
                        <a:t>jednosmjenski</a:t>
                      </a:r>
                      <a:r>
                        <a:rPr lang="hr-HR" sz="1200" dirty="0">
                          <a:effectLst/>
                        </a:rPr>
                        <a:t> rad i cjelodnevne škole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   -854.000,00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643611554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Tekuće pomoći izravnanja za </a:t>
                      </a:r>
                      <a:r>
                        <a:rPr lang="hr-HR" sz="1200" dirty="0" err="1">
                          <a:effectLst/>
                        </a:rPr>
                        <a:t>dec.funkcije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-1.630.000,00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108755050"/>
                  </a:ext>
                </a:extLst>
              </a:tr>
              <a:tr h="169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                            -2.755.173,00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2179668708"/>
                  </a:ext>
                </a:extLst>
              </a:tr>
              <a:tr h="2245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900" dirty="0">
                          <a:effectLst/>
                        </a:rPr>
                        <a:t>-</a:t>
                      </a:r>
                      <a:endParaRPr lang="hr-HR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Kapitalne pomoći iz državnog proračuna temeljem prijenosa EU sredstava - I. gimnazija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        -3.640.000,00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1873276890"/>
                  </a:ext>
                </a:extLst>
              </a:tr>
              <a:tr h="111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b="1" u="none" dirty="0">
                          <a:effectLst/>
                        </a:rPr>
                        <a:t>UKUPNO SMANJENJE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u="none" dirty="0">
                          <a:effectLst/>
                        </a:rPr>
                        <a:t>                       -10.990.892,48 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88" marR="54188" marT="0" marB="0" anchor="b"/>
                </a:tc>
                <a:extLst>
                  <a:ext uri="{0D108BD9-81ED-4DB2-BD59-A6C34878D82A}">
                    <a16:rowId xmlns:a16="http://schemas.microsoft.com/office/drawing/2014/main" val="398049239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C0110D2D-EE92-9DC4-6A9D-EBCA67E79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42543" y="0"/>
            <a:ext cx="2148882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687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PRIMICI OD FINANCIJSKE IMOVINE I ZADUŽIVANJA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8" y="1410511"/>
            <a:ext cx="9859390" cy="4004453"/>
          </a:xfrm>
        </p:spPr>
        <p:txBody>
          <a:bodyPr/>
          <a:lstStyle/>
          <a:p>
            <a:r>
              <a:rPr lang="hr-HR" sz="2400" b="1" dirty="0">
                <a:ea typeface="Times New Roman" panose="02020603050405020304" pitchFamily="18" charset="0"/>
              </a:rPr>
              <a:t>Primici od financijske imovine i zaduživanja </a:t>
            </a:r>
            <a:r>
              <a:rPr lang="hr-HR" sz="2400" dirty="0">
                <a:ea typeface="Times New Roman" panose="02020603050405020304" pitchFamily="18" charset="0"/>
              </a:rPr>
              <a:t>s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manjeni su u ukupnom iznosu od </a:t>
            </a:r>
            <a:r>
              <a:rPr lang="hr-HR" sz="2400" b="1" dirty="0">
                <a:ea typeface="Times New Roman" panose="02020603050405020304" pitchFamily="18" charset="0"/>
              </a:rPr>
              <a:t>-2.051.000,00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eura</a:t>
            </a:r>
            <a:r>
              <a:rPr lang="hr-HR" sz="2400" b="1" dirty="0">
                <a:ea typeface="Times New Roman" panose="02020603050405020304" pitchFamily="18" charset="0"/>
              </a:rPr>
              <a:t>, </a:t>
            </a:r>
            <a:r>
              <a:rPr lang="hr-HR" sz="2400" dirty="0">
                <a:ea typeface="Times New Roman" panose="02020603050405020304" pitchFamily="18" charset="0"/>
              </a:rPr>
              <a:t>a odnose se na:</a:t>
            </a:r>
            <a:endParaRPr lang="hr-HR" sz="24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    - smanjenje planiranog zaduženje za I. gimnaziju (- 2.060.000,00 eura)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   -  povećanje </a:t>
            </a:r>
            <a:r>
              <a:rPr lang="pl-PL" sz="2400" dirty="0">
                <a:ea typeface="Times New Roman" panose="02020603050405020304" pitchFamily="18" charset="0"/>
              </a:rPr>
              <a:t>primitaka od prodaje dionica i udjela u glavnici (+9.000,00 eura)</a:t>
            </a:r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5" name="Chart 11">
            <a:extLst>
              <a:ext uri="{FF2B5EF4-FFF2-40B4-BE49-F238E27FC236}">
                <a16:creationId xmlns:a16="http://schemas.microsoft.com/office/drawing/2014/main" id="{1FDA3AD7-3AA2-4CD9-B970-ABADBF131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475544"/>
              </p:ext>
            </p:extLst>
          </p:nvPr>
        </p:nvGraphicFramePr>
        <p:xfrm>
          <a:off x="1988191" y="3288484"/>
          <a:ext cx="7759816" cy="2508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REZULTAT POSLOVANJA IZ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PRETHODNIH GODINA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43574"/>
            <a:ext cx="8953499" cy="3871389"/>
          </a:xfrm>
        </p:spPr>
        <p:txBody>
          <a:bodyPr>
            <a:norm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hr-HR" sz="2400" b="1" dirty="0"/>
              <a:t>Rezultat poslovanja </a:t>
            </a:r>
            <a:r>
              <a:rPr lang="hr-HR" sz="2400" dirty="0"/>
              <a:t>povećan je za 149.524,12 eura, čemu je razlog usklađivanje s knjigovodstvenim evidencijama financijskog rezultata proračuna i proračunskih korisnika </a:t>
            </a:r>
          </a:p>
        </p:txBody>
      </p:sp>
      <p:graphicFrame>
        <p:nvGraphicFramePr>
          <p:cNvPr id="4" name="Chart 12">
            <a:extLst>
              <a:ext uri="{FF2B5EF4-FFF2-40B4-BE49-F238E27FC236}">
                <a16:creationId xmlns:a16="http://schemas.microsoft.com/office/drawing/2014/main" id="{4CD48840-E15D-4B8A-98A0-706C3DF4F2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3369210"/>
              </p:ext>
            </p:extLst>
          </p:nvPr>
        </p:nvGraphicFramePr>
        <p:xfrm>
          <a:off x="1879134" y="2793534"/>
          <a:ext cx="8498048" cy="3061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8497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9269660" cy="4405007"/>
          </a:xfrm>
        </p:spPr>
        <p:txBody>
          <a:bodyPr/>
          <a:lstStyle/>
          <a:p>
            <a:pPr algn="just"/>
            <a:r>
              <a:rPr lang="hr-HR" sz="2400" dirty="0">
                <a:effectLst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sz="2400" dirty="0">
                <a:ea typeface="Times New Roman" panose="02020603050405020304" pitchFamily="18" charset="0"/>
              </a:rPr>
              <a:t>rashodi se povećavaju u iznosu od </a:t>
            </a:r>
            <a:r>
              <a:rPr lang="hr-HR" sz="2400" b="1" dirty="0">
                <a:ea typeface="Times New Roman" panose="02020603050405020304" pitchFamily="18" charset="0"/>
              </a:rPr>
              <a:t>9.750.092,58 eura: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Ž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upanijski proračuna        </a:t>
            </a:r>
            <a:r>
              <a:rPr lang="hr-HR" sz="2400" b="1" dirty="0">
                <a:ea typeface="Times New Roman" panose="02020603050405020304" pitchFamily="18" charset="0"/>
              </a:rPr>
              <a:t>-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</a:t>
            </a:r>
            <a:r>
              <a:rPr lang="hr-HR" sz="2400" b="1" dirty="0">
                <a:ea typeface="Times New Roman" panose="02020603050405020304" pitchFamily="18" charset="0"/>
              </a:rPr>
              <a:t>656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.776,41 eura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evidencijski rashodi proračunskih korisnika        </a:t>
            </a:r>
            <a:r>
              <a:rPr lang="hr-HR" sz="2400" b="1" dirty="0">
                <a:ea typeface="Times New Roman" panose="02020603050405020304" pitchFamily="18" charset="0"/>
              </a:rPr>
              <a:t>+ 10.406.868,99 eura</a:t>
            </a:r>
            <a:endParaRPr lang="hr-HR" sz="2400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78F68876-61A0-EDB1-9A7A-B6AC7C80D6C2}"/>
              </a:ext>
            </a:extLst>
          </p:cNvPr>
          <p:cNvSpPr/>
          <p:nvPr/>
        </p:nvSpPr>
        <p:spPr>
          <a:xfrm flipV="1">
            <a:off x="4670348" y="2462883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1E5726B3-791F-7A32-0D1A-638C1A9B1EB5}"/>
              </a:ext>
            </a:extLst>
          </p:cNvPr>
          <p:cNvSpPr/>
          <p:nvPr/>
        </p:nvSpPr>
        <p:spPr>
          <a:xfrm flipV="1">
            <a:off x="7325999" y="2913402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7" name="Grafikon 6">
            <a:extLst>
              <a:ext uri="{FF2B5EF4-FFF2-40B4-BE49-F238E27FC236}">
                <a16:creationId xmlns:a16="http://schemas.microsoft.com/office/drawing/2014/main" id="{EA40BB0D-3F14-A54C-3FBE-D4A880DE4A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153546"/>
              </p:ext>
            </p:extLst>
          </p:nvPr>
        </p:nvGraphicFramePr>
        <p:xfrm>
          <a:off x="2013358" y="3344135"/>
          <a:ext cx="7466202" cy="2570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E95B1C68-811A-45DF-BB32-B86D14854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0720541"/>
              </p:ext>
            </p:extLst>
          </p:nvPr>
        </p:nvGraphicFramePr>
        <p:xfrm>
          <a:off x="1484851" y="1644855"/>
          <a:ext cx="9734549" cy="399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77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8A801078-E36D-92F9-69FF-42F73CCCF0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834555"/>
              </p:ext>
            </p:extLst>
          </p:nvPr>
        </p:nvGraphicFramePr>
        <p:xfrm>
          <a:off x="1652981" y="1610687"/>
          <a:ext cx="8833258" cy="4116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6145">
                  <a:extLst>
                    <a:ext uri="{9D8B030D-6E8A-4147-A177-3AD203B41FA5}">
                      <a16:colId xmlns:a16="http://schemas.microsoft.com/office/drawing/2014/main" val="1275380080"/>
                    </a:ext>
                  </a:extLst>
                </a:gridCol>
                <a:gridCol w="1215351">
                  <a:extLst>
                    <a:ext uri="{9D8B030D-6E8A-4147-A177-3AD203B41FA5}">
                      <a16:colId xmlns:a16="http://schemas.microsoft.com/office/drawing/2014/main" val="1827585843"/>
                    </a:ext>
                  </a:extLst>
                </a:gridCol>
                <a:gridCol w="1054280">
                  <a:extLst>
                    <a:ext uri="{9D8B030D-6E8A-4147-A177-3AD203B41FA5}">
                      <a16:colId xmlns:a16="http://schemas.microsoft.com/office/drawing/2014/main" val="2783404592"/>
                    </a:ext>
                  </a:extLst>
                </a:gridCol>
                <a:gridCol w="1215351">
                  <a:extLst>
                    <a:ext uri="{9D8B030D-6E8A-4147-A177-3AD203B41FA5}">
                      <a16:colId xmlns:a16="http://schemas.microsoft.com/office/drawing/2014/main" val="3973562639"/>
                    </a:ext>
                  </a:extLst>
                </a:gridCol>
                <a:gridCol w="1156780">
                  <a:extLst>
                    <a:ext uri="{9D8B030D-6E8A-4147-A177-3AD203B41FA5}">
                      <a16:colId xmlns:a16="http://schemas.microsoft.com/office/drawing/2014/main" val="3003048955"/>
                    </a:ext>
                  </a:extLst>
                </a:gridCol>
                <a:gridCol w="1215351">
                  <a:extLst>
                    <a:ext uri="{9D8B030D-6E8A-4147-A177-3AD203B41FA5}">
                      <a16:colId xmlns:a16="http://schemas.microsoft.com/office/drawing/2014/main" val="4271590089"/>
                    </a:ext>
                  </a:extLst>
                </a:gridCol>
              </a:tblGrid>
              <a:tr h="559293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 dirty="0">
                          <a:effectLst/>
                        </a:rPr>
                        <a:t>RASHODI I IZDACI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OSJEČKO-BARANJSKA ŽUPANIJA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PRORAČUNSKI KORISNICI I PROJEKTI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EVIDENCIJSKI PRIHODI I PRIMICI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 dirty="0">
                          <a:effectLst/>
                        </a:rPr>
                        <a:t>DECENTRALIZACIJA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2839944"/>
                  </a:ext>
                </a:extLst>
              </a:tr>
              <a:tr h="186431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Rashodi za zaposlene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200.000,00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874.071,85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10.775.812,38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408,00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11.850.292,23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50955161"/>
                  </a:ext>
                </a:extLst>
              </a:tr>
              <a:tr h="186431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Materijalni rashodi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844.299,78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-967.058,11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283.933,74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162.221,29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323.396,70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39788732"/>
                  </a:ext>
                </a:extLst>
              </a:tr>
              <a:tr h="186431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Financijski rashodi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3.000,00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-3.534,00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13.446,00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-459,00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12.453,00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5772925"/>
                  </a:ext>
                </a:extLst>
              </a:tr>
              <a:tr h="186431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Subvencije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230.650,00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230.650,00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08131597"/>
                  </a:ext>
                </a:extLst>
              </a:tr>
              <a:tr h="372862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Pomoći dane u inozemstvo i unutar općeg proračuna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15.000,00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-40.554,62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15.937,00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-9.617,62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0068193"/>
                  </a:ext>
                </a:extLst>
              </a:tr>
              <a:tr h="372862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Naknade građanima i kućanstvima na temelju osiguranja i druge naknade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120.263,00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96.432,00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-1.034,00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215.661,00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5676434"/>
                  </a:ext>
                </a:extLst>
              </a:tr>
              <a:tr h="186431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Ostali rashodi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4.655,00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-31.648,45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-372.852,37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8.347,00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-391.498,82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10177750"/>
                  </a:ext>
                </a:extLst>
              </a:tr>
              <a:tr h="372862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Rashodi za nabavu neproizvedene dugotrajne imovine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5.500,00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5.504,00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11.005,00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2824619"/>
                  </a:ext>
                </a:extLst>
              </a:tr>
              <a:tr h="372862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Rashodi za nabavu proizvedene dugotrajne imovine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105.000,00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-849.857,96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294.705,24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-14.193,50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-464.346,22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2576638"/>
                  </a:ext>
                </a:extLst>
              </a:tr>
              <a:tr h="372862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Rashodi za dodatna ulaganja na nefinancijskoj imovini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-50.000,00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-1.109.563,00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-838.107,00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-155.290,69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-2.152.960,69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5442781"/>
                  </a:ext>
                </a:extLst>
              </a:tr>
              <a:tr h="201173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Izdaci za dane zajmove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-7.000,00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-7.000,00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64384303"/>
                  </a:ext>
                </a:extLst>
              </a:tr>
              <a:tr h="372862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Izdaci za otplatu glavnice primljenih kredita i zajmova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132.058,00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132.058,00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08244223"/>
                  </a:ext>
                </a:extLst>
              </a:tr>
              <a:tr h="186431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1.121.954,78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-1.778.731,29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10.406.868,99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0,10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9.750.092,58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21958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170059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RASHOD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ZA ZAPOSLENE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C167ED3-4F76-1FE3-4DFB-241014DA6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612" y="1352145"/>
            <a:ext cx="9875805" cy="4241259"/>
          </a:xfrm>
        </p:spPr>
        <p:txBody>
          <a:bodyPr/>
          <a:lstStyle/>
          <a:p>
            <a:r>
              <a:rPr lang="hr-HR" sz="2400" b="1" dirty="0"/>
              <a:t>RASHODI ZA ZAPOSLENE </a:t>
            </a:r>
            <a:r>
              <a:rPr lang="hr-HR" sz="2400" dirty="0"/>
              <a:t>povećavaju se za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11.850.292,23 </a:t>
            </a:r>
            <a:r>
              <a:rPr lang="hr-HR" sz="2400" dirty="0">
                <a:ea typeface="Times New Roman" panose="02020603050405020304" pitchFamily="18" charset="0"/>
              </a:rPr>
              <a:t>eura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kako slijedi:</a:t>
            </a:r>
          </a:p>
          <a:p>
            <a:endParaRPr lang="hr-HR" dirty="0"/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id="{B3476DF2-F98E-4BAB-A936-DA8C9DB995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880877"/>
              </p:ext>
            </p:extLst>
          </p:nvPr>
        </p:nvGraphicFramePr>
        <p:xfrm>
          <a:off x="1887524" y="1879134"/>
          <a:ext cx="8145710" cy="379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6483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MATERIJALNI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4B502CB-1FFE-AEBB-2E43-864229D82285}"/>
              </a:ext>
            </a:extLst>
          </p:cNvPr>
          <p:cNvSpPr txBox="1"/>
          <p:nvPr/>
        </p:nvSpPr>
        <p:spPr>
          <a:xfrm>
            <a:off x="1514912" y="1478322"/>
            <a:ext cx="938238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MATERIJALNI RASHODI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povećavaju za 323.396,70 eura kako slijedi:</a:t>
            </a:r>
          </a:p>
        </p:txBody>
      </p:sp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BB08FBF4-C05F-48A0-90DD-F627F320D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427002"/>
              </p:ext>
            </p:extLst>
          </p:nvPr>
        </p:nvGraphicFramePr>
        <p:xfrm>
          <a:off x="1862356" y="2139193"/>
          <a:ext cx="8288323" cy="33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124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FINANCIJSKI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57EA9811-8228-EA3D-1FBD-B53D3943F879}"/>
              </a:ext>
            </a:extLst>
          </p:cNvPr>
          <p:cNvSpPr txBox="1"/>
          <p:nvPr/>
        </p:nvSpPr>
        <p:spPr>
          <a:xfrm>
            <a:off x="1423540" y="1478322"/>
            <a:ext cx="949633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FINANCIJSKI RASHODI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povećavaju se za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12.453,00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eura kako slijedi: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Chart 5">
            <a:extLst>
              <a:ext uri="{FF2B5EF4-FFF2-40B4-BE49-F238E27FC236}">
                <a16:creationId xmlns:a16="http://schemas.microsoft.com/office/drawing/2014/main" id="{1B827707-218B-4089-AA13-22EEA83DA1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788739"/>
              </p:ext>
            </p:extLst>
          </p:nvPr>
        </p:nvGraphicFramePr>
        <p:xfrm>
          <a:off x="1761688" y="2021747"/>
          <a:ext cx="8019875" cy="3517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8154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613AB-D4E4-4517-4CD2-5D287463C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6AE0-9E1C-8657-D24A-393271C27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494950"/>
            <a:ext cx="9734550" cy="1195738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POMOĆI DANE U INOZEMSTVO I UNUTAR OPĆEG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B0490769-2062-5DE1-35EE-CE979A40E833}"/>
              </a:ext>
            </a:extLst>
          </p:cNvPr>
          <p:cNvSpPr txBox="1"/>
          <p:nvPr/>
        </p:nvSpPr>
        <p:spPr>
          <a:xfrm>
            <a:off x="1619249" y="1548960"/>
            <a:ext cx="973455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POMOĆI se smanjuju za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9.617,62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eura kako slijedi: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ica 5">
            <a:extLst>
              <a:ext uri="{FF2B5EF4-FFF2-40B4-BE49-F238E27FC236}">
                <a16:creationId xmlns:a16="http://schemas.microsoft.com/office/drawing/2014/main" id="{B26200EC-68CA-E24B-E77E-306073469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677283"/>
              </p:ext>
            </p:extLst>
          </p:nvPr>
        </p:nvGraphicFramePr>
        <p:xfrm>
          <a:off x="1719742" y="2164361"/>
          <a:ext cx="8321880" cy="3302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503">
                  <a:extLst>
                    <a:ext uri="{9D8B030D-6E8A-4147-A177-3AD203B41FA5}">
                      <a16:colId xmlns:a16="http://schemas.microsoft.com/office/drawing/2014/main" val="840354684"/>
                    </a:ext>
                  </a:extLst>
                </a:gridCol>
                <a:gridCol w="6077483">
                  <a:extLst>
                    <a:ext uri="{9D8B030D-6E8A-4147-A177-3AD203B41FA5}">
                      <a16:colId xmlns:a16="http://schemas.microsoft.com/office/drawing/2014/main" val="385904074"/>
                    </a:ext>
                  </a:extLst>
                </a:gridCol>
                <a:gridCol w="1987894">
                  <a:extLst>
                    <a:ext uri="{9D8B030D-6E8A-4147-A177-3AD203B41FA5}">
                      <a16:colId xmlns:a16="http://schemas.microsoft.com/office/drawing/2014/main" val="3181387651"/>
                    </a:ext>
                  </a:extLst>
                </a:gridCol>
              </a:tblGrid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djelatnost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Hrvatskog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narodnog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kazališta</a:t>
                      </a:r>
                      <a:r>
                        <a:rPr lang="en-US" sz="1200" dirty="0">
                          <a:effectLst/>
                        </a:rPr>
                        <a:t> u </a:t>
                      </a:r>
                      <a:r>
                        <a:rPr lang="en-US" sz="1200" dirty="0" err="1">
                          <a:effectLst/>
                        </a:rPr>
                        <a:t>Osijeku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105.315,00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67267782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očuvanje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rada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podizanje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razine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kvalitete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zdravstvenih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ustanova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30.000,00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4461698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rekonstrukcija parkirališta oko Doma zdravlja u Dardi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30.000,00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62735442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Centar</a:t>
                      </a:r>
                      <a:r>
                        <a:rPr lang="en-US" sz="1200" dirty="0">
                          <a:effectLst/>
                        </a:rPr>
                        <a:t> za </a:t>
                      </a:r>
                      <a:r>
                        <a:rPr lang="en-US" sz="1200" dirty="0" err="1">
                          <a:effectLst/>
                        </a:rPr>
                        <a:t>pružanje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usluga</a:t>
                      </a:r>
                      <a:r>
                        <a:rPr lang="en-US" sz="1200" dirty="0">
                          <a:effectLst/>
                        </a:rPr>
                        <a:t> u </a:t>
                      </a:r>
                      <a:r>
                        <a:rPr lang="en-US" sz="1200" dirty="0" err="1">
                          <a:effectLst/>
                        </a:rPr>
                        <a:t>zajednici</a:t>
                      </a:r>
                      <a:r>
                        <a:rPr lang="en-US" sz="1200" dirty="0">
                          <a:effectLst/>
                        </a:rPr>
                        <a:t> Osijek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20.000,00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53803307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razvoj socijalnih usluga Centra za autizam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15.750,00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25113398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Sufinanciranje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dočeka</a:t>
                      </a:r>
                      <a:r>
                        <a:rPr lang="en-US" sz="1200" dirty="0">
                          <a:effectLst/>
                        </a:rPr>
                        <a:t> Nove 2025. </a:t>
                      </a:r>
                      <a:r>
                        <a:rPr lang="en-US" sz="1200" dirty="0" err="1">
                          <a:effectLst/>
                        </a:rPr>
                        <a:t>godine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15.000,00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02130849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sufinanciranje</a:t>
                      </a:r>
                      <a:r>
                        <a:rPr lang="en-US" sz="1200" dirty="0">
                          <a:effectLst/>
                        </a:rPr>
                        <a:t> Centra za </a:t>
                      </a:r>
                      <a:r>
                        <a:rPr lang="en-US" sz="1200" dirty="0" err="1">
                          <a:effectLst/>
                        </a:rPr>
                        <a:t>odgoj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obrazovanje</a:t>
                      </a:r>
                      <a:r>
                        <a:rPr lang="en-US" sz="1200" dirty="0">
                          <a:effectLst/>
                        </a:rPr>
                        <a:t> Ivan </a:t>
                      </a:r>
                      <a:r>
                        <a:rPr lang="en-US" sz="1200" dirty="0" err="1">
                          <a:effectLst/>
                        </a:rPr>
                        <a:t>Štark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15.000,00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73041204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podizanje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razine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kvalitete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usluga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Opće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županijske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bolnice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Našice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10.000,00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74072751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izgradnja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održavanje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opremanje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športskih</a:t>
                      </a: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en-US" sz="1200" dirty="0" err="1">
                          <a:effectLst/>
                        </a:rPr>
                        <a:t>terena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10.000,00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32652339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financiranje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r>
                        <a:rPr lang="en-US" sz="1200" dirty="0" err="1">
                          <a:effectLst/>
                        </a:rPr>
                        <a:t>sufinanciranje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programa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projekata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iz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područja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socijalne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skrbi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7.000,00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47703217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RZC </a:t>
                      </a:r>
                      <a:r>
                        <a:rPr lang="en-US" sz="1200" dirty="0" err="1">
                          <a:effectLst/>
                        </a:rPr>
                        <a:t>Panonske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Hrvatske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46901973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potpora</a:t>
                      </a:r>
                      <a:r>
                        <a:rPr lang="en-US" sz="1200" dirty="0">
                          <a:effectLst/>
                        </a:rPr>
                        <a:t> za </a:t>
                      </a:r>
                      <a:r>
                        <a:rPr lang="en-US" sz="1200" dirty="0" err="1">
                          <a:effectLst/>
                        </a:rPr>
                        <a:t>istraživačke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projekte</a:t>
                      </a:r>
                      <a:r>
                        <a:rPr lang="en-US" sz="1200" dirty="0">
                          <a:effectLst/>
                        </a:rPr>
                        <a:t> u </a:t>
                      </a:r>
                      <a:r>
                        <a:rPr lang="en-US" sz="1200" dirty="0" err="1">
                          <a:effectLst/>
                        </a:rPr>
                        <a:t>poljoprivredi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75448774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Muza</a:t>
                      </a:r>
                      <a:r>
                        <a:rPr lang="en-US" sz="1200" dirty="0">
                          <a:effectLst/>
                        </a:rPr>
                        <a:t> 21.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1.372,00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26642954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financiranje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r>
                        <a:rPr lang="en-US" sz="1200" dirty="0" err="1">
                          <a:effectLst/>
                        </a:rPr>
                        <a:t>sufinanciranje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programa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projekata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iz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područja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zdravstva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                         500,00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37859047"/>
                  </a:ext>
                </a:extLst>
              </a:tr>
              <a:tr h="206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evidencijski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rashodi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proračunskih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                    15.937,00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8333665"/>
                  </a:ext>
                </a:extLst>
              </a:tr>
              <a:tr h="211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b="1" u="none" dirty="0">
                          <a:effectLst/>
                        </a:rPr>
                        <a:t>UKUPNO POVEĆANJA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 b="1" u="none" dirty="0">
                          <a:effectLst/>
                        </a:rPr>
                        <a:t>               285.874,00 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4602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955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BD9466-ABDC-3C5B-2355-E806863DD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16165-9770-71DA-B71C-DB3E12B04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POMOĆI DANE U INOZEMSTVO I UNUTAR OPĆEG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BDF7F15F-3133-4BE1-CDC0-65C27AC06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284976"/>
              </p:ext>
            </p:extLst>
          </p:nvPr>
        </p:nvGraphicFramePr>
        <p:xfrm>
          <a:off x="1803163" y="1845892"/>
          <a:ext cx="8434699" cy="32495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979">
                  <a:extLst>
                    <a:ext uri="{9D8B030D-6E8A-4147-A177-3AD203B41FA5}">
                      <a16:colId xmlns:a16="http://schemas.microsoft.com/office/drawing/2014/main" val="2589823619"/>
                    </a:ext>
                  </a:extLst>
                </a:gridCol>
                <a:gridCol w="6159876">
                  <a:extLst>
                    <a:ext uri="{9D8B030D-6E8A-4147-A177-3AD203B41FA5}">
                      <a16:colId xmlns:a16="http://schemas.microsoft.com/office/drawing/2014/main" val="385148562"/>
                    </a:ext>
                  </a:extLst>
                </a:gridCol>
                <a:gridCol w="2014844">
                  <a:extLst>
                    <a:ext uri="{9D8B030D-6E8A-4147-A177-3AD203B41FA5}">
                      <a16:colId xmlns:a16="http://schemas.microsoft.com/office/drawing/2014/main" val="3238541779"/>
                    </a:ext>
                  </a:extLst>
                </a:gridCol>
              </a:tblGrid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zaštićena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područja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prirode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-1.200,00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90914735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potpore</a:t>
                      </a:r>
                      <a:r>
                        <a:rPr lang="en-US" sz="1200" dirty="0">
                          <a:effectLst/>
                        </a:rPr>
                        <a:t> za </a:t>
                      </a:r>
                      <a:r>
                        <a:rPr lang="en-US" sz="1200" dirty="0" err="1">
                          <a:effectLst/>
                        </a:rPr>
                        <a:t>organizaciju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sudjelovanje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manifestacijama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   -600,00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02739342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potpora</a:t>
                      </a:r>
                      <a:r>
                        <a:rPr lang="en-US" sz="1200" dirty="0">
                          <a:effectLst/>
                        </a:rPr>
                        <a:t> za </a:t>
                      </a:r>
                      <a:r>
                        <a:rPr lang="en-US" sz="1200" dirty="0" err="1">
                          <a:effectLst/>
                        </a:rPr>
                        <a:t>manifestacije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promociju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plasiranje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poljoprivredne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proizvodnje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-1.000,00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50258101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podizanje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razine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kvalitete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usluga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Kliničkog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bolničkog</a:t>
                      </a:r>
                      <a:r>
                        <a:rPr lang="en-US" sz="1200" dirty="0">
                          <a:effectLst/>
                        </a:rPr>
                        <a:t> centra Osijek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-2.680,00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31874495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zaštićena područja prirode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-3.001,62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7484567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RZC </a:t>
                      </a:r>
                      <a:r>
                        <a:rPr lang="en-US" sz="1200" dirty="0" err="1">
                          <a:effectLst/>
                        </a:rPr>
                        <a:t>Panonske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Hrvatske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-202.000,00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95470659"/>
                  </a:ext>
                </a:extLst>
              </a:tr>
              <a:tr h="256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potpore</a:t>
                      </a:r>
                      <a:r>
                        <a:rPr lang="en-US" sz="1200" dirty="0">
                          <a:effectLst/>
                        </a:rPr>
                        <a:t> za </a:t>
                      </a:r>
                      <a:r>
                        <a:rPr lang="en-US" sz="1200" dirty="0" err="1">
                          <a:effectLst/>
                        </a:rPr>
                        <a:t>razvoj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koncepta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pametna</a:t>
                      </a:r>
                      <a:r>
                        <a:rPr lang="en-US" sz="1200" dirty="0">
                          <a:effectLst/>
                        </a:rPr>
                        <a:t> sela </a:t>
                      </a:r>
                      <a:r>
                        <a:rPr lang="en-US" sz="1200" dirty="0" err="1">
                          <a:effectLst/>
                        </a:rPr>
                        <a:t>na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području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Osječko-baranjske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-4.000,00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77041576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programi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projekti</a:t>
                      </a:r>
                      <a:r>
                        <a:rPr lang="en-US" sz="1200" dirty="0">
                          <a:effectLst/>
                        </a:rPr>
                        <a:t> u </a:t>
                      </a:r>
                      <a:r>
                        <a:rPr lang="en-US" sz="1200" dirty="0" err="1">
                          <a:effectLst/>
                        </a:rPr>
                        <a:t>odgoju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obrazovanju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 dirty="0">
                          <a:effectLst/>
                        </a:rPr>
                        <a:t>                      -4.000,00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87926376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organizacija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izvođenje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natjecanja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smotri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 -4.010,00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1685833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potpora</a:t>
                      </a:r>
                      <a:r>
                        <a:rPr lang="en-US" sz="1200" dirty="0">
                          <a:effectLst/>
                        </a:rPr>
                        <a:t> za </a:t>
                      </a:r>
                      <a:r>
                        <a:rPr lang="en-US" sz="1200" dirty="0" err="1">
                          <a:effectLst/>
                        </a:rPr>
                        <a:t>manifestacije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promociju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plasiranje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poljoprivredne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proizvodnje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 -8.000,00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86922554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podizanje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razine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kvalitete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usluga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Opće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županijske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bolnice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Našice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-10.000,00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74007889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učeničko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poduzetništvo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-15.000,00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69566262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programi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projekti</a:t>
                      </a:r>
                      <a:r>
                        <a:rPr lang="en-US" sz="1200" dirty="0">
                          <a:effectLst/>
                        </a:rPr>
                        <a:t> u </a:t>
                      </a:r>
                      <a:r>
                        <a:rPr lang="en-US" sz="1200" dirty="0" err="1">
                          <a:effectLst/>
                        </a:rPr>
                        <a:t>odgoju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obrazovanju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-15.000,00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44999426"/>
                  </a:ext>
                </a:extLst>
              </a:tr>
              <a:tr h="212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dirty="0" err="1">
                          <a:effectLst/>
                        </a:rPr>
                        <a:t>razvoj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socijalnih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usluga</a:t>
                      </a:r>
                      <a:r>
                        <a:rPr lang="en-US" sz="1200" dirty="0">
                          <a:effectLst/>
                        </a:rPr>
                        <a:t> Centra za </a:t>
                      </a:r>
                      <a:r>
                        <a:rPr lang="en-US" sz="1200" dirty="0" err="1">
                          <a:effectLst/>
                        </a:rPr>
                        <a:t>autizam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>
                          <a:effectLst/>
                        </a:rPr>
                        <a:t>                    -25.000,00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89133481"/>
                  </a:ext>
                </a:extLst>
              </a:tr>
              <a:tr h="234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b="1" u="none" dirty="0">
                          <a:effectLst/>
                        </a:rPr>
                        <a:t>UKUPNO SMANJENJA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US" sz="1200" b="1" u="none" dirty="0">
                          <a:effectLst/>
                        </a:rPr>
                        <a:t>               -295.491,62 </a:t>
                      </a:r>
                      <a:endParaRPr lang="hr-HR" sz="1200" b="1" u="none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6164888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F3BDC7E-D731-7E99-B767-73A52AD7D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7701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5143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RASHODI ZA NABAVU NEFINANCIJSKE IMOVINE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5A4ECD3-F529-147A-9F93-FF380E59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506333"/>
            <a:ext cx="9185770" cy="3845333"/>
          </a:xfrm>
        </p:spPr>
        <p:txBody>
          <a:bodyPr/>
          <a:lstStyle/>
          <a:p>
            <a:r>
              <a:rPr lang="hr-HR" sz="2400" dirty="0"/>
              <a:t>Rashodi za nabavu nefinancijske imovine smanjuju se u ukupnom iznosu od 2.606.301,91 eura:</a:t>
            </a:r>
          </a:p>
          <a:p>
            <a:endParaRPr lang="hr-HR" dirty="0"/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F969C909-87A7-4B65-AD0B-23E886690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1410807"/>
              </p:ext>
            </p:extLst>
          </p:nvPr>
        </p:nvGraphicFramePr>
        <p:xfrm>
          <a:off x="1988191" y="2483141"/>
          <a:ext cx="8086987" cy="3055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IZDACI ZA FINANCIJSKU IMOVINU I OTPLATU ZAJMOVA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B95415-21F4-CBF5-1248-11BAFE88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36971"/>
            <a:ext cx="9127047" cy="388448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Izdaci za financijsku imovinu i otplate zajmova povećavaju se za ukupno </a:t>
            </a: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125.058,00 eura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:</a:t>
            </a:r>
            <a:endParaRPr kumimoji="0" lang="hr-HR" sz="18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Chart 14">
            <a:extLst>
              <a:ext uri="{FF2B5EF4-FFF2-40B4-BE49-F238E27FC236}">
                <a16:creationId xmlns:a16="http://schemas.microsoft.com/office/drawing/2014/main" id="{3B236E18-79F5-493A-8D55-ED7D81D53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071195"/>
              </p:ext>
            </p:extLst>
          </p:nvPr>
        </p:nvGraphicFramePr>
        <p:xfrm>
          <a:off x="1619250" y="2466363"/>
          <a:ext cx="8019876" cy="3105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2532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28AE9-CB09-CEF7-B1E9-E80C7366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82894-48A1-0C65-CF78-108AEBA1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848500" cy="918391"/>
          </a:xfrm>
        </p:spPr>
        <p:txBody>
          <a:bodyPr>
            <a:normAutofit fontScale="90000"/>
          </a:bodyPr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PROGRAMI I PROJEKTI - </a:t>
            </a:r>
            <a:r>
              <a:rPr kumimoji="0" lang="hr-HR" sz="32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ZNAČAJNIJA POVEĆANJA/SMANJENJA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D2FA0FB6-3781-2A56-28B4-10C1DE967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331700"/>
              </p:ext>
            </p:extLst>
          </p:nvPr>
        </p:nvGraphicFramePr>
        <p:xfrm>
          <a:off x="1761687" y="1359017"/>
          <a:ext cx="9102055" cy="4188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31392">
                  <a:extLst>
                    <a:ext uri="{9D8B030D-6E8A-4147-A177-3AD203B41FA5}">
                      <a16:colId xmlns:a16="http://schemas.microsoft.com/office/drawing/2014/main" val="1999923254"/>
                    </a:ext>
                  </a:extLst>
                </a:gridCol>
                <a:gridCol w="1770077">
                  <a:extLst>
                    <a:ext uri="{9D8B030D-6E8A-4147-A177-3AD203B41FA5}">
                      <a16:colId xmlns:a16="http://schemas.microsoft.com/office/drawing/2014/main" val="458437602"/>
                    </a:ext>
                  </a:extLst>
                </a:gridCol>
                <a:gridCol w="1350627">
                  <a:extLst>
                    <a:ext uri="{9D8B030D-6E8A-4147-A177-3AD203B41FA5}">
                      <a16:colId xmlns:a16="http://schemas.microsoft.com/office/drawing/2014/main" val="3614168598"/>
                    </a:ext>
                  </a:extLst>
                </a:gridCol>
                <a:gridCol w="1249959">
                  <a:extLst>
                    <a:ext uri="{9D8B030D-6E8A-4147-A177-3AD203B41FA5}">
                      <a16:colId xmlns:a16="http://schemas.microsoft.com/office/drawing/2014/main" val="705825426"/>
                    </a:ext>
                  </a:extLst>
                </a:gridCol>
              </a:tblGrid>
              <a:tr h="2913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Projekti/aktivnosti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Plan 2025.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povećanje/smanjenje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Novi plan 2025.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b"/>
                </a:tc>
                <a:extLst>
                  <a:ext uri="{0D108BD9-81ED-4DB2-BD59-A6C34878D82A}">
                    <a16:rowId xmlns:a16="http://schemas.microsoft.com/office/drawing/2014/main" val="2621752843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LINIJSKI PRIJEVOZ PUTNIKA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4.876.740,00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170.000,00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5.046.740,00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657285010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GOSPODARSKI CENTAR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380.000,00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115.000,00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495.000,00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1385166441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ŠPORTSKI TERENI OŠ DORE PEJAČEVIĆ, NAŠICE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1.200.000,00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-800.000,00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400.000,00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10809877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I. GIMNAZIJA OSIJEK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10.296.499,00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-198.140,00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10.098.359,00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306578291"/>
                  </a:ext>
                </a:extLst>
              </a:tr>
              <a:tr h="33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IZGRADNJA, REKONSTRUKCIJA I OPREMANJE OSNOVNIH ŠKOLA ZA POTREBE JEDNOSMJENSKOG RADA I CJELODNEVNE ŠKOLE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1.705.000,00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-854.000,00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851.000,00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55558700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NEPRIHVATLJIVI TROŠKOVI PO EU PROJEKTIMA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69.472,96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330.000,00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399.472,96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510705535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REGIONALNI DISTRIBUCIJSKI CENTAR ZA VOĆE I POVRĆE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283.300,00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60.000,00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343.300,00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837299998"/>
                  </a:ext>
                </a:extLst>
              </a:tr>
              <a:tr h="191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PROJEKT PREKOGRANIČNE SURADNJE PANNONIAN SUPERFOOD MILKYWAY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100.000,00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93.095,00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193.095,00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824632739"/>
                  </a:ext>
                </a:extLst>
              </a:tr>
              <a:tr h="1761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DJELATNOST HRVATSKOG NARODNOG KAZALIŠTA U OSIJEKU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1.398.720,00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105.315,00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1.504.035,00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2060753179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Projekt- MUZA 21.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235.540,00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-227.266,00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8.274,00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127225641"/>
                  </a:ext>
                </a:extLst>
              </a:tr>
              <a:tr h="185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FINANCIRANJE MUZEJA LIKOVNIH UMJETNOSTI IZVAN ŽUPANIJSKOG PRORAČUNA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2.623.905,00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-2.291.372,00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332.533,00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96678634"/>
                  </a:ext>
                </a:extLst>
              </a:tr>
              <a:tr h="2111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UNAPRJEĐENJE RADA U POSTUPCIMA PROSTORNOG UREĐENJA I GRADNJE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300.000,00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-190.000,00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110.000,00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056033939"/>
                  </a:ext>
                </a:extLst>
              </a:tr>
              <a:tr h="2111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FINANCIRANJE ŠKOLSTVA IZVAN ŽUPANIJSKOG PRORAČUNA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131.387.293,52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10.347.135,10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141.734.428,62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2864714509"/>
                  </a:ext>
                </a:extLst>
              </a:tr>
              <a:tr h="162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RAZVOJ SOCIJALNIH USLUGA CENTRA ZA AUTIZAM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343.560,00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-162.360,00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181.200,00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188503700"/>
                  </a:ext>
                </a:extLst>
              </a:tr>
              <a:tr h="2111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TROŠKOVI PROTOKOLA ZA POKOPE HRVATSKIH BRANITELJA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350.000,00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150.000,00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500.000,00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1175586662"/>
                  </a:ext>
                </a:extLst>
              </a:tr>
              <a:tr h="207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FINANCIRANJE ZDRAVSTVENIH USTANOVA IZVAN ŽUPANIJSKOG PRORAČUNA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48.415.424,10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2.011.774,48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50.427.198,58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277070448"/>
                  </a:ext>
                </a:extLst>
              </a:tr>
              <a:tr h="33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OČUVANJE RADA I PODIZANJE RAZINE KVALITETE USLUGA U DOMOVIMA ZA STARIJE I NEMOĆNE OSOBE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525.030,00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415.428,00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940.458,00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2460824809"/>
                  </a:ext>
                </a:extLst>
              </a:tr>
              <a:tr h="2111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REKONSTRUKCIJA (PREUREĐENJE) PROSTORA DZSNO ĐAKOVO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132.720,00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-132.720,00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0,00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2770201903"/>
                  </a:ext>
                </a:extLst>
              </a:tr>
              <a:tr h="331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FINANCIRANJE DOMOVA ZA STARIJE I NEMOĆNE OSOBE IZVAN ŽUPANIJSKOG PRORAČUNA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>
                          <a:effectLst/>
                        </a:rPr>
                        <a:t>4.566.866,08</a:t>
                      </a:r>
                      <a:endParaRPr lang="hr-H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354.311,00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kern="0" dirty="0">
                          <a:effectLst/>
                        </a:rPr>
                        <a:t>4.921.177,08</a:t>
                      </a:r>
                      <a:endParaRPr lang="hr-H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53" marR="54753" marT="0" marB="0" anchor="ctr"/>
                </a:tc>
                <a:extLst>
                  <a:ext uri="{0D108BD9-81ED-4DB2-BD59-A6C34878D82A}">
                    <a16:rowId xmlns:a16="http://schemas.microsoft.com/office/drawing/2014/main" val="3888929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483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3399</TotalTime>
  <Words>2261</Words>
  <Application>Microsoft Office PowerPoint</Application>
  <PresentationFormat>Široki zaslon</PresentationFormat>
  <Paragraphs>554</Paragraphs>
  <Slides>32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Office Theme</vt:lpstr>
      <vt:lpstr>PowerPoint prezentacija</vt:lpstr>
      <vt:lpstr>PowerPoint prezentacija</vt:lpstr>
      <vt:lpstr>ŠTO JE PRORAČUN?</vt:lpstr>
      <vt:lpstr>PRORAČUN OSJEČKO-BARANJSKE ŽUPANIJE</vt:lpstr>
      <vt:lpstr>ŠTO JE REBALANS?</vt:lpstr>
      <vt:lpstr>PRORAČUN OSJEČKO-BARANJSKE ŽUPANIJE  ZA 2024. GODINU</vt:lpstr>
      <vt:lpstr>II. IZMJENE I DOPUNE PRORAČUNA OBŽ ZA  2024. GODINU</vt:lpstr>
      <vt:lpstr>UKUPAN IZNOS PRORAČUNA ZA 2024.GODINU</vt:lpstr>
      <vt:lpstr>RAZLOZI IZMJENE I DOPUNE PRORAČUNA ZA 2024. GODINU</vt:lpstr>
      <vt:lpstr>SAŽETAK PRORAČUNA</vt:lpstr>
      <vt:lpstr>POVEĆANJE/SMANJENJE PRIHODA I PRIMITAKA PO  OSNOVNIM SKUPINAMA</vt:lpstr>
      <vt:lpstr>POVEĆANJE/SMANJENJE PRIHODA I PRIMITAKA PO  OSNOVNIM SKUPINAMA</vt:lpstr>
      <vt:lpstr>PRIHODI OD POREZA </vt:lpstr>
      <vt:lpstr>PRIHODI OD POREZA </vt:lpstr>
      <vt:lpstr>PRIHODI OD POMOĆI</vt:lpstr>
      <vt:lpstr>PRIHODI OD POMOĆI </vt:lpstr>
      <vt:lpstr>PRIHODI OD POMOĆI</vt:lpstr>
      <vt:lpstr>PRIMICI OD FINANCIJSKE IMOVINE I ZADUŽIVANJA</vt:lpstr>
      <vt:lpstr>REZULTAT POSLOVANJA IZ PRETHODNIH GODINA</vt:lpstr>
      <vt:lpstr>RASHODI I IZDACI</vt:lpstr>
      <vt:lpstr>POVEĆANJE/SMANJENJE RASHODA I IZDATAKA PO  OSNOVNIM SKUPINAMA</vt:lpstr>
      <vt:lpstr>POVEĆANJE/SMANJENJE RASHODA I IZDATAKA PO  OSNOVNIM SKUPINAMA</vt:lpstr>
      <vt:lpstr>RASHODI ZA ZAPOSLENE</vt:lpstr>
      <vt:lpstr>MATERIJALNI RASHODI</vt:lpstr>
      <vt:lpstr>FINANCIJSKI RASHODI</vt:lpstr>
      <vt:lpstr>POMOĆI DANE U INOZEMSTVO I UNUTAR OPĆEG PRORAČUNA</vt:lpstr>
      <vt:lpstr>POMOĆI DANE U INOZEMSTVO I UNUTAR OPĆEG PRORAČUNA</vt:lpstr>
      <vt:lpstr>RASHODI ZA NABAVU NEFINANCIJSKE IMOVINE</vt:lpstr>
      <vt:lpstr>IZDACI ZA FINANCIJSKU IMOVINU I OTPLATU ZAJMOVA</vt:lpstr>
      <vt:lpstr>PROGRAMI I PROJEKTI - ZNAČAJNIJA POVEĆANJA/SMANJENJA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Melita Kralik</cp:lastModifiedBy>
  <cp:revision>67</cp:revision>
  <dcterms:created xsi:type="dcterms:W3CDTF">2023-02-02T14:04:02Z</dcterms:created>
  <dcterms:modified xsi:type="dcterms:W3CDTF">2024-12-03T08:25:01Z</dcterms:modified>
</cp:coreProperties>
</file>