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0" r:id="rId4"/>
    <p:sldId id="294" r:id="rId5"/>
    <p:sldId id="291" r:id="rId6"/>
    <p:sldId id="293" r:id="rId7"/>
    <p:sldId id="337" r:id="rId8"/>
    <p:sldId id="296" r:id="rId9"/>
    <p:sldId id="338" r:id="rId10"/>
    <p:sldId id="297" r:id="rId11"/>
    <p:sldId id="300" r:id="rId12"/>
    <p:sldId id="318" r:id="rId13"/>
    <p:sldId id="319" r:id="rId14"/>
    <p:sldId id="302" r:id="rId15"/>
    <p:sldId id="314" r:id="rId16"/>
    <p:sldId id="301" r:id="rId17"/>
    <p:sldId id="316" r:id="rId18"/>
    <p:sldId id="306" r:id="rId19"/>
    <p:sldId id="321" r:id="rId20"/>
    <p:sldId id="305" r:id="rId21"/>
    <p:sldId id="323" r:id="rId22"/>
    <p:sldId id="324" r:id="rId23"/>
    <p:sldId id="308" r:id="rId24"/>
    <p:sldId id="339" r:id="rId25"/>
    <p:sldId id="340" r:id="rId26"/>
    <p:sldId id="329" r:id="rId27"/>
    <p:sldId id="312" r:id="rId28"/>
    <p:sldId id="26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4C06"/>
    <a:srgbClr val="F83B08"/>
    <a:srgbClr val="007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Stil teme 2 - Isticanj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74" autoAdjust="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FE-4F3E-85DF-3FC16713404E}"/>
                </c:ext>
              </c:extLst>
            </c:dLbl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List1!$C$2:$E$2</c:f>
              <c:strCache>
                <c:ptCount val="2"/>
                <c:pt idx="0">
                  <c:v>Proračun 2026.</c:v>
                </c:pt>
                <c:pt idx="1">
                  <c:v>I.rebalans 2026.</c:v>
                </c:pt>
              </c:strCache>
            </c:strRef>
          </c:cat>
          <c:val>
            <c:numRef>
              <c:f>List1!$C$3:$E$3</c:f>
              <c:numCache>
                <c:formatCode>#,##0.00</c:formatCode>
                <c:ptCount val="2"/>
                <c:pt idx="0">
                  <c:v>349762747</c:v>
                </c:pt>
                <c:pt idx="1">
                  <c:v>380739453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83-4315-9019-E76F0A2541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37177904"/>
        <c:axId val="439259256"/>
      </c:barChart>
      <c:valAx>
        <c:axId val="4392592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437177904"/>
        <c:crosses val="autoZero"/>
        <c:crossBetween val="between"/>
      </c:valAx>
      <c:catAx>
        <c:axId val="43717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392592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List1!$D$5</c:f>
              <c:strCache>
                <c:ptCount val="1"/>
                <c:pt idx="0">
                  <c:v>Plan za 2025.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hade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shade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List1!$C$6:$C$7</c:f>
              <c:strCache>
                <c:ptCount val="2"/>
                <c:pt idx="0">
                  <c:v>Županijski proračun</c:v>
                </c:pt>
                <c:pt idx="1">
                  <c:v>Proračunski korisnici</c:v>
                </c:pt>
              </c:strCache>
            </c:strRef>
          </c:cat>
          <c:val>
            <c:numRef>
              <c:f>List1!$D$6:$D$7</c:f>
            </c:numRef>
          </c:val>
          <c:extLst>
            <c:ext xmlns:c16="http://schemas.microsoft.com/office/drawing/2014/chart" uri="{C3380CC4-5D6E-409C-BE32-E72D297353CC}">
              <c16:uniqueId val="{00000000-75F8-48E9-A9B0-606649638AED}"/>
            </c:ext>
          </c:extLst>
        </c:ser>
        <c:ser>
          <c:idx val="1"/>
          <c:order val="1"/>
          <c:tx>
            <c:strRef>
              <c:f>List1!$E$5</c:f>
              <c:strCache>
                <c:ptCount val="1"/>
                <c:pt idx="0">
                  <c:v>Plan  2026.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List1!$C$6:$C$7</c:f>
              <c:strCache>
                <c:ptCount val="2"/>
                <c:pt idx="0">
                  <c:v>Županijski proračun</c:v>
                </c:pt>
                <c:pt idx="1">
                  <c:v>Proračunski korisnici</c:v>
                </c:pt>
              </c:strCache>
            </c:strRef>
          </c:cat>
          <c:val>
            <c:numRef>
              <c:f>List1!$E$6:$E$7</c:f>
              <c:numCache>
                <c:formatCode>#,##0.00</c:formatCode>
                <c:ptCount val="2"/>
                <c:pt idx="0">
                  <c:v>133282194</c:v>
                </c:pt>
                <c:pt idx="1">
                  <c:v>216480553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F8-48E9-A9B0-606649638AED}"/>
            </c:ext>
          </c:extLst>
        </c:ser>
        <c:ser>
          <c:idx val="2"/>
          <c:order val="2"/>
          <c:tx>
            <c:strRef>
              <c:f>List1!$F$5</c:f>
              <c:strCache>
                <c:ptCount val="1"/>
                <c:pt idx="0">
                  <c:v>I. rebalans 2026.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5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tint val="65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tint val="65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List1!$C$6:$C$7</c:f>
              <c:strCache>
                <c:ptCount val="2"/>
                <c:pt idx="0">
                  <c:v>Županijski proračun</c:v>
                </c:pt>
                <c:pt idx="1">
                  <c:v>Proračunski korisnici</c:v>
                </c:pt>
              </c:strCache>
            </c:strRef>
          </c:cat>
          <c:val>
            <c:numRef>
              <c:f>List1!$F$6:$F$7</c:f>
              <c:numCache>
                <c:formatCode>#,##0.00</c:formatCode>
                <c:ptCount val="2"/>
                <c:pt idx="0">
                  <c:v>160645536.13</c:v>
                </c:pt>
                <c:pt idx="1">
                  <c:v>220093916.87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F8-48E9-A9B0-606649638AE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39261776"/>
        <c:axId val="439261416"/>
      </c:barChart>
      <c:valAx>
        <c:axId val="4392614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439261776"/>
        <c:crosses val="autoZero"/>
        <c:crossBetween val="between"/>
      </c:valAx>
      <c:catAx>
        <c:axId val="43926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4392614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prihodi'!$B$2:$B$13</c:f>
              <c:strCache>
                <c:ptCount val="12"/>
                <c:pt idx="0">
                  <c:v>Prihodi od poreza</c:v>
                </c:pt>
                <c:pt idx="1">
                  <c:v>Pomoći iz inozemstva (darovnice) i od subjekata unutar općeg  proračuna</c:v>
                </c:pt>
                <c:pt idx="2">
                  <c:v>Prihodi od imovine</c:v>
                </c:pt>
                <c:pt idx="3">
                  <c:v>Prihodi od upravnih i administrativnih pristojbi,  pristojbi  po  posebnim propisima i naknada</c:v>
                </c:pt>
                <c:pt idx="4">
                  <c:v>Prihodi od prodaje proizvoda i roba te pruženih usluga i prihodi od donacija</c:v>
                </c:pt>
                <c:pt idx="5">
                  <c:v>Prihodi iz nadležnog proračuna i od HZZO-a</c:v>
                </c:pt>
                <c:pt idx="6">
                  <c:v>Kazne, upravne mjere i ostali prihodi </c:v>
                </c:pt>
                <c:pt idx="7">
                  <c:v>Prihodi od prodaje neproizvedene dugotrajne imovine</c:v>
                </c:pt>
                <c:pt idx="8">
                  <c:v>Prihodi od prodaje proizvedene dugotrajne imovine</c:v>
                </c:pt>
                <c:pt idx="9">
                  <c:v>Primljeni povrati glavnica danih zajmova i depozita</c:v>
                </c:pt>
                <c:pt idx="10">
                  <c:v>Primici od prodaje financijskih instrumenata - dionica i udjela u glavnici</c:v>
                </c:pt>
                <c:pt idx="11">
                  <c:v>Primici od financijske imovine i zaduživanja</c:v>
                </c:pt>
              </c:strCache>
            </c:strRef>
          </c:cat>
          <c:val>
            <c:numRef>
              <c:f>'+- prihodi'!$F$2:$F$13</c:f>
              <c:numCache>
                <c:formatCode>#,##0.00</c:formatCode>
                <c:ptCount val="12"/>
                <c:pt idx="0">
                  <c:v>45000</c:v>
                </c:pt>
                <c:pt idx="1">
                  <c:v>3431033.81</c:v>
                </c:pt>
                <c:pt idx="2">
                  <c:v>-14624</c:v>
                </c:pt>
                <c:pt idx="3">
                  <c:v>224738.2</c:v>
                </c:pt>
                <c:pt idx="4">
                  <c:v>-1017073.7</c:v>
                </c:pt>
                <c:pt idx="5">
                  <c:v>947000</c:v>
                </c:pt>
                <c:pt idx="6">
                  <c:v>18096.25</c:v>
                </c:pt>
                <c:pt idx="7">
                  <c:v>2000</c:v>
                </c:pt>
                <c:pt idx="8">
                  <c:v>62083</c:v>
                </c:pt>
                <c:pt idx="9">
                  <c:v>0</c:v>
                </c:pt>
                <c:pt idx="10">
                  <c:v>15917</c:v>
                </c:pt>
                <c:pt idx="11">
                  <c:v>19500000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14:spPr>
              </c14:invertSolidFillFmt>
            </c:ext>
            <c:ext xmlns:c16="http://schemas.microsoft.com/office/drawing/2014/chart" uri="{C3380CC4-5D6E-409C-BE32-E72D297353CC}">
              <c16:uniqueId val="{00000000-45A7-4F77-8C13-7B0E5230082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28854344"/>
        <c:axId val="528852776"/>
      </c:barChart>
      <c:catAx>
        <c:axId val="52885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28852776"/>
        <c:crosses val="autoZero"/>
        <c:auto val="1"/>
        <c:lblAlgn val="ctr"/>
        <c:lblOffset val="100"/>
        <c:noMultiLvlLbl val="1"/>
      </c:catAx>
      <c:valAx>
        <c:axId val="528852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28854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prihodi'!$B$2</c:f>
              <c:strCache>
                <c:ptCount val="1"/>
                <c:pt idx="0">
                  <c:v>Prihodi od poreza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prihodi'!$C$2:$E$2</c:f>
              <c:numCache>
                <c:formatCode>#,##0.00</c:formatCode>
                <c:ptCount val="3"/>
                <c:pt idx="0">
                  <c:v>45000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82-4296-8C09-FA9C73C73B1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28854736"/>
        <c:axId val="528855128"/>
      </c:barChart>
      <c:catAx>
        <c:axId val="52885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28855128"/>
        <c:crosses val="autoZero"/>
        <c:auto val="1"/>
        <c:lblAlgn val="ctr"/>
        <c:lblOffset val="100"/>
        <c:noMultiLvlLbl val="0"/>
      </c:catAx>
      <c:valAx>
        <c:axId val="528855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2885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998272884283247E-2"/>
          <c:y val="1.4814812345988027E-2"/>
          <c:w val="0.96200345423143352"/>
          <c:h val="0.960940543026779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'+- prihodi'!$B$3</c:f>
              <c:strCache>
                <c:ptCount val="1"/>
                <c:pt idx="0">
                  <c:v>Pomoći iz inozemstva (darovnice) i od subjekata unutar općeg  proračuna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1"/>
          <c:dLbls>
            <c:dLbl>
              <c:idx val="0"/>
              <c:layout>
                <c:manualLayout>
                  <c:x val="9.4726513521611821E-2"/>
                  <c:y val="-1.213031202601044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EE-486C-98E7-A40DBCE6D3C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B7AE4918-D3B2-4E57-84BC-A59BDC44A314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FDEE-486C-98E7-A40DBCE6D3CA}"/>
                </c:ext>
              </c:extLst>
            </c:dLbl>
            <c:dLbl>
              <c:idx val="2"/>
              <c:layout>
                <c:manualLayout>
                  <c:x val="6.4337215751525234E-2"/>
                  <c:y val="1.1035739080541032E-16"/>
                </c:manualLayout>
              </c:layout>
              <c:tx>
                <c:rich>
                  <a:bodyPr/>
                  <a:lstStyle/>
                  <a:p>
                    <a:fld id="{C91A7F01-0237-4270-A24C-B4BA476262F3}" type="VALUE">
                      <a:rPr lang="en-US" baseline="0">
                        <a:solidFill>
                          <a:sysClr val="windowText" lastClr="000000"/>
                        </a:solidFill>
                      </a:rPr>
                      <a:pPr/>
                      <a:t>[VRIJEDNOST]</a:t>
                    </a:fld>
                    <a:endParaRPr lang="hr-H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DEE-486C-98E7-A40DBCE6D3CA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prihodi'!$C$3:$E$3</c:f>
              <c:numCache>
                <c:formatCode>#,##0.00</c:formatCode>
                <c:ptCount val="3"/>
                <c:pt idx="0">
                  <c:v>-479062.60999999987</c:v>
                </c:pt>
                <c:pt idx="1">
                  <c:v>3933891.62</c:v>
                </c:pt>
                <c:pt idx="2">
                  <c:v>-23795.199999999997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14:spPr>
              </c14:invertSolidFillFmt>
            </c:ext>
            <c:ext xmlns:c16="http://schemas.microsoft.com/office/drawing/2014/chart" uri="{C3380CC4-5D6E-409C-BE32-E72D297353CC}">
              <c16:uniqueId val="{00000002-FDEE-486C-98E7-A40DBCE6D3C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28854736"/>
        <c:axId val="528855128"/>
      </c:barChart>
      <c:catAx>
        <c:axId val="52885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28855128"/>
        <c:crosses val="autoZero"/>
        <c:auto val="1"/>
        <c:lblAlgn val="ctr"/>
        <c:lblOffset val="100"/>
        <c:noMultiLvlLbl val="0"/>
      </c:catAx>
      <c:valAx>
        <c:axId val="528855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2885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prihodi'!$B$23</c:f>
              <c:strCache>
                <c:ptCount val="1"/>
                <c:pt idx="0">
                  <c:v>Primici od financijske imovine i zaduživanja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prihodi'!$C$23:$E$23</c:f>
              <c:numCache>
                <c:formatCode>#,##0.00</c:formatCode>
                <c:ptCount val="3"/>
                <c:pt idx="0">
                  <c:v>19515917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C0-4E9A-8EF1-4E82881C11B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43360152"/>
        <c:axId val="543360544"/>
      </c:barChart>
      <c:catAx>
        <c:axId val="54336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43360544"/>
        <c:crosses val="autoZero"/>
        <c:auto val="1"/>
        <c:lblAlgn val="ctr"/>
        <c:lblOffset val="100"/>
        <c:noMultiLvlLbl val="0"/>
      </c:catAx>
      <c:valAx>
        <c:axId val="5433605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43360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prihodi'!$B$18</c:f>
              <c:strCache>
                <c:ptCount val="1"/>
                <c:pt idx="0">
                  <c:v>Rezultat poslovanja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prihodi'!$C$1:$E$1</c:f>
              <c:strCache>
                <c:ptCount val="3"/>
                <c:pt idx="0">
                  <c:v>OSJEČKO-BARANJSKA ŽUPANIJA</c:v>
                </c:pt>
                <c:pt idx="1">
                  <c:v>EVIDENCIJSKI PRIHODI I PRIMICI</c:v>
                </c:pt>
                <c:pt idx="2">
                  <c:v>DECENTRALIZACIJA</c:v>
                </c:pt>
              </c:strCache>
            </c:strRef>
          </c:cat>
          <c:val>
            <c:numRef>
              <c:f>'+- prihodi'!$C$18:$E$18</c:f>
              <c:numCache>
                <c:formatCode>#,##0.00</c:formatCode>
                <c:ptCount val="3"/>
                <c:pt idx="0">
                  <c:v>7603750.0300000012</c:v>
                </c:pt>
                <c:pt idx="1">
                  <c:v>-497584.88000000035</c:v>
                </c:pt>
                <c:pt idx="2">
                  <c:v>656370.29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14:spPr>
              </c14:invertSolidFillFmt>
            </c:ext>
            <c:ext xmlns:c16="http://schemas.microsoft.com/office/drawing/2014/chart" uri="{C3380CC4-5D6E-409C-BE32-E72D297353CC}">
              <c16:uniqueId val="{00000000-A1DC-472D-983F-E18C91E621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43360152"/>
        <c:axId val="543360544"/>
      </c:barChart>
      <c:catAx>
        <c:axId val="543360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43360544"/>
        <c:crosses val="autoZero"/>
        <c:auto val="1"/>
        <c:lblAlgn val="ctr"/>
        <c:lblOffset val="100"/>
        <c:noMultiLvlLbl val="0"/>
      </c:catAx>
      <c:valAx>
        <c:axId val="5433605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43360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1"/>
          <c:dPt>
            <c:idx val="0"/>
            <c:invertIfNegative val="1"/>
            <c:bubble3D val="0"/>
            <c:spPr>
              <a:solidFill>
                <a:srgbClr val="4472C4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D26-4AFC-A994-B3C6A13D2325}"/>
              </c:ext>
            </c:extLst>
          </c:dPt>
          <c:dPt>
            <c:idx val="8"/>
            <c:invertIfNegative val="1"/>
            <c:bubble3D val="0"/>
            <c:spPr>
              <a:solidFill>
                <a:srgbClr val="4472C4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D26-4AFC-A994-B3C6A13D23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rashodi'!$B$2:$B$14</c:f>
              <c:strCache>
                <c:ptCount val="13"/>
                <c:pt idx="0">
                  <c:v>Rashodi za zaposlene</c:v>
                </c:pt>
                <c:pt idx="1">
                  <c:v>Materijalni rashodi</c:v>
                </c:pt>
                <c:pt idx="2">
                  <c:v>Financijski rashodi</c:v>
                </c:pt>
                <c:pt idx="3">
                  <c:v>Subvencije</c:v>
                </c:pt>
                <c:pt idx="4">
                  <c:v>Pomoći dane u inozemstvo i unutar općeg proračuna</c:v>
                </c:pt>
                <c:pt idx="5">
                  <c:v>Naknade građanima i kućanstvima na temelju osiguranja i druge naknade</c:v>
                </c:pt>
                <c:pt idx="6">
                  <c:v>Rashodi za donacije, kazne, naknade šteta i kapitalne pomoći</c:v>
                </c:pt>
                <c:pt idx="7">
                  <c:v>Rashodi za nabavu neproizvedene dugotrajne imovine</c:v>
                </c:pt>
                <c:pt idx="8">
                  <c:v>Rashodi za nabavu proizvedene dugotrajne imovine</c:v>
                </c:pt>
                <c:pt idx="9">
                  <c:v>Rashodi za dodatna ulaganja na nefinancijskoj imovini</c:v>
                </c:pt>
                <c:pt idx="10">
                  <c:v>Izdaci za dane zajmove i jamčevne pologe</c:v>
                </c:pt>
                <c:pt idx="11">
                  <c:v>Izdaci za ulaganja u financijske instrumente - dionice i udjele u glavnici</c:v>
                </c:pt>
                <c:pt idx="12">
                  <c:v>Izdaci za otplatu glavnice primljenih kredita i zajmova</c:v>
                </c:pt>
              </c:strCache>
            </c:strRef>
          </c:cat>
          <c:val>
            <c:numRef>
              <c:f>'+- rashodi'!$G$2:$G$14</c:f>
              <c:numCache>
                <c:formatCode>#,##0.00</c:formatCode>
                <c:ptCount val="13"/>
                <c:pt idx="0">
                  <c:v>2492547.3899999997</c:v>
                </c:pt>
                <c:pt idx="1">
                  <c:v>5369857.75</c:v>
                </c:pt>
                <c:pt idx="2">
                  <c:v>394504</c:v>
                </c:pt>
                <c:pt idx="3">
                  <c:v>196748</c:v>
                </c:pt>
                <c:pt idx="4">
                  <c:v>-42021.95</c:v>
                </c:pt>
                <c:pt idx="5">
                  <c:v>140991.51999999999</c:v>
                </c:pt>
                <c:pt idx="6">
                  <c:v>386795.91000000003</c:v>
                </c:pt>
                <c:pt idx="7">
                  <c:v>102299.5</c:v>
                </c:pt>
                <c:pt idx="8">
                  <c:v>22410024.25</c:v>
                </c:pt>
                <c:pt idx="9">
                  <c:v>-1366957.37</c:v>
                </c:pt>
                <c:pt idx="10">
                  <c:v>24000</c:v>
                </c:pt>
                <c:pt idx="11">
                  <c:v>0</c:v>
                </c:pt>
                <c:pt idx="12">
                  <c:v>867917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14:spPr>
              </c14:invertSolidFillFmt>
            </c:ext>
            <c:ext xmlns:c16="http://schemas.microsoft.com/office/drawing/2014/chart" uri="{C3380CC4-5D6E-409C-BE32-E72D297353CC}">
              <c16:uniqueId val="{00000004-5D26-4AFC-A994-B3C6A13D2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43362504"/>
        <c:axId val="543362896"/>
      </c:barChart>
      <c:dateAx>
        <c:axId val="54336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43362896"/>
        <c:crosses val="autoZero"/>
        <c:auto val="0"/>
        <c:lblOffset val="100"/>
        <c:baseTimeUnit val="days"/>
      </c:dateAx>
      <c:valAx>
        <c:axId val="5433628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43362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rashodi'!$B$2</c:f>
              <c:strCache>
                <c:ptCount val="1"/>
                <c:pt idx="0">
                  <c:v>Rashodi za zaposlene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rashodi'!$C$2:$F$2</c:f>
              <c:numCache>
                <c:formatCode>#,##0.00</c:formatCode>
                <c:ptCount val="4"/>
                <c:pt idx="0">
                  <c:v>750000</c:v>
                </c:pt>
                <c:pt idx="1">
                  <c:v>-325856.57999999996</c:v>
                </c:pt>
                <c:pt idx="2">
                  <c:v>2073596.9699999997</c:v>
                </c:pt>
                <c:pt idx="3">
                  <c:v>-5193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14:spPr>
              </c14:invertSolidFillFmt>
            </c:ext>
            <c:ext xmlns:c16="http://schemas.microsoft.com/office/drawing/2014/chart" uri="{C3380CC4-5D6E-409C-BE32-E72D297353CC}">
              <c16:uniqueId val="{00000000-C641-4958-921D-ADB7A5183CB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43363680"/>
        <c:axId val="543364072"/>
      </c:barChart>
      <c:catAx>
        <c:axId val="54336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43364072"/>
        <c:crosses val="autoZero"/>
        <c:auto val="1"/>
        <c:lblAlgn val="ctr"/>
        <c:lblOffset val="100"/>
        <c:noMultiLvlLbl val="0"/>
      </c:catAx>
      <c:valAx>
        <c:axId val="5433640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43363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'+- rashodi'!$B$3</c:f>
              <c:strCache>
                <c:ptCount val="1"/>
                <c:pt idx="0">
                  <c:v>Materijalni rashodi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rashodi'!$C$3:$F$3</c:f>
              <c:numCache>
                <c:formatCode>#,##0.00</c:formatCode>
                <c:ptCount val="4"/>
                <c:pt idx="0">
                  <c:v>3666777.96</c:v>
                </c:pt>
                <c:pt idx="1">
                  <c:v>836599.55</c:v>
                </c:pt>
                <c:pt idx="2">
                  <c:v>369183.83</c:v>
                </c:pt>
                <c:pt idx="3">
                  <c:v>497296.41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19-4641-A90C-17874D4FCCE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43364856"/>
        <c:axId val="543365248"/>
      </c:barChart>
      <c:catAx>
        <c:axId val="54336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43365248"/>
        <c:crosses val="autoZero"/>
        <c:auto val="1"/>
        <c:lblAlgn val="ctr"/>
        <c:lblOffset val="100"/>
        <c:noMultiLvlLbl val="0"/>
      </c:catAx>
      <c:valAx>
        <c:axId val="5433652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43364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580083090981691E-2"/>
          <c:y val="0"/>
          <c:w val="0.92798843572174106"/>
          <c:h val="0.496843165484675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'+- rashodi'!$B$19</c:f>
              <c:strCache>
                <c:ptCount val="1"/>
                <c:pt idx="0">
                  <c:v>Rashodi za nabavu nefinancijske imovine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rashodi'!$C$19:$F$19</c:f>
              <c:numCache>
                <c:formatCode>#,##0.00</c:formatCode>
                <c:ptCount val="4"/>
                <c:pt idx="0">
                  <c:v>-163683.39000000001</c:v>
                </c:pt>
                <c:pt idx="1">
                  <c:v>20035598.02</c:v>
                </c:pt>
                <c:pt idx="2">
                  <c:v>1139751.07</c:v>
                </c:pt>
                <c:pt idx="3">
                  <c:v>133700.68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14:spPr>
              </c14:invertSolidFillFmt>
            </c:ext>
            <c:ext xmlns:c16="http://schemas.microsoft.com/office/drawing/2014/chart" uri="{C3380CC4-5D6E-409C-BE32-E72D297353CC}">
              <c16:uniqueId val="{00000000-656E-4C2F-89FB-8F2E2AF7B7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84269280"/>
        <c:axId val="584269672"/>
      </c:barChart>
      <c:catAx>
        <c:axId val="58426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84269672"/>
        <c:crosses val="autoZero"/>
        <c:auto val="1"/>
        <c:lblAlgn val="ctr"/>
        <c:lblOffset val="100"/>
        <c:noMultiLvlLbl val="0"/>
      </c:catAx>
      <c:valAx>
        <c:axId val="5842696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8426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231294299527027E-2"/>
          <c:y val="1.2209523470965678E-2"/>
          <c:w val="0.95239220721369899"/>
          <c:h val="0.48480403832139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'+- rashodi'!$B$20</c:f>
              <c:strCache>
                <c:ptCount val="1"/>
                <c:pt idx="0">
                  <c:v>Izdaci za financijsku imovinu i otplate zajmova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'+- rashodi'!$C$1:$F$1</c:f>
              <c:strCache>
                <c:ptCount val="4"/>
                <c:pt idx="0">
                  <c:v>OSJEČKO-BARANJSKA ŽUPANIJA</c:v>
                </c:pt>
                <c:pt idx="1">
                  <c:v>PRORAČUNSKI KORISNICI I PROJEKTI</c:v>
                </c:pt>
                <c:pt idx="2">
                  <c:v>EVIDENCIJSKI PRIHODI I PRIMICI</c:v>
                </c:pt>
                <c:pt idx="3">
                  <c:v>DECENTRALIZACIJA</c:v>
                </c:pt>
              </c:strCache>
            </c:strRef>
          </c:cat>
          <c:val>
            <c:numRef>
              <c:f>'+- rashodi'!$C$20:$F$20</c:f>
              <c:numCache>
                <c:formatCode>#,##0.00</c:formatCode>
                <c:ptCount val="4"/>
                <c:pt idx="0">
                  <c:v>867917</c:v>
                </c:pt>
                <c:pt idx="1">
                  <c:v>24000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9A-47C1-AA09-80ED40F4614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584269280"/>
        <c:axId val="584269672"/>
      </c:barChart>
      <c:catAx>
        <c:axId val="58426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84269672"/>
        <c:crosses val="autoZero"/>
        <c:auto val="1"/>
        <c:lblAlgn val="ctr"/>
        <c:lblOffset val="100"/>
        <c:noMultiLvlLbl val="0"/>
      </c:catAx>
      <c:valAx>
        <c:axId val="5842696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84269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Sheet!$C$5</c:f>
              <c:strCache>
                <c:ptCount val="1"/>
                <c:pt idx="0">
                  <c:v>Plan 2026.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Sheet!$B$6:$B$38</c:f>
              <c:strCache>
                <c:ptCount val="13"/>
                <c:pt idx="1">
                  <c:v>TAJNIŠTVO ŽUPANIJE</c:v>
                </c:pt>
                <c:pt idx="2">
                  <c:v>UPRAVNI ODJEL ZA ZAJEDNIČKE POSLOVE</c:v>
                </c:pt>
                <c:pt idx="3">
                  <c:v>UPRAVNI ODJEL ZA OPĆU UPRAVU</c:v>
                </c:pt>
                <c:pt idx="4">
                  <c:v>UPRAVNI ODJEL ZA GOSPODARSTVO I TURIZAM</c:v>
                </c:pt>
                <c:pt idx="5">
                  <c:v>UPRAVNI ODJEL ZA INVESTICIJE, INFRASTRUKTURU I RAZVOJNE PROJEKTE</c:v>
                </c:pt>
                <c:pt idx="6">
                  <c:v>UPRAVNI ODJEL ZA JAVNE FINANCIJE</c:v>
                </c:pt>
                <c:pt idx="7">
                  <c:v>UPRAVNI ODJEL ZA POLJOPRIVREDU I RURALNI RAZVOJ</c:v>
                </c:pt>
                <c:pt idx="8">
                  <c:v>UPRAVNI ODJEL ZA PROSTORNO UREĐENJE, GRADITELJSTVO I IMOVINSKO-PRAVNE POSLOVE</c:v>
                </c:pt>
                <c:pt idx="9">
                  <c:v>UPRAVNI ODJEL ZA OBRAZOVANJE, KULTURU I SPORT</c:v>
                </c:pt>
                <c:pt idx="10">
                  <c:v>UPRAVNI ODJEL ZA ZDRAVSTVO, SOCIJALNU SKRB I HRVATSKE BRANITELJE</c:v>
                </c:pt>
                <c:pt idx="11">
                  <c:v>UPRAVNI ODJEL ZA ZAŠTITU OKOLIŠA</c:v>
                </c:pt>
                <c:pt idx="12">
                  <c:v>UPRAVNI ODJEL ZA STAMBENU POLITIKU, OBITELJ I MLADE</c:v>
                </c:pt>
              </c:strCache>
            </c:strRef>
          </c:cat>
          <c:val>
            <c:numRef>
              <c:f>Sheet!$C$6:$C$38</c:f>
            </c:numRef>
          </c:val>
          <c:extLst>
            <c:ext xmlns:c16="http://schemas.microsoft.com/office/drawing/2014/chart" uri="{C3380CC4-5D6E-409C-BE32-E72D297353CC}">
              <c16:uniqueId val="{00000000-CA5D-4290-B361-F61D689CE896}"/>
            </c:ext>
          </c:extLst>
        </c:ser>
        <c:ser>
          <c:idx val="1"/>
          <c:order val="1"/>
          <c:tx>
            <c:strRef>
              <c:f>Sheet!$D$5</c:f>
              <c:strCache>
                <c:ptCount val="1"/>
                <c:pt idx="0">
                  <c:v>Povećanje / smanjenje</c:v>
                </c:pt>
              </c:strCache>
            </c:strRef>
          </c:tx>
          <c:spPr>
            <a:solidFill>
              <a:srgbClr val="4472C4"/>
            </a:solidFill>
            <a:ln>
              <a:noFill/>
            </a:ln>
            <a:effectLst/>
          </c:spPr>
          <c:invertIfNegative val="1"/>
          <c:dLbls>
            <c:dLbl>
              <c:idx val="4"/>
              <c:layout>
                <c:manualLayout>
                  <c:x val="-0.14073392546067942"/>
                  <c:y val="-1.0316773368763904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A5D-4290-B361-F61D689CE896}"/>
                </c:ext>
              </c:extLst>
            </c:dLbl>
            <c:dLbl>
              <c:idx val="11"/>
              <c:layout>
                <c:manualLayout>
                  <c:x val="-0.10458216694615904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A5D-4290-B361-F61D689CE8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Sheet!$B$6:$B$38</c:f>
              <c:strCache>
                <c:ptCount val="13"/>
                <c:pt idx="1">
                  <c:v>TAJNIŠTVO ŽUPANIJE</c:v>
                </c:pt>
                <c:pt idx="2">
                  <c:v>UPRAVNI ODJEL ZA ZAJEDNIČKE POSLOVE</c:v>
                </c:pt>
                <c:pt idx="3">
                  <c:v>UPRAVNI ODJEL ZA OPĆU UPRAVU</c:v>
                </c:pt>
                <c:pt idx="4">
                  <c:v>UPRAVNI ODJEL ZA GOSPODARSTVO I TURIZAM</c:v>
                </c:pt>
                <c:pt idx="5">
                  <c:v>UPRAVNI ODJEL ZA INVESTICIJE, INFRASTRUKTURU I RAZVOJNE PROJEKTE</c:v>
                </c:pt>
                <c:pt idx="6">
                  <c:v>UPRAVNI ODJEL ZA JAVNE FINANCIJE</c:v>
                </c:pt>
                <c:pt idx="7">
                  <c:v>UPRAVNI ODJEL ZA POLJOPRIVREDU I RURALNI RAZVOJ</c:v>
                </c:pt>
                <c:pt idx="8">
                  <c:v>UPRAVNI ODJEL ZA PROSTORNO UREĐENJE, GRADITELJSTVO I IMOVINSKO-PRAVNE POSLOVE</c:v>
                </c:pt>
                <c:pt idx="9">
                  <c:v>UPRAVNI ODJEL ZA OBRAZOVANJE, KULTURU I SPORT</c:v>
                </c:pt>
                <c:pt idx="10">
                  <c:v>UPRAVNI ODJEL ZA ZDRAVSTVO, SOCIJALNU SKRB I HRVATSKE BRANITELJE</c:v>
                </c:pt>
                <c:pt idx="11">
                  <c:v>UPRAVNI ODJEL ZA ZAŠTITU OKOLIŠA</c:v>
                </c:pt>
                <c:pt idx="12">
                  <c:v>UPRAVNI ODJEL ZA STAMBENU POLITIKU, OBITELJ I MLADE</c:v>
                </c:pt>
              </c:strCache>
            </c:strRef>
          </c:cat>
          <c:val>
            <c:numRef>
              <c:f>Sheet!$D$6:$D$38</c:f>
              <c:numCache>
                <c:formatCode>#,##0.00</c:formatCode>
                <c:ptCount val="13"/>
                <c:pt idx="1">
                  <c:v>0</c:v>
                </c:pt>
                <c:pt idx="2">
                  <c:v>750000</c:v>
                </c:pt>
                <c:pt idx="3">
                  <c:v>0</c:v>
                </c:pt>
                <c:pt idx="4">
                  <c:v>-1365904</c:v>
                </c:pt>
                <c:pt idx="5">
                  <c:v>20002690.82</c:v>
                </c:pt>
                <c:pt idx="6">
                  <c:v>1233303.25</c:v>
                </c:pt>
                <c:pt idx="7">
                  <c:v>1127420.21</c:v>
                </c:pt>
                <c:pt idx="8">
                  <c:v>3578013.88</c:v>
                </c:pt>
                <c:pt idx="9">
                  <c:v>4407285.38</c:v>
                </c:pt>
                <c:pt idx="10">
                  <c:v>1245755.3799999999</c:v>
                </c:pt>
                <c:pt idx="11">
                  <c:v>-101858.92</c:v>
                </c:pt>
                <c:pt idx="12">
                  <c:v>100000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1-CA5D-4290-B361-F61D689CE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33107520"/>
        <c:axId val="533106080"/>
      </c:barChart>
      <c:catAx>
        <c:axId val="533107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33106080"/>
        <c:crosses val="autoZero"/>
        <c:auto val="1"/>
        <c:lblAlgn val="ctr"/>
        <c:lblOffset val="100"/>
        <c:noMultiLvlLbl val="0"/>
      </c:catAx>
      <c:valAx>
        <c:axId val="53310608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533107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DC139-5FB2-15BE-654A-5BC662FE1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2B2A19-3728-FDEB-1890-D4F46D159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FCA5F-96C5-FDA8-5CB1-AAC77958A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8E440-4B30-C95F-CC9C-A3AA1B32E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E2E86-D14C-1179-3149-745C88ABB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74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15CA8-62BA-4E55-F9AA-3AED0FA29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AA20D-3B69-2078-D982-F5EF5819E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DAAA6-ED3F-8CE0-AE25-05B9EB9C6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7EF0A-C706-8C5D-376B-92D085381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71B5B-C623-7F52-D6F1-CFBB5F41F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9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99321-4483-8E97-A716-C8FC57880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DE34E-0609-B156-7ED6-0A01D986B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ED2B4-2A9E-5566-B4D0-A1BAEB1B2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880AC-9FCE-4D5C-B0E3-6CEB89C0A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6FEDF-2BC3-071D-6CB6-52C23C286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2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9CB5A-CBC9-5101-228C-8C6FB512B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F50BF-A2FA-3F12-08A6-12DF63F1B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F0297-118C-6A34-6B56-F851AED9D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50FF5-5277-A1F9-B0C6-4203AF83B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D2FD28-3D54-23FC-0FD7-EA5A5A25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B65C8-332E-8A6A-805E-FCBDE9C1C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52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988A7-C88F-BB6E-58E2-308BBD495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0CD9F-42C5-780B-7CD8-07D047382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69E5E-9589-4725-979D-B60CDFA12B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73C4D6-D231-2C06-94A9-6A19E5880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C4FBE9-DD7D-6FC3-F7F6-A8FA6D29AF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5A2D33-7DFB-B947-9E8D-D699931CA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EB6BE2-8148-B8B5-DA6A-0E6D14785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9C715B-3A93-C588-396D-995DCB8F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4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CD1E7-9AC8-E440-B079-DFFB5AFE1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E4958A-E42B-07BD-5567-75B110984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61E074-041F-28E9-F453-D235CF4DC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6E1795-4E90-3A11-E8D7-CD0E6B740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0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E0CFE9-5851-784B-E8F8-9A3D25889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BC5B66-2168-3A2D-F453-A74335660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3EA39-7E29-3811-753F-EE03FAA6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19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D20EA-2ECD-E1FC-68F4-127E5165B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CED85-8160-9559-59BE-C850E0F09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44806-6F81-94E7-3882-7EEA24B44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FF6C2C-49CF-7D55-C674-7B368CB63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601D0-87FB-D033-D4BE-058B43713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B6F3F3-2131-EBC9-7B76-E3E811907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55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91B0-CB69-D9F1-677C-28A34A4A6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1AB4D7-29C0-9D61-919E-BA8E5C94C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27B40-D6A1-7580-5728-BE1781180F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7AC27-6D5D-504F-81F6-0FC84295A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FF9C9-CF8C-0E0E-DB63-51459C06B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2CFABA-AF83-EB33-B21E-870DEF4AA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5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00456-3F31-32E4-2238-753B6FE3D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0A84D-8DCF-30AE-15CE-C0F2FF2C9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18D5B-04EE-3C4B-28B7-071118FEF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BBA9C-2642-CFCC-07AD-E1FBDE582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535E0-26D1-95DE-B2A5-FA7FD97CD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770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316000-AD6D-0DA4-C707-4EEFBC8AFF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7F3AE8-C3BF-493C-038A-5E4EDD420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6E754-9EC9-CCAB-07BC-A57EAC397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AD050-23A6-8C94-F543-2DF082BCB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FAFF8-4BAE-CBC7-DF15-6891F8DFE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11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E2599D-776F-B6CE-360B-7C99005BE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B2AE6-E3BC-45A5-CE22-FEDC53818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8F475-E92D-58D9-8ABC-047E75857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3CC5-DED5-4EB7-AD76-A2BB78D347EF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8882C-5375-1CB6-608F-746DE909CC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DE5A6-2C4F-DAA5-23D3-68BCE4417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5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bz.hr/index.php/proracun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1240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70C4C-4A1F-1EF1-E11B-1CD2B581A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8461" y="2894202"/>
            <a:ext cx="9058503" cy="302082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hr-HR" sz="3600" b="1" dirty="0">
                <a:solidFill>
                  <a:schemeClr val="accent1">
                    <a:lumMod val="75000"/>
                  </a:schemeClr>
                </a:solidFill>
              </a:rPr>
              <a:t>I.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REBALANS PRORAČUNA 202</a:t>
            </a:r>
            <a:r>
              <a:rPr lang="hr-HR" sz="3600" b="1" dirty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.  </a:t>
            </a:r>
            <a:endParaRPr lang="hr-HR" sz="36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br>
              <a:rPr lang="en-US" sz="3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2400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. IZMJENE I DOPUNE PRORAČUNA</a:t>
            </a:r>
            <a:br>
              <a:rPr lang="en-US" sz="24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OSJEČKO-BARANJSKE ŽUPANIJE ZA 202</a:t>
            </a:r>
            <a:r>
              <a:rPr lang="hr-HR" sz="2400" dirty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. GODINU</a:t>
            </a:r>
            <a:br>
              <a:rPr lang="en-US" sz="3200" b="1" dirty="0"/>
            </a:br>
            <a:endParaRPr lang="hr-HR" sz="3200" b="1" dirty="0"/>
          </a:p>
          <a:p>
            <a:pPr marL="0" indent="0">
              <a:buNone/>
            </a:pPr>
            <a:br>
              <a:rPr lang="en-US" sz="3200" b="1" dirty="0"/>
            </a:br>
            <a:r>
              <a:rPr lang="en-US" sz="3200" b="1" dirty="0"/>
              <a:t>	</a:t>
            </a:r>
            <a:r>
              <a:rPr lang="en-US" b="1" dirty="0"/>
              <a:t>                               </a:t>
            </a:r>
            <a:r>
              <a:rPr lang="hr-HR" b="1" dirty="0"/>
              <a:t>          </a:t>
            </a:r>
            <a:r>
              <a:rPr lang="en-US" b="1" dirty="0"/>
              <a:t>      </a:t>
            </a:r>
            <a:r>
              <a:rPr lang="hr-HR" b="1" dirty="0"/>
              <a:t>    </a:t>
            </a:r>
            <a:r>
              <a:rPr lang="en-US" b="1" dirty="0"/>
              <a:t>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- VODIČ ZA GRAĐANE -</a:t>
            </a:r>
          </a:p>
        </p:txBody>
      </p:sp>
    </p:spTree>
    <p:extLst>
      <p:ext uri="{BB962C8B-B14F-4D97-AF65-F5344CB8AC3E}">
        <p14:creationId xmlns:p14="http://schemas.microsoft.com/office/powerpoint/2010/main" val="1199758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ŠTO JE PRORAČUN?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zervirano mjesto sadržaja 2">
            <a:extLst>
              <a:ext uri="{FF2B5EF4-FFF2-40B4-BE49-F238E27FC236}">
                <a16:creationId xmlns:a16="http://schemas.microsoft.com/office/drawing/2014/main" id="{2A8F5BAF-6A5B-C31A-5CDC-F33A43DCC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3574" y="1690688"/>
            <a:ext cx="9227890" cy="4351338"/>
          </a:xfrm>
        </p:spPr>
        <p:txBody>
          <a:bodyPr/>
          <a:lstStyle/>
          <a:p>
            <a:pPr algn="just"/>
            <a:r>
              <a:rPr lang="hr-HR" sz="2400" dirty="0"/>
              <a:t>Proračun je temeljni financijski dokument u kojem su iskazani svi planirani godišnji prihodi i primici te rashodi i izdaci za jednu fiskalnu ili proračunsku godinu kao i projekcije proračuna za sljedeće dvije proračunske godine. </a:t>
            </a:r>
          </a:p>
          <a:p>
            <a:pPr algn="just"/>
            <a:r>
              <a:rPr lang="hr-HR" sz="2400" dirty="0"/>
              <a:t>Iz Proračuna saznajemo što sve Županija financira te koliko novca izdvaja za pojedine javne funkcije poput školstva, zdravstva, gospodarstva, poljoprivrede, turizma itd.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4716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41B3A50-553E-FE37-5CC2-F6D358833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57781"/>
            <a:ext cx="9160603" cy="4437181"/>
          </a:xfrm>
        </p:spPr>
        <p:txBody>
          <a:bodyPr>
            <a:normAutofit/>
          </a:bodyPr>
          <a:lstStyle/>
          <a:p>
            <a:pPr algn="just"/>
            <a:r>
              <a:rPr lang="hr-HR" sz="2400" dirty="0"/>
              <a:t>Proračun Osječko-baranjske županije je konsolidiran te sadrži prikazane prihode/primitke i rashode/izdatke Osječko-baranjske županije i njenih proračunskih korisnika: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53 osnovne škole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28 srednjih škola i učeničkih domova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3 doma za starije i nemoćne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4 zdravstvenih ustanova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1 ustanova u kulturi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r-HR" sz="1800" dirty="0"/>
              <a:t>3 ostale ustanove </a:t>
            </a:r>
          </a:p>
          <a:p>
            <a:pPr marL="0" indent="0">
              <a:buNone/>
            </a:pPr>
            <a:endParaRPr lang="hr-HR" dirty="0"/>
          </a:p>
          <a:p>
            <a:endParaRPr lang="hr-HR" dirty="0"/>
          </a:p>
        </p:txBody>
      </p:sp>
      <p:sp>
        <p:nvSpPr>
          <p:cNvPr id="4" name="Pravokutnik 3">
            <a:extLst>
              <a:ext uri="{FF2B5EF4-FFF2-40B4-BE49-F238E27FC236}">
                <a16:creationId xmlns:a16="http://schemas.microsoft.com/office/drawing/2014/main" id="{38CC4ED7-3FC7-8BCD-5A41-7DC8D5C9A1FF}"/>
              </a:ext>
            </a:extLst>
          </p:cNvPr>
          <p:cNvSpPr/>
          <p:nvPr/>
        </p:nvSpPr>
        <p:spPr>
          <a:xfrm>
            <a:off x="1773694" y="4843401"/>
            <a:ext cx="2045687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Županijski prihodi</a:t>
            </a:r>
          </a:p>
        </p:txBody>
      </p:sp>
      <p:sp>
        <p:nvSpPr>
          <p:cNvPr id="5" name="Znak zbrajanja 4">
            <a:extLst>
              <a:ext uri="{FF2B5EF4-FFF2-40B4-BE49-F238E27FC236}">
                <a16:creationId xmlns:a16="http://schemas.microsoft.com/office/drawing/2014/main" id="{106A1ACC-E602-6C8A-0FD6-BEBB83D84AE7}"/>
              </a:ext>
            </a:extLst>
          </p:cNvPr>
          <p:cNvSpPr/>
          <p:nvPr/>
        </p:nvSpPr>
        <p:spPr>
          <a:xfrm>
            <a:off x="4035124" y="4997548"/>
            <a:ext cx="536895" cy="402671"/>
          </a:xfrm>
          <a:prstGeom prst="mathPlus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DBD3CD0F-BB3C-B65F-8B73-7E443F8429E2}"/>
              </a:ext>
            </a:extLst>
          </p:cNvPr>
          <p:cNvSpPr/>
          <p:nvPr/>
        </p:nvSpPr>
        <p:spPr>
          <a:xfrm>
            <a:off x="4812002" y="4843401"/>
            <a:ext cx="2347896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Prihodi proračunskih korisnika</a:t>
            </a:r>
          </a:p>
        </p:txBody>
      </p:sp>
      <p:sp>
        <p:nvSpPr>
          <p:cNvPr id="7" name="Jednako 6">
            <a:extLst>
              <a:ext uri="{FF2B5EF4-FFF2-40B4-BE49-F238E27FC236}">
                <a16:creationId xmlns:a16="http://schemas.microsoft.com/office/drawing/2014/main" id="{B1AB049C-8EA8-95F5-3A84-2C7C27DEA080}"/>
              </a:ext>
            </a:extLst>
          </p:cNvPr>
          <p:cNvSpPr/>
          <p:nvPr/>
        </p:nvSpPr>
        <p:spPr>
          <a:xfrm>
            <a:off x="7337284" y="4953507"/>
            <a:ext cx="612168" cy="446712"/>
          </a:xfrm>
          <a:prstGeom prst="mathEqual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FE2FAD5A-B642-928C-B319-5923786EABF9}"/>
              </a:ext>
            </a:extLst>
          </p:cNvPr>
          <p:cNvSpPr/>
          <p:nvPr/>
        </p:nvSpPr>
        <p:spPr>
          <a:xfrm>
            <a:off x="8228876" y="4836190"/>
            <a:ext cx="1967665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Proračun OBŽ</a:t>
            </a:r>
          </a:p>
        </p:txBody>
      </p:sp>
    </p:spTree>
    <p:extLst>
      <p:ext uri="{BB962C8B-B14F-4D97-AF65-F5344CB8AC3E}">
        <p14:creationId xmlns:p14="http://schemas.microsoft.com/office/powerpoint/2010/main" val="179625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ŠTO JE REBALANS?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Rezervirano mjesto teksta 4">
            <a:extLst>
              <a:ext uri="{FF2B5EF4-FFF2-40B4-BE49-F238E27FC236}">
                <a16:creationId xmlns:a16="http://schemas.microsoft.com/office/drawing/2014/main" id="{D930021D-EC3C-0390-86E4-A3B8F2CE2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2905" y="2348916"/>
            <a:ext cx="9213945" cy="312909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hr-HR" sz="2600" dirty="0"/>
              <a:t>Rebalans je izmjena proračunskih iznosa odnosno njihovo smanjenje i/ili povećanje u odnosu na plan proračuna donesen na početku kalendarske godine.</a:t>
            </a:r>
          </a:p>
          <a:p>
            <a:pPr algn="just"/>
            <a:r>
              <a:rPr lang="hr-HR" sz="2600" dirty="0"/>
              <a:t>Do rebalansa dolazi kada se tijekom proračunske godine povećaju rashodi i izdaci odnosno smanje prihodi i primici pa se proračun mora uravnotežiti pronalaženjem novih prihoda i primitaka, odnosno smanjenjem predviđenih rashoda i izdataka.</a:t>
            </a:r>
          </a:p>
          <a:p>
            <a:pPr algn="just"/>
            <a:r>
              <a:rPr lang="hr-HR" sz="2600" dirty="0"/>
              <a:t>Rebalansom se mijenja isključivo plan za tekuću proračunsku godinu.</a:t>
            </a:r>
          </a:p>
          <a:p>
            <a:pPr algn="just"/>
            <a:r>
              <a:rPr lang="hr-HR" sz="2600" dirty="0"/>
              <a:t>Može se raditi više puta tijekom godine, a postupak donošenja rebalansa jednak je postupku donošenja proračuna.</a:t>
            </a:r>
          </a:p>
          <a:p>
            <a:pPr marL="0" indent="0">
              <a:buNone/>
            </a:pPr>
            <a:endParaRPr lang="hr-HR" sz="2000" b="1" dirty="0"/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882813EA-D5A3-AB77-580A-15F02CAC5F68}"/>
              </a:ext>
            </a:extLst>
          </p:cNvPr>
          <p:cNvSpPr/>
          <p:nvPr/>
        </p:nvSpPr>
        <p:spPr>
          <a:xfrm>
            <a:off x="1591076" y="1488366"/>
            <a:ext cx="8981674" cy="55367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0E8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solidFill>
                  <a:schemeClr val="accent1">
                    <a:lumMod val="75000"/>
                  </a:schemeClr>
                </a:solidFill>
              </a:rPr>
              <a:t>REBALANS = IZMJENE I DOPUNE PRORAČUNA</a:t>
            </a:r>
          </a:p>
        </p:txBody>
      </p:sp>
    </p:spTree>
    <p:extLst>
      <p:ext uri="{BB962C8B-B14F-4D97-AF65-F5344CB8AC3E}">
        <p14:creationId xmlns:p14="http://schemas.microsoft.com/office/powerpoint/2010/main" val="1403082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161" y="365125"/>
            <a:ext cx="9153727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 ZA 2026.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2D8D745-F859-EA3C-1E7B-4ECDD0081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1468" y="1491138"/>
            <a:ext cx="8888659" cy="3713161"/>
          </a:xfrm>
        </p:spPr>
        <p:txBody>
          <a:bodyPr>
            <a:normAutofit/>
          </a:bodyPr>
          <a:lstStyle/>
          <a:p>
            <a:pPr algn="just"/>
            <a:r>
              <a:rPr lang="hr-HR" sz="2400" b="1" dirty="0"/>
              <a:t>Proračun Osječko-baranjske županije za 2026. godinu </a:t>
            </a:r>
            <a:r>
              <a:rPr lang="hr-HR" sz="2400" dirty="0"/>
              <a:t>s projekcijama za sljedeće dvije godine donijela je Skupština Županije na 6. sjednici održanoj 11. prosinca  2025. godine u ukupnom iznosu od </a:t>
            </a:r>
            <a:r>
              <a:rPr lang="hr-HR" sz="2400" b="1" dirty="0"/>
              <a:t>349.762.747,00 eura</a:t>
            </a:r>
            <a:r>
              <a:rPr lang="hr-HR" sz="2400" dirty="0"/>
              <a:t>. </a:t>
            </a:r>
          </a:p>
          <a:p>
            <a:pPr algn="just"/>
            <a:r>
              <a:rPr lang="hr-H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Skupština Osječko-baranjske županije usvojila je </a:t>
            </a:r>
            <a:r>
              <a:rPr lang="hr-HR" sz="2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prve izmjene i dopune Proračuna</a:t>
            </a:r>
            <a:r>
              <a:rPr lang="hr-H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10. lipnja 2026. godine na 11. sjednici Skupštine kada je Proračun Osječko-baranjske županije utvrđen u visini od </a:t>
            </a:r>
            <a:r>
              <a:rPr lang="hr-HR" sz="24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380.739.453,00 eura</a:t>
            </a:r>
            <a:endParaRPr lang="hr-HR" sz="2400" dirty="0"/>
          </a:p>
        </p:txBody>
      </p:sp>
    </p:spTree>
    <p:extLst>
      <p:ext uri="{BB962C8B-B14F-4D97-AF65-F5344CB8AC3E}">
        <p14:creationId xmlns:p14="http://schemas.microsoft.com/office/powerpoint/2010/main" val="189842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1567BD-3415-64CC-5F23-AA1A66253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BF4A-480A-89C5-BEBD-951078EF8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8132" y="365125"/>
            <a:ext cx="9538283" cy="1325563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RAZLOZI IZMJENE I DOPUNE PRORAČUNA ZA 2026.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A0B7DE8-07A0-77BB-1FC3-F90CFA4E0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8131" y="1577130"/>
            <a:ext cx="8581939" cy="4337895"/>
          </a:xfrm>
        </p:spPr>
        <p:txBody>
          <a:bodyPr>
            <a:normAutofit/>
          </a:bodyPr>
          <a:lstStyle/>
          <a:p>
            <a:pPr algn="just"/>
            <a:r>
              <a:rPr lang="hr-HR" sz="2400" dirty="0"/>
              <a:t>Uključivanja prenesenih viškova i manjkova Županije i njenih proračunskih korisnika u konsolidirani Proračun za 2026. godinu (usklađivanje s Godišnjim izvještajem o izvršenju Proračuna)</a:t>
            </a:r>
          </a:p>
          <a:p>
            <a:pPr algn="just"/>
            <a:r>
              <a:rPr lang="hr-HR" sz="2400" dirty="0"/>
              <a:t>Korekcija planiranih sredstava za decentralizirane funkcije sukladno Odlukama Vlade RH o minimalnim financijskim standardima za decentralizirane funkcije u 2026. godini</a:t>
            </a:r>
          </a:p>
          <a:p>
            <a:pPr algn="just"/>
            <a:r>
              <a:rPr lang="hr-HR" sz="2400" dirty="0"/>
              <a:t>Provođenje korekcija planiranih prihoda, kako izvorno županijskih tako i vlastitih i namjenskih prihoda proračunskih korisnika</a:t>
            </a:r>
          </a:p>
          <a:p>
            <a:pPr algn="just"/>
            <a:r>
              <a:rPr lang="hr-HR" sz="2400" dirty="0"/>
              <a:t>Izvršenje preraspodjela te korekcija rashoda sukladno dinamici rada i mogućnosti izvršenja planiranih projekata i aktivnosti</a:t>
            </a:r>
          </a:p>
          <a:p>
            <a:pPr algn="just"/>
            <a:r>
              <a:rPr lang="hr-HR" sz="2400" dirty="0"/>
              <a:t>Planiranje novih projekata i aktivnosti</a:t>
            </a:r>
          </a:p>
        </p:txBody>
      </p:sp>
    </p:spTree>
    <p:extLst>
      <p:ext uri="{BB962C8B-B14F-4D97-AF65-F5344CB8AC3E}">
        <p14:creationId xmlns:p14="http://schemas.microsoft.com/office/powerpoint/2010/main" val="3159865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IZMJENE PRORAČUNA ZA 2026.GODINU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E37CDB-216A-B354-ED5D-8D4A372F720B}"/>
              </a:ext>
            </a:extLst>
          </p:cNvPr>
          <p:cNvSpPr txBox="1">
            <a:spLocks/>
          </p:cNvSpPr>
          <p:nvPr/>
        </p:nvSpPr>
        <p:spPr>
          <a:xfrm>
            <a:off x="7344382" y="1904372"/>
            <a:ext cx="4494180" cy="221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</a:t>
            </a:r>
            <a:r>
              <a:rPr lang="pl-PL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sz="2400" b="1" dirty="0">
                <a:latin typeface="Calibri" panose="020F0502020204030204" pitchFamily="34" charset="0"/>
                <a:cs typeface="Calibri" panose="020F0502020204030204" pitchFamily="34" charset="0"/>
              </a:rPr>
              <a:t>+    30.976.706,00</a:t>
            </a:r>
          </a:p>
          <a:p>
            <a:r>
              <a:rPr lang="pl-PL" sz="2400" i="1" dirty="0">
                <a:latin typeface="Calibri" panose="020F0502020204030204" pitchFamily="34" charset="0"/>
                <a:cs typeface="Calibri" panose="020F0502020204030204" pitchFamily="34" charset="0"/>
              </a:rPr>
              <a:t>        Ukupno povećanje Proračuna</a:t>
            </a:r>
            <a:endParaRPr lang="en-US" sz="2400" i="1" dirty="0"/>
          </a:p>
        </p:txBody>
      </p:sp>
      <p:sp>
        <p:nvSpPr>
          <p:cNvPr id="9" name="Strelica: desno 8">
            <a:extLst>
              <a:ext uri="{FF2B5EF4-FFF2-40B4-BE49-F238E27FC236}">
                <a16:creationId xmlns:a16="http://schemas.microsoft.com/office/drawing/2014/main" id="{0B2133ED-810B-84FA-3190-475CBBF222C2}"/>
              </a:ext>
            </a:extLst>
          </p:cNvPr>
          <p:cNvSpPr/>
          <p:nvPr/>
        </p:nvSpPr>
        <p:spPr>
          <a:xfrm>
            <a:off x="7548665" y="2716630"/>
            <a:ext cx="398834" cy="28210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10" name="Rezervirano mjesto sadržaja 9">
            <a:extLst>
              <a:ext uri="{FF2B5EF4-FFF2-40B4-BE49-F238E27FC236}">
                <a16:creationId xmlns:a16="http://schemas.microsoft.com/office/drawing/2014/main" id="{CDA5BB2F-D2F9-E618-EB2D-DA755FA77F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2311578"/>
              </p:ext>
            </p:extLst>
          </p:nvPr>
        </p:nvGraphicFramePr>
        <p:xfrm>
          <a:off x="1702965" y="1690689"/>
          <a:ext cx="5641417" cy="34853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87755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F2DA87-E273-0A38-6D2F-136A367E1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AA8D4-C217-1450-BC25-DB1A98161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6"/>
            <a:ext cx="9734550" cy="1084296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IZMJENE </a:t>
            </a: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PRORAČUNA ZA 2026.GODINU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C9F5303-DC5B-F380-2FC3-DE21BF9E64A8}"/>
              </a:ext>
            </a:extLst>
          </p:cNvPr>
          <p:cNvSpPr txBox="1">
            <a:spLocks/>
          </p:cNvSpPr>
          <p:nvPr/>
        </p:nvSpPr>
        <p:spPr>
          <a:xfrm>
            <a:off x="7305472" y="1797368"/>
            <a:ext cx="4679005" cy="221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</a:p>
          <a:p>
            <a:endParaRPr lang="pl-PL" sz="2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l-PL" sz="24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</a:t>
            </a:r>
            <a:r>
              <a:rPr lang="pl-PL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pl-PL" sz="2400" b="1" dirty="0">
                <a:latin typeface="Calibri" panose="020F0502020204030204" pitchFamily="34" charset="0"/>
                <a:cs typeface="Calibri" panose="020F0502020204030204" pitchFamily="34" charset="0"/>
              </a:rPr>
              <a:t>+  27.363.342,13</a:t>
            </a:r>
          </a:p>
          <a:p>
            <a:r>
              <a:rPr lang="pl-PL" sz="2200" dirty="0"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pl-PL" sz="2200" i="1" dirty="0">
                <a:latin typeface="Calibri" panose="020F0502020204030204" pitchFamily="34" charset="0"/>
                <a:cs typeface="Calibri" panose="020F0502020204030204" pitchFamily="34" charset="0"/>
              </a:rPr>
              <a:t>        Županijski proračun</a:t>
            </a:r>
          </a:p>
          <a:p>
            <a:endParaRPr lang="hr-HR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r-H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 +    3.613.363,87</a:t>
            </a:r>
          </a:p>
          <a:p>
            <a:r>
              <a:rPr lang="hr-H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</a:t>
            </a:r>
            <a:r>
              <a:rPr lang="hr-HR" sz="2200" i="1" dirty="0">
                <a:latin typeface="Calibri" panose="020F0502020204030204" pitchFamily="34" charset="0"/>
                <a:cs typeface="Calibri" panose="020F0502020204030204" pitchFamily="34" charset="0"/>
              </a:rPr>
              <a:t>Proračunski korisnici</a:t>
            </a:r>
          </a:p>
          <a:p>
            <a:r>
              <a:rPr lang="hr-HR" sz="2200" i="1" dirty="0">
                <a:latin typeface="Calibri" panose="020F0502020204030204" pitchFamily="34" charset="0"/>
                <a:cs typeface="Calibri" panose="020F0502020204030204" pitchFamily="34" charset="0"/>
              </a:rPr>
              <a:t>                (evidencijski uključeni</a:t>
            </a:r>
            <a:r>
              <a:rPr lang="hr-HR" sz="2400" i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pl-PL" sz="2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Strelica: desno 8">
            <a:extLst>
              <a:ext uri="{FF2B5EF4-FFF2-40B4-BE49-F238E27FC236}">
                <a16:creationId xmlns:a16="http://schemas.microsoft.com/office/drawing/2014/main" id="{656E85CA-31B0-6687-88EB-53CEB6F81285}"/>
              </a:ext>
            </a:extLst>
          </p:cNvPr>
          <p:cNvSpPr/>
          <p:nvPr/>
        </p:nvSpPr>
        <p:spPr>
          <a:xfrm>
            <a:off x="7636215" y="2404386"/>
            <a:ext cx="398834" cy="282102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" name="Strelica: desno 2">
            <a:extLst>
              <a:ext uri="{FF2B5EF4-FFF2-40B4-BE49-F238E27FC236}">
                <a16:creationId xmlns:a16="http://schemas.microsoft.com/office/drawing/2014/main" id="{8CD53851-430D-AAB2-D685-4D248F5A16E9}"/>
              </a:ext>
            </a:extLst>
          </p:cNvPr>
          <p:cNvSpPr/>
          <p:nvPr/>
        </p:nvSpPr>
        <p:spPr>
          <a:xfrm flipV="1">
            <a:off x="7636215" y="3277260"/>
            <a:ext cx="398834" cy="28210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graphicFrame>
        <p:nvGraphicFramePr>
          <p:cNvPr id="12" name="Rezervirano mjesto sadržaja 11">
            <a:extLst>
              <a:ext uri="{FF2B5EF4-FFF2-40B4-BE49-F238E27FC236}">
                <a16:creationId xmlns:a16="http://schemas.microsoft.com/office/drawing/2014/main" id="{E13FAFB3-35F1-B27D-0E58-778FE158E7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403303"/>
              </p:ext>
            </p:extLst>
          </p:nvPr>
        </p:nvGraphicFramePr>
        <p:xfrm>
          <a:off x="1619250" y="1585519"/>
          <a:ext cx="5919686" cy="3823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15017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SAŽETAK PRORAČUNA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5EF1F6B9-6F54-6734-F5DA-B5CFD3FAE0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4977532"/>
              </p:ext>
            </p:extLst>
          </p:nvPr>
        </p:nvGraphicFramePr>
        <p:xfrm>
          <a:off x="1761688" y="1434518"/>
          <a:ext cx="8330269" cy="44515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91396">
                  <a:extLst>
                    <a:ext uri="{9D8B030D-6E8A-4147-A177-3AD203B41FA5}">
                      <a16:colId xmlns:a16="http://schemas.microsoft.com/office/drawing/2014/main" val="4076558750"/>
                    </a:ext>
                  </a:extLst>
                </a:gridCol>
                <a:gridCol w="1431277">
                  <a:extLst>
                    <a:ext uri="{9D8B030D-6E8A-4147-A177-3AD203B41FA5}">
                      <a16:colId xmlns:a16="http://schemas.microsoft.com/office/drawing/2014/main" val="1795216132"/>
                    </a:ext>
                  </a:extLst>
                </a:gridCol>
                <a:gridCol w="1430357">
                  <a:extLst>
                    <a:ext uri="{9D8B030D-6E8A-4147-A177-3AD203B41FA5}">
                      <a16:colId xmlns:a16="http://schemas.microsoft.com/office/drawing/2014/main" val="2494987826"/>
                    </a:ext>
                  </a:extLst>
                </a:gridCol>
                <a:gridCol w="1477239">
                  <a:extLst>
                    <a:ext uri="{9D8B030D-6E8A-4147-A177-3AD203B41FA5}">
                      <a16:colId xmlns:a16="http://schemas.microsoft.com/office/drawing/2014/main" val="2211844138"/>
                    </a:ext>
                  </a:extLst>
                </a:gridCol>
              </a:tblGrid>
              <a:tr h="3780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OPIS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Proračun za 2026. godinu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Povećanje/  smanjenje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Novi plan za 2026. godinu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26823499"/>
                  </a:ext>
                </a:extLst>
              </a:tr>
              <a:tr h="506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b="1" dirty="0">
                          <a:effectLst/>
                        </a:rPr>
                        <a:t>SVEUKUPNI IZNOS PRIJEDLOGA PRORAČUNA (ŽUPANIJSKI PRORAČUN + PRORAČUNSKI KORISNICI)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b="1" dirty="0">
                          <a:effectLst/>
                        </a:rPr>
                        <a:t>349.762.747,00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b="1" dirty="0">
                          <a:effectLst/>
                        </a:rPr>
                        <a:t>30.976.706,00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b="1" dirty="0">
                          <a:effectLst/>
                        </a:rPr>
                        <a:t>380.739.453,00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9480042"/>
                  </a:ext>
                </a:extLst>
              </a:tr>
              <a:tr h="3780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b="1" dirty="0">
                          <a:effectLst/>
                        </a:rPr>
                        <a:t>IZNOS ŽUPANIJSKOG PRORAČUNA (bez vlastitih i namjenskih prihoda proračunskih korisnika)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b="1" dirty="0">
                          <a:effectLst/>
                        </a:rPr>
                        <a:t>133.282.194,00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b="1" dirty="0">
                          <a:effectLst/>
                        </a:rPr>
                        <a:t>27.363.342,13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b="1" dirty="0">
                          <a:effectLst/>
                        </a:rPr>
                        <a:t>160.645.536,13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2858427"/>
                  </a:ext>
                </a:extLst>
              </a:tr>
              <a:tr h="3348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udio Županijskog proračuna u ukupnom proračunu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38,11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88,34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42,19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7904753"/>
                  </a:ext>
                </a:extLst>
              </a:tr>
              <a:tr h="506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b="1" dirty="0">
                          <a:effectLst/>
                        </a:rPr>
                        <a:t>PRORAČUNSKI KORISNICI ČIJI SU VLASTITI I NAMJENSKI PRIHODI EVIDENCIJSKI UKLJUČENI U PRORAČUN 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b="1" dirty="0">
                          <a:effectLst/>
                        </a:rPr>
                        <a:t>216.480.553,00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b="1" dirty="0">
                          <a:effectLst/>
                        </a:rPr>
                        <a:t>3.613.363,87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b="1" dirty="0">
                          <a:effectLst/>
                        </a:rPr>
                        <a:t>220.093.916,87</a:t>
                      </a:r>
                      <a:endParaRPr lang="hr-HR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5589774"/>
                  </a:ext>
                </a:extLst>
              </a:tr>
              <a:tr h="184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Osnovno školstvo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90.358.949,00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1.111.932,21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91.470.881,21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2300129"/>
                  </a:ext>
                </a:extLst>
              </a:tr>
              <a:tr h="184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Srednje školstvo i učenički domovi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56.721.747,00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1.535.570,80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58.257.317,80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20266689"/>
                  </a:ext>
                </a:extLst>
              </a:tr>
              <a:tr h="184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Zdravstvo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61.545.270,00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978.589,33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62.523.859,33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6269241"/>
                  </a:ext>
                </a:extLst>
              </a:tr>
              <a:tr h="184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Domovi za starije i nemoćne osobe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6.496.778,00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236.874,63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6.733.652,63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2405216"/>
                  </a:ext>
                </a:extLst>
              </a:tr>
              <a:tr h="184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JU Zavod za prostorno uređenje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99.200,00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99.200,00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43300180"/>
                  </a:ext>
                </a:extLst>
              </a:tr>
              <a:tr h="3780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JU Agencija za upravljanje zaštićenim prirodnim vrijednostima Osječko-baranjske županije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435.662,00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-234.456,92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201.205,08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3473353"/>
                  </a:ext>
                </a:extLst>
              </a:tr>
              <a:tr h="3348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JU Županijska razvojna agencija Osječko-baranjske županije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587.000,00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-43.309,18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543.690,82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90136017"/>
                  </a:ext>
                </a:extLst>
              </a:tr>
              <a:tr h="1842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Muzej likovnih umjetnosti u Osijeku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235.947,00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28.163,00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264.110,00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55341981"/>
                  </a:ext>
                </a:extLst>
              </a:tr>
              <a:tr h="5065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udio vlastitih i namjenskih prihoda proračunskih korisnika evidencijski uključenih u Županijski proračun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61,89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11,66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57,81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02925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5935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PRIHODA I PRIMITAKA PO 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968D50A7-E9A0-47EC-A89E-8FE63831A4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4973870"/>
              </p:ext>
            </p:extLst>
          </p:nvPr>
        </p:nvGraphicFramePr>
        <p:xfrm>
          <a:off x="1417740" y="1536970"/>
          <a:ext cx="9798341" cy="43604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3647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PRIHODA I PRIMITAKA PO 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KORISNICIMA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Rezervirano mjesto sadržaja 5">
            <a:extLst>
              <a:ext uri="{FF2B5EF4-FFF2-40B4-BE49-F238E27FC236}">
                <a16:creationId xmlns:a16="http://schemas.microsoft.com/office/drawing/2014/main" id="{B5B81E14-615A-2A2F-8D05-0B15A32738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3634417"/>
              </p:ext>
            </p:extLst>
          </p:nvPr>
        </p:nvGraphicFramePr>
        <p:xfrm>
          <a:off x="1694577" y="1610686"/>
          <a:ext cx="8607103" cy="3967992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3356599">
                  <a:extLst>
                    <a:ext uri="{9D8B030D-6E8A-4147-A177-3AD203B41FA5}">
                      <a16:colId xmlns:a16="http://schemas.microsoft.com/office/drawing/2014/main" val="301907319"/>
                    </a:ext>
                  </a:extLst>
                </a:gridCol>
                <a:gridCol w="1346818">
                  <a:extLst>
                    <a:ext uri="{9D8B030D-6E8A-4147-A177-3AD203B41FA5}">
                      <a16:colId xmlns:a16="http://schemas.microsoft.com/office/drawing/2014/main" val="874999905"/>
                    </a:ext>
                  </a:extLst>
                </a:gridCol>
                <a:gridCol w="1480742">
                  <a:extLst>
                    <a:ext uri="{9D8B030D-6E8A-4147-A177-3AD203B41FA5}">
                      <a16:colId xmlns:a16="http://schemas.microsoft.com/office/drawing/2014/main" val="15044469"/>
                    </a:ext>
                  </a:extLst>
                </a:gridCol>
                <a:gridCol w="1211947">
                  <a:extLst>
                    <a:ext uri="{9D8B030D-6E8A-4147-A177-3AD203B41FA5}">
                      <a16:colId xmlns:a16="http://schemas.microsoft.com/office/drawing/2014/main" val="2592633067"/>
                    </a:ext>
                  </a:extLst>
                </a:gridCol>
                <a:gridCol w="1210997">
                  <a:extLst>
                    <a:ext uri="{9D8B030D-6E8A-4147-A177-3AD203B41FA5}">
                      <a16:colId xmlns:a16="http://schemas.microsoft.com/office/drawing/2014/main" val="3947137604"/>
                    </a:ext>
                  </a:extLst>
                </a:gridCol>
              </a:tblGrid>
              <a:tr h="5734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PRIHODI I PRIMICI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OSJEČKO-BARANJSKA ŽUPANIJA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EVIDENCIJSKI PRIHODI I PRIMICI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DECENTRA-LIZACIJA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UKUPNO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632608375"/>
                  </a:ext>
                </a:extLst>
              </a:tr>
              <a:tr h="184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Prihodi od poreza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45.000,00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45.000,00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704298406"/>
                  </a:ext>
                </a:extLst>
              </a:tr>
              <a:tr h="3791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Pomoći iz inozemstva i od subjekata unutar općeg  proračuna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-479.062,61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3.933.891,62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-23.795,20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3.431.033,81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230068797"/>
                  </a:ext>
                </a:extLst>
              </a:tr>
              <a:tr h="184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Prihodi od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-17.940,00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3.316,00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-14.624,00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939175628"/>
                  </a:ext>
                </a:extLst>
              </a:tr>
              <a:tr h="4429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Prihodi od upravnih i administrativnih pristojbi,  pristojbi  po  posebnim propisima i naknada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44.006,37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180.731,83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224.738,20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958444156"/>
                  </a:ext>
                </a:extLst>
              </a:tr>
              <a:tr h="5734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Prihodi od prodaje proizvoda i robe te pruženih usluga, prihodi od donacija te povrati po protestiranim jamstvima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-1.017.073,70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-1.017.073,70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602400352"/>
                  </a:ext>
                </a:extLst>
              </a:tr>
              <a:tr h="3791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Prihodi iz nadležnog proračuna i od HZZO-a temeljem ugovornih obveza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947.000,00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947.000,00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785980777"/>
                  </a:ext>
                </a:extLst>
              </a:tr>
              <a:tr h="184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Kazne, upravne mjere i ostali prihodi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17.096,25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18.096,25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4216990370"/>
                  </a:ext>
                </a:extLst>
              </a:tr>
              <a:tr h="184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Prihodi od prodaje nefinancijske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2.000,00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62.083,00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64.083,00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708696783"/>
                  </a:ext>
                </a:extLst>
              </a:tr>
              <a:tr h="3034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Primici od financijske imovine i zaduživanja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19.515.917,00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19.515.917,00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918097856"/>
                  </a:ext>
                </a:extLst>
              </a:tr>
              <a:tr h="184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UKUPNO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19.127.017,01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4.110.948,75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-23.795,20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23.214.170,56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1396076980"/>
                  </a:ext>
                </a:extLst>
              </a:tr>
              <a:tr h="184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Rezultat poslovanja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7.603.750,03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-497.584,88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656.370,29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7.762.535,44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610379352"/>
                  </a:ext>
                </a:extLst>
              </a:tr>
              <a:tr h="1847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UKUPNO s rezultatom poslovanja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26.730.767,04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3.613.363,87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>
                          <a:effectLst/>
                        </a:rPr>
                        <a:t>632.575,09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200" dirty="0">
                          <a:effectLst/>
                        </a:rPr>
                        <a:t>30.976.706,00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953120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8035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POREZA 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28EC716-2B60-0155-3884-8FE42F8F4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44129"/>
            <a:ext cx="9487774" cy="4050660"/>
          </a:xfrm>
        </p:spPr>
        <p:txBody>
          <a:bodyPr>
            <a:normAutofit/>
          </a:bodyPr>
          <a:lstStyle/>
          <a:p>
            <a:r>
              <a:rPr lang="hr-HR" sz="2400" dirty="0">
                <a:ea typeface="Times New Roman" panose="02020603050405020304" pitchFamily="18" charset="0"/>
              </a:rPr>
              <a:t>Prihoda od poreza </a:t>
            </a:r>
            <a:r>
              <a:rPr lang="hr-HR" sz="2400" b="1" dirty="0">
                <a:ea typeface="Times New Roman" panose="02020603050405020304" pitchFamily="18" charset="0"/>
              </a:rPr>
              <a:t>povećani su </a:t>
            </a:r>
            <a:r>
              <a:rPr lang="hr-HR" sz="2400" dirty="0">
                <a:ea typeface="Times New Roman" panose="02020603050405020304" pitchFamily="18" charset="0"/>
              </a:rPr>
              <a:t>u iznosu  </a:t>
            </a:r>
            <a:r>
              <a:rPr lang="hr-HR" sz="2400" b="1" dirty="0">
                <a:ea typeface="Times New Roman" panose="02020603050405020304" pitchFamily="18" charset="0"/>
              </a:rPr>
              <a:t>od 45.000,00 eura </a:t>
            </a:r>
            <a:r>
              <a:rPr lang="hr-HR" sz="2400" dirty="0">
                <a:ea typeface="Times New Roman" panose="02020603050405020304" pitchFamily="18" charset="0"/>
              </a:rPr>
              <a:t>i to u dijelu koji se</a:t>
            </a:r>
            <a:r>
              <a:rPr lang="hr-HR" sz="2400" b="1" dirty="0">
                <a:ea typeface="Times New Roman" panose="02020603050405020304" pitchFamily="18" charset="0"/>
              </a:rPr>
              <a:t> </a:t>
            </a:r>
            <a:r>
              <a:rPr lang="hr-HR" sz="2400" dirty="0">
                <a:ea typeface="Times New Roman" panose="02020603050405020304" pitchFamily="18" charset="0"/>
              </a:rPr>
              <a:t> odnosi na porez na nekretnine</a:t>
            </a:r>
            <a:r>
              <a:rPr lang="hr-HR" sz="2400" b="1" dirty="0"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5" name="Chart 13">
            <a:extLst>
              <a:ext uri="{FF2B5EF4-FFF2-40B4-BE49-F238E27FC236}">
                <a16:creationId xmlns:a16="http://schemas.microsoft.com/office/drawing/2014/main" id="{BEDC2000-7032-4B26-B893-88E5E0FE96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8672449"/>
              </p:ext>
            </p:extLst>
          </p:nvPr>
        </p:nvGraphicFramePr>
        <p:xfrm>
          <a:off x="2105637" y="2525085"/>
          <a:ext cx="7676538" cy="3013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580859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POMOĆI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0981135-74CB-329C-4E58-597A98EA5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18409"/>
            <a:ext cx="9311605" cy="4211272"/>
          </a:xfrm>
        </p:spPr>
        <p:txBody>
          <a:bodyPr>
            <a:normAutofit/>
          </a:bodyPr>
          <a:lstStyle/>
          <a:p>
            <a:r>
              <a:rPr lang="hr-HR" sz="2400" dirty="0">
                <a:ea typeface="Times New Roman" panose="02020603050405020304" pitchFamily="18" charset="0"/>
              </a:rPr>
              <a:t>Pomoći iz inozemstva i od subjekata unutar općeg proračuna </a:t>
            </a:r>
            <a:r>
              <a:rPr lang="hr-HR" sz="2400" b="1" dirty="0">
                <a:ea typeface="Times New Roman" panose="02020603050405020304" pitchFamily="18" charset="0"/>
              </a:rPr>
              <a:t>povećane 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 su 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u ukupnom iznosu od </a:t>
            </a:r>
            <a:r>
              <a:rPr lang="hr-HR" sz="2400" b="1" dirty="0">
                <a:ea typeface="Times New Roman" panose="02020603050405020304" pitchFamily="18" charset="0"/>
              </a:rPr>
              <a:t>3.431.033,81 eura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:</a:t>
            </a:r>
          </a:p>
          <a:p>
            <a:endParaRPr lang="hr-HR" sz="24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58E4C8F-EB79-436B-A719-A8DA0B0C6D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1521610"/>
              </p:ext>
            </p:extLst>
          </p:nvPr>
        </p:nvGraphicFramePr>
        <p:xfrm>
          <a:off x="1996579" y="2374084"/>
          <a:ext cx="8139641" cy="3277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94719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964" y="365126"/>
            <a:ext cx="9650835" cy="1102948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PRIHODI OD POMOĆI- </a:t>
            </a:r>
            <a:r>
              <a:rPr lang="pl-PL" sz="3200" i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Županijski proračun </a:t>
            </a:r>
            <a:endParaRPr lang="en-US" sz="3200" i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9" name="Rezervirano mjesto sadržaja 8">
            <a:extLst>
              <a:ext uri="{FF2B5EF4-FFF2-40B4-BE49-F238E27FC236}">
                <a16:creationId xmlns:a16="http://schemas.microsoft.com/office/drawing/2014/main" id="{C8D1FCD1-066A-3678-383C-141C544C6F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9674668"/>
              </p:ext>
            </p:extLst>
          </p:nvPr>
        </p:nvGraphicFramePr>
        <p:xfrm>
          <a:off x="1812022" y="1191238"/>
          <a:ext cx="8263156" cy="4615508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242558">
                  <a:extLst>
                    <a:ext uri="{9D8B030D-6E8A-4147-A177-3AD203B41FA5}">
                      <a16:colId xmlns:a16="http://schemas.microsoft.com/office/drawing/2014/main" val="1160327983"/>
                    </a:ext>
                  </a:extLst>
                </a:gridCol>
                <a:gridCol w="6862917">
                  <a:extLst>
                    <a:ext uri="{9D8B030D-6E8A-4147-A177-3AD203B41FA5}">
                      <a16:colId xmlns:a16="http://schemas.microsoft.com/office/drawing/2014/main" val="2948229354"/>
                    </a:ext>
                  </a:extLst>
                </a:gridCol>
                <a:gridCol w="1157681">
                  <a:extLst>
                    <a:ext uri="{9D8B030D-6E8A-4147-A177-3AD203B41FA5}">
                      <a16:colId xmlns:a16="http://schemas.microsoft.com/office/drawing/2014/main" val="4150476809"/>
                    </a:ext>
                  </a:extLst>
                </a:gridCol>
              </a:tblGrid>
              <a:tr h="27683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-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u="none" strike="noStrike" dirty="0">
                          <a:effectLst/>
                        </a:rPr>
                        <a:t>Kapitalne pomoći iz državnog proračuna temeljem prijenosa EU sredstava  - JEDNOSMJENSKI RAD I CJELODNEVNE ŠKOLE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1.140.780,82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21030524"/>
                  </a:ext>
                </a:extLst>
              </a:tr>
              <a:tr h="26005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 -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u="none" strike="noStrike" dirty="0">
                          <a:effectLst/>
                        </a:rPr>
                        <a:t>Tekuće pomoći od proračunskog korisnika drugog proračuna temeljem prijenosa EU sredstava - MICRO CLEAN DANUBE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95.000,00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6880960"/>
                  </a:ext>
                </a:extLst>
              </a:tr>
              <a:tr h="26005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 -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Tekuće pomoći iz državnog proračuna temeljem prijenosa EU sredstava - UČIMO ZAJEDNO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113.806,00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47511696"/>
                  </a:ext>
                </a:extLst>
              </a:tr>
              <a:tr h="36072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 -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u="none" strike="noStrike" dirty="0">
                          <a:effectLst/>
                        </a:rPr>
                        <a:t>Tekuće pomoći od međunarodnih organizacija - PROJEKT PREKOGRANIČNE SURADNJE PANNONIAN SUPERFOOD MILKYWAY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49.622,47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74253458"/>
                  </a:ext>
                </a:extLst>
              </a:tr>
              <a:tr h="2684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 -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Tekuće pomoći iz gradskih proračuna - STAMBENI KREDITI U FUNKCIJI POTICANJA GOSPODARSTVA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39.441,28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12147233"/>
                  </a:ext>
                </a:extLst>
              </a:tr>
              <a:tr h="2181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 -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u="none" strike="noStrike" dirty="0">
                          <a:effectLst/>
                        </a:rPr>
                        <a:t>Tekuće pomoći iz državnog proračuna temeljem prijenosa EU sredstava - ZAŽELI-POMOĆ U KUĆI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44.730,92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80959540"/>
                  </a:ext>
                </a:extLst>
              </a:tr>
              <a:tr h="28171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 -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Tekuće pomoći iz državnog proračuna temeljem prijenosa EU sredstava - PROJEKT ELEVATE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41.593,76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98181391"/>
                  </a:ext>
                </a:extLst>
              </a:tr>
              <a:tr h="22162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 -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u="none" strike="noStrike" dirty="0">
                          <a:effectLst/>
                        </a:rPr>
                        <a:t>Tekuće pomoći iz državnog proračuna - SUFINANCIRANJE MEĐUMJESNOG PRIJEVOZA UČENIKA SREDNJIH ŠKOLA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14.713,79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52529811"/>
                  </a:ext>
                </a:extLst>
              </a:tr>
              <a:tr h="20133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 -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u="none" strike="noStrike" dirty="0">
                          <a:effectLst/>
                        </a:rPr>
                        <a:t>Ostale pomoći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23.383,88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30099614"/>
                  </a:ext>
                </a:extLst>
              </a:tr>
              <a:tr h="1690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 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b="1" u="none" strike="noStrike" dirty="0">
                          <a:effectLst/>
                        </a:rPr>
                        <a:t>POVEĆANJA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b="1" u="none" strike="noStrike" dirty="0">
                          <a:effectLst/>
                        </a:rPr>
                        <a:t>1.563.072,92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42523877"/>
                  </a:ext>
                </a:extLst>
              </a:tr>
              <a:tr h="1690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 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 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 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80593971"/>
                  </a:ext>
                </a:extLst>
              </a:tr>
              <a:tr h="3833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 -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u="none" strike="noStrike" dirty="0">
                          <a:effectLst/>
                        </a:rPr>
                        <a:t>Kapitalne pomoći iz državnog proračuna temeljem prijenosa EU sredstava- ULAGANJE U KAPACITETE ZA PRUŽANJE PRIMARNE I SPECIJALISTIČKO-KONZILIJARNE ZDRAVSTVENE ZAŠTITE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-697.241,34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8976083"/>
                  </a:ext>
                </a:extLst>
              </a:tr>
              <a:tr h="22490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 -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u="none" strike="noStrike" dirty="0">
                          <a:effectLst/>
                        </a:rPr>
                        <a:t>Tekuće pomoći iz državnog proračuna - TROŠKOVI PROTOKOLA ZA POKOPE HRVATSKIH BRANITELJA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-100.000,00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3918727"/>
                  </a:ext>
                </a:extLst>
              </a:tr>
              <a:tr h="1690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 -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Pomoći fiskalnog izravnanja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-221.174,84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32323538"/>
                  </a:ext>
                </a:extLst>
              </a:tr>
              <a:tr h="1690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 -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u="none" strike="noStrike" dirty="0">
                          <a:effectLst/>
                        </a:rPr>
                        <a:t>Tekuće pomoći izravnanja za </a:t>
                      </a:r>
                      <a:r>
                        <a:rPr lang="hr-HR" sz="1200" u="none" strike="noStrike" dirty="0" err="1">
                          <a:effectLst/>
                        </a:rPr>
                        <a:t>dec.funkcije</a:t>
                      </a:r>
                      <a:r>
                        <a:rPr lang="hr-HR" sz="1200" u="none" strike="noStrike" dirty="0">
                          <a:effectLst/>
                        </a:rPr>
                        <a:t> - Srednje školstvo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-34.629,64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60400481"/>
                  </a:ext>
                </a:extLst>
              </a:tr>
              <a:tr h="21721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 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u="none" strike="noStrike" dirty="0">
                          <a:effectLst/>
                        </a:rPr>
                        <a:t>Tekuće pomoći iz državnog proračuna temeljem prijenosa EU sredstava - DANUBE TRADITIONAL KULTOUR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-1.000.704,00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8211660"/>
                  </a:ext>
                </a:extLst>
              </a:tr>
              <a:tr h="1690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 -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u="none" strike="noStrike" dirty="0">
                          <a:effectLst/>
                        </a:rPr>
                        <a:t>Ostale pomoći</a:t>
                      </a:r>
                      <a:endParaRPr lang="hr-H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u="none" strike="noStrike">
                          <a:effectLst/>
                        </a:rPr>
                        <a:t>-12.180,91</a:t>
                      </a:r>
                      <a:endParaRPr lang="hr-H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28643128"/>
                  </a:ext>
                </a:extLst>
              </a:tr>
              <a:tr h="1690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100" u="none" strike="noStrike">
                          <a:effectLst/>
                        </a:rPr>
                        <a:t> </a:t>
                      </a:r>
                      <a:endParaRPr lang="hr-HR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hr-HR" sz="1200" b="1" u="none" strike="noStrike" dirty="0">
                          <a:effectLst/>
                        </a:rPr>
                        <a:t> SMANJENJA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hr-HR" sz="1200" b="1" u="none" strike="noStrike" dirty="0">
                          <a:effectLst/>
                        </a:rPr>
                        <a:t>-2.065.930,73</a:t>
                      </a:r>
                      <a:endParaRPr lang="hr-HR" sz="1200" b="1" i="0" u="none" strike="noStrike" dirty="0">
                        <a:solidFill>
                          <a:srgbClr val="9C0006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28519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505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PRIMICI OD FINANCIJSKE IMOVINE I ZADUŽIVANJA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5D28CFC-F93C-D165-605D-D3CB7FDE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47" y="1410511"/>
            <a:ext cx="9976123" cy="4173166"/>
          </a:xfrm>
        </p:spPr>
        <p:txBody>
          <a:bodyPr/>
          <a:lstStyle/>
          <a:p>
            <a:r>
              <a:rPr lang="hr-HR" sz="2400" dirty="0">
                <a:ea typeface="Times New Roman" panose="02020603050405020304" pitchFamily="18" charset="0"/>
              </a:rPr>
              <a:t>Primici od financijske imovine i zaduživanja </a:t>
            </a:r>
            <a:r>
              <a:rPr lang="hr-HR" sz="2400" b="1" dirty="0">
                <a:ea typeface="Times New Roman" panose="02020603050405020304" pitchFamily="18" charset="0"/>
              </a:rPr>
              <a:t>povećani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 su 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u ukupnom iznosu od </a:t>
            </a:r>
            <a:r>
              <a:rPr lang="hr-HR" sz="2400" b="1" dirty="0">
                <a:ea typeface="Times New Roman" panose="02020603050405020304" pitchFamily="18" charset="0"/>
              </a:rPr>
              <a:t>19.515.917,00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 eura</a:t>
            </a:r>
            <a:r>
              <a:rPr lang="hr-HR" sz="2400" b="1" dirty="0">
                <a:ea typeface="Times New Roman" panose="02020603050405020304" pitchFamily="18" charset="0"/>
              </a:rPr>
              <a:t>, </a:t>
            </a:r>
            <a:r>
              <a:rPr lang="hr-HR" sz="2400" dirty="0">
                <a:ea typeface="Times New Roman" panose="02020603050405020304" pitchFamily="18" charset="0"/>
              </a:rPr>
              <a:t>a odnose se na povećanje planiranog zaduženje za projekt Poslovni park Gospodarskog centa (12.000.000,00 eura) i Projekt revitalizacije </a:t>
            </a:r>
            <a:r>
              <a:rPr lang="hr-HR" sz="2400" dirty="0" err="1">
                <a:ea typeface="Times New Roman" panose="02020603050405020304" pitchFamily="18" charset="0"/>
              </a:rPr>
              <a:t>brownfield</a:t>
            </a:r>
            <a:r>
              <a:rPr lang="hr-HR" sz="2400" dirty="0">
                <a:ea typeface="Times New Roman" panose="02020603050405020304" pitchFamily="18" charset="0"/>
              </a:rPr>
              <a:t> lokacije OLT područja (7.500.000,00 eura). </a:t>
            </a:r>
          </a:p>
          <a:p>
            <a:pPr marL="0" indent="0">
              <a:buNone/>
            </a:pPr>
            <a:r>
              <a:rPr lang="hr-HR" sz="2400" dirty="0">
                <a:ea typeface="Times New Roman" panose="02020603050405020304" pitchFamily="18" charset="0"/>
              </a:rPr>
              <a:t>   </a:t>
            </a:r>
            <a:endParaRPr lang="hr-HR" sz="2400" dirty="0">
              <a:effectLst/>
              <a:ea typeface="Times New Roman" panose="02020603050405020304" pitchFamily="18" charset="0"/>
            </a:endParaRPr>
          </a:p>
        </p:txBody>
      </p:sp>
      <p:graphicFrame>
        <p:nvGraphicFramePr>
          <p:cNvPr id="5" name="Chart 11">
            <a:extLst>
              <a:ext uri="{FF2B5EF4-FFF2-40B4-BE49-F238E27FC236}">
                <a16:creationId xmlns:a16="http://schemas.microsoft.com/office/drawing/2014/main" id="{1FDA3AD7-3AA2-4CD9-B970-ABADBF131C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7107469"/>
              </p:ext>
            </p:extLst>
          </p:nvPr>
        </p:nvGraphicFramePr>
        <p:xfrm>
          <a:off x="1906621" y="2889115"/>
          <a:ext cx="8881353" cy="3112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62646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612" y="365125"/>
            <a:ext cx="9661187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PRENESENI VIŠAK/MANJAK IZ </a:t>
            </a: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PRETHODNIH GODINA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5D28CFC-F93C-D165-605D-D3CB7FDE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93305"/>
            <a:ext cx="9168724" cy="3871389"/>
          </a:xfrm>
        </p:spPr>
        <p:txBody>
          <a:bodyPr>
            <a:normAutofit/>
          </a:bodyPr>
          <a:lstStyle/>
          <a:p>
            <a:pPr algn="just" defTabSz="457200">
              <a:lnSpc>
                <a:spcPct val="100000"/>
              </a:lnSpc>
              <a:defRPr/>
            </a:pPr>
            <a:r>
              <a:rPr lang="hr-HR" sz="2400" b="1" dirty="0"/>
              <a:t>Povećan je za 7.762.535,44 eura eura</a:t>
            </a:r>
            <a:r>
              <a:rPr lang="hr-HR" sz="2400" dirty="0"/>
              <a:t>, a razlog je usklađivanje s knjigovodstvenim evidencijama financijskog rezultata proračuna i proračunskih korisnika </a:t>
            </a:r>
          </a:p>
        </p:txBody>
      </p:sp>
      <p:graphicFrame>
        <p:nvGraphicFramePr>
          <p:cNvPr id="4" name="Chart 11">
            <a:extLst>
              <a:ext uri="{FF2B5EF4-FFF2-40B4-BE49-F238E27FC236}">
                <a16:creationId xmlns:a16="http://schemas.microsoft.com/office/drawing/2014/main" id="{5B57A232-F7E2-4056-B461-852027F4CF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2364897"/>
              </p:ext>
            </p:extLst>
          </p:nvPr>
        </p:nvGraphicFramePr>
        <p:xfrm>
          <a:off x="1937857" y="2701254"/>
          <a:ext cx="8707772" cy="3204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48497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RASHODI I IZDACI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FFA8F15-422E-E2FF-0230-0077A0AB7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10018"/>
            <a:ext cx="8715987" cy="4405007"/>
          </a:xfrm>
        </p:spPr>
        <p:txBody>
          <a:bodyPr/>
          <a:lstStyle/>
          <a:p>
            <a:pPr algn="just"/>
            <a:r>
              <a:rPr lang="hr-HR" sz="2400" dirty="0">
                <a:effectLst/>
                <a:ea typeface="Times New Roman" panose="02020603050405020304" pitchFamily="18" charset="0"/>
              </a:rPr>
              <a:t>Zbog usklađenja s novom procjenom prihoda/primitaka </a:t>
            </a:r>
            <a:r>
              <a:rPr lang="hr-HR" sz="2400" dirty="0">
                <a:ea typeface="Times New Roman" panose="02020603050405020304" pitchFamily="18" charset="0"/>
              </a:rPr>
              <a:t>rashodi se </a:t>
            </a:r>
            <a:r>
              <a:rPr lang="hr-HR" sz="2400" b="1" dirty="0">
                <a:ea typeface="Times New Roman" panose="02020603050405020304" pitchFamily="18" charset="0"/>
              </a:rPr>
              <a:t>povećavaju</a:t>
            </a:r>
            <a:r>
              <a:rPr lang="hr-HR" sz="2400" dirty="0">
                <a:ea typeface="Times New Roman" panose="02020603050405020304" pitchFamily="18" charset="0"/>
              </a:rPr>
              <a:t> u iznosu od </a:t>
            </a:r>
            <a:r>
              <a:rPr lang="hr-HR" sz="2400" b="1" dirty="0">
                <a:ea typeface="Times New Roman" panose="02020603050405020304" pitchFamily="18" charset="0"/>
              </a:rPr>
              <a:t>30.976.706,00 eura: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2400" dirty="0">
                <a:ea typeface="Times New Roman" panose="02020603050405020304" pitchFamily="18" charset="0"/>
              </a:rPr>
              <a:t>Ž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upanijski proračuna        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+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 </a:t>
            </a:r>
            <a:r>
              <a:rPr lang="hr-HR" sz="2400" b="1" dirty="0">
                <a:ea typeface="Times New Roman" panose="02020603050405020304" pitchFamily="18" charset="0"/>
              </a:rPr>
              <a:t>27.363.342,13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 eura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hr-HR" sz="2400" dirty="0">
                <a:ea typeface="Times New Roman" panose="02020603050405020304" pitchFamily="18" charset="0"/>
              </a:rPr>
              <a:t>evidencijski rashodi proračunskih korisnika       </a:t>
            </a:r>
            <a:r>
              <a:rPr lang="hr-HR" sz="2400" b="1" dirty="0">
                <a:ea typeface="Times New Roman" panose="02020603050405020304" pitchFamily="18" charset="0"/>
              </a:rPr>
              <a:t>+ 3.613.363,87 eura</a:t>
            </a:r>
            <a:endParaRPr lang="hr-HR" sz="2400" b="1" dirty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15" name="Strelica: desno 14">
            <a:extLst>
              <a:ext uri="{FF2B5EF4-FFF2-40B4-BE49-F238E27FC236}">
                <a16:creationId xmlns:a16="http://schemas.microsoft.com/office/drawing/2014/main" id="{78F68876-61A0-EDB1-9A7A-B6AC7C80D6C2}"/>
              </a:ext>
            </a:extLst>
          </p:cNvPr>
          <p:cNvSpPr/>
          <p:nvPr/>
        </p:nvSpPr>
        <p:spPr>
          <a:xfrm flipV="1">
            <a:off x="4670348" y="2462883"/>
            <a:ext cx="268448" cy="1090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6" name="Strelica: desno 15">
            <a:extLst>
              <a:ext uri="{FF2B5EF4-FFF2-40B4-BE49-F238E27FC236}">
                <a16:creationId xmlns:a16="http://schemas.microsoft.com/office/drawing/2014/main" id="{1E5726B3-791F-7A32-0D1A-638C1A9B1EB5}"/>
              </a:ext>
            </a:extLst>
          </p:cNvPr>
          <p:cNvSpPr/>
          <p:nvPr/>
        </p:nvSpPr>
        <p:spPr>
          <a:xfrm flipV="1">
            <a:off x="7325999" y="2913402"/>
            <a:ext cx="268448" cy="10905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03837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RASHODA I IZDATAKA PO </a:t>
            </a:r>
            <a:b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Chart 2">
            <a:extLst>
              <a:ext uri="{FF2B5EF4-FFF2-40B4-BE49-F238E27FC236}">
                <a16:creationId xmlns:a16="http://schemas.microsoft.com/office/drawing/2014/main" id="{E95B1C68-811A-45DF-BB32-B86D148547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9834052"/>
              </p:ext>
            </p:extLst>
          </p:nvPr>
        </p:nvGraphicFramePr>
        <p:xfrm>
          <a:off x="1342239" y="1690688"/>
          <a:ext cx="10011561" cy="4114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5771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417" y="318851"/>
            <a:ext cx="9734550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POVEĆANJE/SMANJENJE RASHODA I IZDATAKA PO </a:t>
            </a:r>
            <a:b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OSNOVNIM SKUPINAMA I KORISNICIMA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id="{D0D1DC19-6FC1-6F84-2DFB-8655CAE5CA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2486464"/>
              </p:ext>
            </p:extLst>
          </p:nvPr>
        </p:nvGraphicFramePr>
        <p:xfrm>
          <a:off x="1819072" y="1517516"/>
          <a:ext cx="9075907" cy="4532223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1978889">
                  <a:extLst>
                    <a:ext uri="{9D8B030D-6E8A-4147-A177-3AD203B41FA5}">
                      <a16:colId xmlns:a16="http://schemas.microsoft.com/office/drawing/2014/main" val="2873856829"/>
                    </a:ext>
                  </a:extLst>
                </a:gridCol>
                <a:gridCol w="1416205">
                  <a:extLst>
                    <a:ext uri="{9D8B030D-6E8A-4147-A177-3AD203B41FA5}">
                      <a16:colId xmlns:a16="http://schemas.microsoft.com/office/drawing/2014/main" val="3875382732"/>
                    </a:ext>
                  </a:extLst>
                </a:gridCol>
                <a:gridCol w="1559124">
                  <a:extLst>
                    <a:ext uri="{9D8B030D-6E8A-4147-A177-3AD203B41FA5}">
                      <a16:colId xmlns:a16="http://schemas.microsoft.com/office/drawing/2014/main" val="2858519279"/>
                    </a:ext>
                  </a:extLst>
                </a:gridCol>
                <a:gridCol w="1641080">
                  <a:extLst>
                    <a:ext uri="{9D8B030D-6E8A-4147-A177-3AD203B41FA5}">
                      <a16:colId xmlns:a16="http://schemas.microsoft.com/office/drawing/2014/main" val="1702430786"/>
                    </a:ext>
                  </a:extLst>
                </a:gridCol>
                <a:gridCol w="1275285">
                  <a:extLst>
                    <a:ext uri="{9D8B030D-6E8A-4147-A177-3AD203B41FA5}">
                      <a16:colId xmlns:a16="http://schemas.microsoft.com/office/drawing/2014/main" val="2172795137"/>
                    </a:ext>
                  </a:extLst>
                </a:gridCol>
                <a:gridCol w="1205324">
                  <a:extLst>
                    <a:ext uri="{9D8B030D-6E8A-4147-A177-3AD203B41FA5}">
                      <a16:colId xmlns:a16="http://schemas.microsoft.com/office/drawing/2014/main" val="3286960955"/>
                    </a:ext>
                  </a:extLst>
                </a:gridCol>
              </a:tblGrid>
              <a:tr h="3373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RASHODI I IZDACI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OSJEČKO-BARANJSKA ŽUPANIJA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PRORAČUNSKI KORISNICI I PROJEKTI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EVIDENCIJSKI PRIHODI I PRIMICI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DECENTRALIZACIJA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UKUPNO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extLst>
                  <a:ext uri="{0D108BD9-81ED-4DB2-BD59-A6C34878D82A}">
                    <a16:rowId xmlns:a16="http://schemas.microsoft.com/office/drawing/2014/main" val="3751216402"/>
                  </a:ext>
                </a:extLst>
              </a:tr>
              <a:tr h="1644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Rashodi za zaposlene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750.000,00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-325.856,58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2.073.596,97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-5.193,00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2.492.547,39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extLst>
                  <a:ext uri="{0D108BD9-81ED-4DB2-BD59-A6C34878D82A}">
                    <a16:rowId xmlns:a16="http://schemas.microsoft.com/office/drawing/2014/main" val="3460123352"/>
                  </a:ext>
                </a:extLst>
              </a:tr>
              <a:tr h="1644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Materijalni rashodi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3.666.777,96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836.599,55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369.183,83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497.296,41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5.369.857,75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extLst>
                  <a:ext uri="{0D108BD9-81ED-4DB2-BD59-A6C34878D82A}">
                    <a16:rowId xmlns:a16="http://schemas.microsoft.com/office/drawing/2014/main" val="3708357732"/>
                  </a:ext>
                </a:extLst>
              </a:tr>
              <a:tr h="1644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Financijski rashodi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310.000,00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-300,00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84.825,00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-21,00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394.504,00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extLst>
                  <a:ext uri="{0D108BD9-81ED-4DB2-BD59-A6C34878D82A}">
                    <a16:rowId xmlns:a16="http://schemas.microsoft.com/office/drawing/2014/main" val="2671956863"/>
                  </a:ext>
                </a:extLst>
              </a:tr>
              <a:tr h="1644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Subvencije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196.748,00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196.748,00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extLst>
                  <a:ext uri="{0D108BD9-81ED-4DB2-BD59-A6C34878D82A}">
                    <a16:rowId xmlns:a16="http://schemas.microsoft.com/office/drawing/2014/main" val="3234480962"/>
                  </a:ext>
                </a:extLst>
              </a:tr>
              <a:tr h="3373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Pomoći dane u inozemstvo i unutar općeg proračuna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-47.176,95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5.155,00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-42.021,95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extLst>
                  <a:ext uri="{0D108BD9-81ED-4DB2-BD59-A6C34878D82A}">
                    <a16:rowId xmlns:a16="http://schemas.microsoft.com/office/drawing/2014/main" val="2597198244"/>
                  </a:ext>
                </a:extLst>
              </a:tr>
              <a:tr h="5102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Naknade građanima i kućanstvima na temelju osiguranja i druge naknade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155.910,52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-14.149,00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-770,00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140.991,52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extLst>
                  <a:ext uri="{0D108BD9-81ED-4DB2-BD59-A6C34878D82A}">
                    <a16:rowId xmlns:a16="http://schemas.microsoft.com/office/drawing/2014/main" val="2470899632"/>
                  </a:ext>
                </a:extLst>
              </a:tr>
              <a:tr h="4621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Rashodi za donacije, kazne, naknade šteta i kapitalne pomoći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424.232,91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-44.999,00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7.562,00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386.795,91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extLst>
                  <a:ext uri="{0D108BD9-81ED-4DB2-BD59-A6C34878D82A}">
                    <a16:rowId xmlns:a16="http://schemas.microsoft.com/office/drawing/2014/main" val="1479765395"/>
                  </a:ext>
                </a:extLst>
              </a:tr>
              <a:tr h="5102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Rashodi za nabavu neproizvedene dugotrajne imovine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100.000,00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-2.000,00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4.299,50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102.299,50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extLst>
                  <a:ext uri="{0D108BD9-81ED-4DB2-BD59-A6C34878D82A}">
                    <a16:rowId xmlns:a16="http://schemas.microsoft.com/office/drawing/2014/main" val="1912897851"/>
                  </a:ext>
                </a:extLst>
              </a:tr>
              <a:tr h="3861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Rashodi za nabavu proizvedene dugotrajne imovine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-117.183,39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21.302.999,89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1.248.867,07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-24.659,32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22.410.024,25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extLst>
                  <a:ext uri="{0D108BD9-81ED-4DB2-BD59-A6C34878D82A}">
                    <a16:rowId xmlns:a16="http://schemas.microsoft.com/office/drawing/2014/main" val="3109556521"/>
                  </a:ext>
                </a:extLst>
              </a:tr>
              <a:tr h="3373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Rashodi za dodatna ulaganja na nefinancijskoj imovini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-146.500,00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-1.265.401,87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-113.415,50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158.360,00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-1.366.957,37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extLst>
                  <a:ext uri="{0D108BD9-81ED-4DB2-BD59-A6C34878D82A}">
                    <a16:rowId xmlns:a16="http://schemas.microsoft.com/office/drawing/2014/main" val="808712755"/>
                  </a:ext>
                </a:extLst>
              </a:tr>
              <a:tr h="3373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Izdaci za dane zajmove i jamčevne pologe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24.000,00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24.000,00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extLst>
                  <a:ext uri="{0D108BD9-81ED-4DB2-BD59-A6C34878D82A}">
                    <a16:rowId xmlns:a16="http://schemas.microsoft.com/office/drawing/2014/main" val="2618782818"/>
                  </a:ext>
                </a:extLst>
              </a:tr>
              <a:tr h="3373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Izdaci za otplatu glavnice primljenih kredita i zajmova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867.917,00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0,00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0,00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867.917,00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extLst>
                  <a:ext uri="{0D108BD9-81ED-4DB2-BD59-A6C34878D82A}">
                    <a16:rowId xmlns:a16="http://schemas.microsoft.com/office/drawing/2014/main" val="2258714939"/>
                  </a:ext>
                </a:extLst>
              </a:tr>
              <a:tr h="1932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UKUPNO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5.431.011,57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21.299.755,47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>
                          <a:effectLst/>
                        </a:rPr>
                        <a:t>3.613.363,87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632.575,09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buNone/>
                      </a:pPr>
                      <a:r>
                        <a:rPr lang="hr-HR" sz="1100" dirty="0">
                          <a:effectLst/>
                        </a:rPr>
                        <a:t>30.976.706,00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5277" marR="15277" marT="0" marB="0" anchor="ctr"/>
                </a:tc>
                <a:extLst>
                  <a:ext uri="{0D108BD9-81ED-4DB2-BD59-A6C34878D82A}">
                    <a16:rowId xmlns:a16="http://schemas.microsoft.com/office/drawing/2014/main" val="2349794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423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170059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RASHOD</a:t>
            </a:r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ZA ZAPOSLENE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2C167ED3-4F76-1FE3-4DFB-241014DA67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2612" y="1352145"/>
            <a:ext cx="9875805" cy="4387174"/>
          </a:xfrm>
        </p:spPr>
        <p:txBody>
          <a:bodyPr/>
          <a:lstStyle/>
          <a:p>
            <a:r>
              <a:rPr lang="hr-HR" sz="2400" dirty="0"/>
              <a:t>Rashodi za zaposlene </a:t>
            </a:r>
            <a:r>
              <a:rPr lang="hr-HR" sz="2400" b="1" dirty="0"/>
              <a:t>povećavaju se za </a:t>
            </a:r>
            <a:r>
              <a:rPr lang="hr-HR" sz="2400" b="1" dirty="0">
                <a:effectLst/>
                <a:ea typeface="Times New Roman" panose="02020603050405020304" pitchFamily="18" charset="0"/>
              </a:rPr>
              <a:t>2.492.547,39 </a:t>
            </a:r>
            <a:r>
              <a:rPr lang="hr-HR" sz="2400" b="1" dirty="0">
                <a:ea typeface="Times New Roman" panose="02020603050405020304" pitchFamily="18" charset="0"/>
              </a:rPr>
              <a:t>eura</a:t>
            </a:r>
            <a:r>
              <a:rPr lang="hr-HR" sz="2400" dirty="0">
                <a:ea typeface="Times New Roman" panose="02020603050405020304" pitchFamily="18" charset="0"/>
              </a:rPr>
              <a:t> </a:t>
            </a:r>
            <a:r>
              <a:rPr lang="hr-HR" sz="2400" dirty="0">
                <a:effectLst/>
                <a:ea typeface="Times New Roman" panose="02020603050405020304" pitchFamily="18" charset="0"/>
              </a:rPr>
              <a:t>kako slijedi:</a:t>
            </a:r>
          </a:p>
          <a:p>
            <a:endParaRPr lang="hr-HR" dirty="0"/>
          </a:p>
        </p:txBody>
      </p:sp>
      <p:graphicFrame>
        <p:nvGraphicFramePr>
          <p:cNvPr id="3" name="Chart 3">
            <a:extLst>
              <a:ext uri="{FF2B5EF4-FFF2-40B4-BE49-F238E27FC236}">
                <a16:creationId xmlns:a16="http://schemas.microsoft.com/office/drawing/2014/main" id="{B3476DF2-F98E-4BAB-A936-DA8C9DB995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4806776"/>
              </p:ext>
            </p:extLst>
          </p:nvPr>
        </p:nvGraphicFramePr>
        <p:xfrm>
          <a:off x="1947584" y="1849861"/>
          <a:ext cx="8858774" cy="3743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96483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MATERIJALNI RASHODI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24B502CB-1FFE-AEBB-2E43-864229D82285}"/>
              </a:ext>
            </a:extLst>
          </p:cNvPr>
          <p:cNvSpPr txBox="1"/>
          <p:nvPr/>
        </p:nvSpPr>
        <p:spPr>
          <a:xfrm>
            <a:off x="1514912" y="1478322"/>
            <a:ext cx="9382387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Materijalni rashodi se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povećavaju za 5.369.857,75 eura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kako slijedi:</a:t>
            </a:r>
          </a:p>
        </p:txBody>
      </p:sp>
      <p:graphicFrame>
        <p:nvGraphicFramePr>
          <p:cNvPr id="3" name="Chart 4">
            <a:extLst>
              <a:ext uri="{FF2B5EF4-FFF2-40B4-BE49-F238E27FC236}">
                <a16:creationId xmlns:a16="http://schemas.microsoft.com/office/drawing/2014/main" id="{BB08FBF4-C05F-48A0-90DD-F627F320DC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5490737"/>
              </p:ext>
            </p:extLst>
          </p:nvPr>
        </p:nvGraphicFramePr>
        <p:xfrm>
          <a:off x="1994831" y="2010060"/>
          <a:ext cx="8422547" cy="3835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81244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RASHODI ZA NABAVU NEFINANCIJSKE IMOVINE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65A4ECD3-F529-147A-9F93-FF380E595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1" y="1506333"/>
            <a:ext cx="9450826" cy="4290460"/>
          </a:xfrm>
        </p:spPr>
        <p:txBody>
          <a:bodyPr/>
          <a:lstStyle/>
          <a:p>
            <a:r>
              <a:rPr lang="hr-HR" sz="2400" dirty="0"/>
              <a:t>Rashodi za nabavu nefinancijske imovine (kapitalni rashodi) </a:t>
            </a:r>
            <a:r>
              <a:rPr lang="hr-HR" sz="2400" b="1" dirty="0"/>
              <a:t>povećavaju</a:t>
            </a:r>
            <a:r>
              <a:rPr lang="hr-HR" sz="2400" dirty="0"/>
              <a:t> </a:t>
            </a:r>
            <a:r>
              <a:rPr lang="hr-HR" sz="2400" b="1" dirty="0"/>
              <a:t>se </a:t>
            </a:r>
            <a:r>
              <a:rPr lang="hr-HR" sz="2400" dirty="0"/>
              <a:t>u ukupnom iznosu od </a:t>
            </a:r>
            <a:r>
              <a:rPr lang="hr-HR" sz="2400" b="1" dirty="0"/>
              <a:t>21.145.366,38 eura</a:t>
            </a:r>
            <a:r>
              <a:rPr lang="hr-HR" sz="2400" dirty="0"/>
              <a:t>:</a:t>
            </a:r>
          </a:p>
          <a:p>
            <a:endParaRPr lang="hr-HR" dirty="0"/>
          </a:p>
        </p:txBody>
      </p:sp>
      <p:graphicFrame>
        <p:nvGraphicFramePr>
          <p:cNvPr id="4" name="Chart 13">
            <a:extLst>
              <a:ext uri="{FF2B5EF4-FFF2-40B4-BE49-F238E27FC236}">
                <a16:creationId xmlns:a16="http://schemas.microsoft.com/office/drawing/2014/main" id="{F969C909-87A7-4B65-AD0B-23E8866905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0370218"/>
              </p:ext>
            </p:extLst>
          </p:nvPr>
        </p:nvGraphicFramePr>
        <p:xfrm>
          <a:off x="1954635" y="2466363"/>
          <a:ext cx="8472881" cy="3330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51278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3F544A-21E7-CB65-1C6D-6DEECF577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20802-67B3-38F9-9626-2A6968705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IZDACI ZA FINANCIJSKU IMOVINU I OTPLATU ZAJMOVA</a:t>
            </a:r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21405A21-BC45-B73E-51A6-2EDFAA4FB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1" y="1506333"/>
            <a:ext cx="9450826" cy="4290460"/>
          </a:xfrm>
        </p:spPr>
        <p:txBody>
          <a:bodyPr/>
          <a:lstStyle/>
          <a:p>
            <a:r>
              <a:rPr lang="hr-HR" sz="2400" b="1" dirty="0"/>
              <a:t>Izdaci za financijsku imovinu i otplate zajmova povećavaju</a:t>
            </a:r>
            <a:r>
              <a:rPr lang="hr-HR" sz="2400" dirty="0"/>
              <a:t> </a:t>
            </a:r>
            <a:r>
              <a:rPr lang="hr-HR" sz="2400" b="1" dirty="0"/>
              <a:t>se </a:t>
            </a:r>
            <a:r>
              <a:rPr lang="hr-HR" sz="2400" dirty="0"/>
              <a:t>u ukupnom iznosu od </a:t>
            </a:r>
            <a:r>
              <a:rPr lang="hr-HR" sz="2400" b="1" dirty="0"/>
              <a:t>867.917,00 eura</a:t>
            </a:r>
            <a:r>
              <a:rPr lang="hr-HR" sz="2400" dirty="0"/>
              <a:t>:</a:t>
            </a:r>
          </a:p>
          <a:p>
            <a:endParaRPr lang="hr-HR" dirty="0"/>
          </a:p>
        </p:txBody>
      </p:sp>
      <p:graphicFrame>
        <p:nvGraphicFramePr>
          <p:cNvPr id="3" name="Chart 14">
            <a:extLst>
              <a:ext uri="{FF2B5EF4-FFF2-40B4-BE49-F238E27FC236}">
                <a16:creationId xmlns:a16="http://schemas.microsoft.com/office/drawing/2014/main" id="{3B236E18-79F5-493A-8D55-ED7D81D537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2734867"/>
              </p:ext>
            </p:extLst>
          </p:nvPr>
        </p:nvGraphicFramePr>
        <p:xfrm>
          <a:off x="1926077" y="2373549"/>
          <a:ext cx="8754893" cy="3423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04564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FAEC51-249E-67F0-1535-089519B78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105EB-8A7C-8BCF-3760-648DCEE82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49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POVEĆANJE/SMANJENJE PO UPRAVNIM TIJELIMA 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5" name="Rezervirano mjesto sadržaja 4">
            <a:extLst>
              <a:ext uri="{FF2B5EF4-FFF2-40B4-BE49-F238E27FC236}">
                <a16:creationId xmlns:a16="http://schemas.microsoft.com/office/drawing/2014/main" id="{0B122006-043F-0646-2BFF-6FFE2C8874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162252"/>
              </p:ext>
            </p:extLst>
          </p:nvPr>
        </p:nvGraphicFramePr>
        <p:xfrm>
          <a:off x="1702340" y="1468877"/>
          <a:ext cx="9651459" cy="4289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270386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828AE9-CB09-CEF7-B1E9-E80C73668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82894-48A1-0C65-CF78-108AEBA18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10277678" cy="918391"/>
          </a:xfrm>
        </p:spPr>
        <p:txBody>
          <a:bodyPr>
            <a:normAutofit/>
          </a:bodyPr>
          <a:lstStyle/>
          <a:p>
            <a:r>
              <a:rPr kumimoji="0" lang="hr-HR" sz="3100" b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POVEĆANJA/SMANJENJA PO PROJEKTIMA </a:t>
            </a:r>
            <a:endParaRPr lang="en-US" sz="31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7" name="Rezervirano mjesto sadržaja 6">
            <a:extLst>
              <a:ext uri="{FF2B5EF4-FFF2-40B4-BE49-F238E27FC236}">
                <a16:creationId xmlns:a16="http://schemas.microsoft.com/office/drawing/2014/main" id="{37B70055-7BDB-6381-BE1B-7011B8BDA8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464076"/>
              </p:ext>
            </p:extLst>
          </p:nvPr>
        </p:nvGraphicFramePr>
        <p:xfrm>
          <a:off x="1703052" y="1060315"/>
          <a:ext cx="9269746" cy="48452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39774">
                  <a:extLst>
                    <a:ext uri="{9D8B030D-6E8A-4147-A177-3AD203B41FA5}">
                      <a16:colId xmlns:a16="http://schemas.microsoft.com/office/drawing/2014/main" val="2397658523"/>
                    </a:ext>
                  </a:extLst>
                </a:gridCol>
                <a:gridCol w="1245140">
                  <a:extLst>
                    <a:ext uri="{9D8B030D-6E8A-4147-A177-3AD203B41FA5}">
                      <a16:colId xmlns:a16="http://schemas.microsoft.com/office/drawing/2014/main" val="1150760818"/>
                    </a:ext>
                  </a:extLst>
                </a:gridCol>
                <a:gridCol w="1517515">
                  <a:extLst>
                    <a:ext uri="{9D8B030D-6E8A-4147-A177-3AD203B41FA5}">
                      <a16:colId xmlns:a16="http://schemas.microsoft.com/office/drawing/2014/main" val="3922882250"/>
                    </a:ext>
                  </a:extLst>
                </a:gridCol>
                <a:gridCol w="1167317">
                  <a:extLst>
                    <a:ext uri="{9D8B030D-6E8A-4147-A177-3AD203B41FA5}">
                      <a16:colId xmlns:a16="http://schemas.microsoft.com/office/drawing/2014/main" val="1415328084"/>
                    </a:ext>
                  </a:extLst>
                </a:gridCol>
              </a:tblGrid>
              <a:tr h="28864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Naziv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Plan 2026.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Povećanje / smanjenje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Novi plan 2026.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1922407740"/>
                  </a:ext>
                </a:extLst>
              </a:tr>
              <a:tr h="18457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1776862418"/>
                  </a:ext>
                </a:extLst>
              </a:tr>
              <a:tr h="21843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OPĆI RASHODI ŽUPANIJSKIH UPRAVNIH TIJELA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16.858.200,00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820.000,00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17.678.200,00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471770923"/>
                  </a:ext>
                </a:extLst>
              </a:tr>
              <a:tr h="21843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ULAGANJA U POSLOVNE PROSTORE I OPREMU OSJEČKO-BARANJSKE ŽUPANIJE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1.987.500,00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-186.000,00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1.801.500,00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1488019910"/>
                  </a:ext>
                </a:extLst>
              </a:tr>
              <a:tr h="18723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DANUBE TRADITIONAL KULTOUR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1.038.404,00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-1.038.404,00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1150871433"/>
                  </a:ext>
                </a:extLst>
              </a:tr>
              <a:tr h="18723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POSLOVNI PARK GOSPODARSKOG CENTRA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3.000.000,00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12.546.000,00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15.546.000,00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1166579655"/>
                  </a:ext>
                </a:extLst>
              </a:tr>
              <a:tr h="21843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PROJEKT REVITALIZACIJE BROWNFIELD LOKACIJE OLT PODRUČJE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1.000.000,00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7.500.000,00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8.500.000,00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1123579849"/>
                  </a:ext>
                </a:extLst>
              </a:tr>
              <a:tr h="21843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OBNOVA KATEDRALE SV. PETRA U ĐAKOVU  I DRUGIH SAKRALNIH OBJEKATA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100.000,00</a:t>
                      </a: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100.000,00</a:t>
                      </a: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1374472295"/>
                  </a:ext>
                </a:extLst>
              </a:tr>
              <a:tr h="210634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l-PL" sz="1200" u="none" strike="noStrike" dirty="0">
                          <a:effectLst/>
                          <a:latin typeface="+mn-lt"/>
                        </a:rPr>
                        <a:t>OTPLATA ZAJMOVA GDJE JE ŽUPANIJA KORISNIK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1.680.960,00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1.127.917,00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2.808.877,00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957084427"/>
                  </a:ext>
                </a:extLst>
              </a:tr>
              <a:tr h="210634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PROVEDBA NAPNAV-A NA PODRUČJU OSJEČKO-BARANJSKE ŽUPANIJE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8.606.236,00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1.402.767,82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10.009.003,82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2685271707"/>
                  </a:ext>
                </a:extLst>
              </a:tr>
              <a:tr h="18723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POTPORE RURALNOM RAZVOJU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342.007,00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143.967,61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485.974,61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579792044"/>
                  </a:ext>
                </a:extLst>
              </a:tr>
              <a:tr h="18723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UPRAVNI I SUDSKI POSTUPCI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122.000,00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3.400.000,00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3.522.000,00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3359358924"/>
                  </a:ext>
                </a:extLst>
              </a:tr>
              <a:tr h="21843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UPRAVLJANJE I RASPOLAGANJE NEKRETNINAMA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115.000,00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94.940,00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209.940,00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1953454234"/>
                  </a:ext>
                </a:extLst>
              </a:tr>
              <a:tr h="18723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RAZVOJ ODGOJNO-OBRAZOVNOG SUSTAVA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10.130.948,00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362.145,57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10.493.093,57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121201320"/>
                  </a:ext>
                </a:extLst>
              </a:tr>
              <a:tr h="21843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FINANCIRANJE OSNOVNOG ŠKOLSTVA PREMA MINIMALNOM STANDARDU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7.392.399,00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613.086,67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8.005.485,67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902078162"/>
                  </a:ext>
                </a:extLst>
              </a:tr>
              <a:tr h="21843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FINANCIRANJE SREDNJEG ŠKOLSTVA PREMA MINIMALNOM STANDARDU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5.434.781,00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328.418,13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5.763.199,13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2818964687"/>
                  </a:ext>
                </a:extLst>
              </a:tr>
              <a:tr h="18457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OBUKA NEPLIVAČA I LJETNA ŠKOLA PLIVANJA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35.000,00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35.000,00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2220502159"/>
                  </a:ext>
                </a:extLst>
              </a:tr>
              <a:tr h="210634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REDOVNA DJELATNOST MUZEJA LIKOVNIH UMJETNOSTI U OSIJEKU 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1.112.069,00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387.969,00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1.500.038,00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1604906209"/>
                  </a:ext>
                </a:extLst>
              </a:tr>
              <a:tr h="21843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PODIZANJE KVALITETE I DOSTUPNOSTI SOCIJALNE SKRBI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5.599.366,00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88.056,39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5.687.422,39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1782836372"/>
                  </a:ext>
                </a:extLst>
              </a:tr>
              <a:tr h="18723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l-PL" sz="1200" u="none" strike="noStrike" dirty="0">
                          <a:effectLst/>
                          <a:latin typeface="+mn-lt"/>
                        </a:rPr>
                        <a:t>EKOS D.O.O.  ZA GOSPODARENJE OTPADOM</a:t>
                      </a:r>
                      <a:endParaRPr lang="pl-PL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698.954,00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122.598,00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821.552,00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3283704726"/>
                  </a:ext>
                </a:extLst>
              </a:tr>
              <a:tr h="24896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JEDNOKRATNA POMOĆ OBITELJIMA NOVOROĐENE DJECE S PODRUČJA ŽUPANIJE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450.000,00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50.000,00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500.000,00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2590253049"/>
                  </a:ext>
                </a:extLst>
              </a:tr>
              <a:tr h="18723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OBITELJSKE KUĆE I STANOVI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200.000,00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-90.000,00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110.000,00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2930137222"/>
                  </a:ext>
                </a:extLst>
              </a:tr>
              <a:tr h="21843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POTPORE MLADIM OBITELJIMA ZA RJEŠAVANJE STAMBENOG PITANJA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>
                          <a:effectLst/>
                          <a:latin typeface="+mn-lt"/>
                        </a:rPr>
                        <a:t>500.000,00</a:t>
                      </a:r>
                      <a:endParaRPr lang="hr-H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140.000,00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tc>
                  <a:txBody>
                    <a:bodyPr/>
                    <a:lstStyle/>
                    <a:p>
                      <a:pPr algn="r" rtl="0" fontAlgn="ctr">
                        <a:buNone/>
                      </a:pPr>
                      <a:r>
                        <a:rPr lang="hr-HR" sz="1200" u="none" strike="noStrike" dirty="0">
                          <a:effectLst/>
                          <a:latin typeface="+mn-lt"/>
                        </a:rPr>
                        <a:t>640.000,00</a:t>
                      </a:r>
                      <a:endParaRPr lang="hr-H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098" marR="7098" marT="7098" marB="0" anchor="ctr"/>
                </a:tc>
                <a:extLst>
                  <a:ext uri="{0D108BD9-81ED-4DB2-BD59-A6C34878D82A}">
                    <a16:rowId xmlns:a16="http://schemas.microsoft.com/office/drawing/2014/main" val="4169693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04833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SAZNAJTE VIŠE…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42218C2-5247-D1B6-7923-4D3CFDB3E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66862"/>
            <a:ext cx="9734550" cy="3724275"/>
          </a:xfrm>
        </p:spPr>
        <p:txBody>
          <a:bodyPr/>
          <a:lstStyle/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web stranici – </a:t>
            </a: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https://www.obz.hr/index.php/proracun</a:t>
            </a:r>
            <a:endParaRPr lang="pl-PL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službenom glasniku Osječko-baranjske županije </a:t>
            </a: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Upravnom odjelu za javne financije, Županijska 4, 31000 Osijek</a:t>
            </a: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hr-H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hr-H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04529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39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4798</TotalTime>
  <Words>1668</Words>
  <Application>Microsoft Office PowerPoint</Application>
  <PresentationFormat>Široki zaslon</PresentationFormat>
  <Paragraphs>427</Paragraphs>
  <Slides>28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Wingdings</vt:lpstr>
      <vt:lpstr>Office Theme</vt:lpstr>
      <vt:lpstr>PowerPoint prezentacija</vt:lpstr>
      <vt:lpstr>PowerPoint prezentacija</vt:lpstr>
      <vt:lpstr>ŠTO JE PRORAČUN?</vt:lpstr>
      <vt:lpstr>PRORAČUN OSJEČKO-BARANJSKE ŽUPANIJE</vt:lpstr>
      <vt:lpstr>ŠTO JE REBALANS?</vt:lpstr>
      <vt:lpstr>PRORAČUN OSJEČKO-BARANJSKE ŽUPANIJE ZA 2026. </vt:lpstr>
      <vt:lpstr>RAZLOZI IZMJENE I DOPUNE PRORAČUNA ZA 2026. </vt:lpstr>
      <vt:lpstr>IZMJENE PRORAČUNA ZA 2026.GODINU</vt:lpstr>
      <vt:lpstr>IZMJENE PRORAČUNA ZA 2026.GODINU</vt:lpstr>
      <vt:lpstr>SAŽETAK PRORAČUNA</vt:lpstr>
      <vt:lpstr>POVEĆANJE/SMANJENJE PRIHODA I PRIMITAKA PO  OSNOVNIM SKUPINAMA</vt:lpstr>
      <vt:lpstr>POVEĆANJE/SMANJENJE PRIHODA I PRIMITAKA PO  OSNOVNIM SKUPINAMA I KORISNICIMA</vt:lpstr>
      <vt:lpstr>PRIHODI OD POREZA </vt:lpstr>
      <vt:lpstr>PRIHODI OD POMOĆI</vt:lpstr>
      <vt:lpstr>PRIHODI OD POMOĆI- Županijski proračun </vt:lpstr>
      <vt:lpstr>PRIMICI OD FINANCIJSKE IMOVINE I ZADUŽIVANJA</vt:lpstr>
      <vt:lpstr>PRENESENI VIŠAK/MANJAK IZ PRETHODNIH GODINA</vt:lpstr>
      <vt:lpstr>RASHODI I IZDACI</vt:lpstr>
      <vt:lpstr>POVEĆANJE/SMANJENJE RASHODA I IZDATAKA PO  OSNOVNIM SKUPINAMA</vt:lpstr>
      <vt:lpstr>POVEĆANJE/SMANJENJE RASHODA I IZDATAKA PO  OSNOVNIM SKUPINAMA I KORISNICIMA</vt:lpstr>
      <vt:lpstr>RASHODI ZA ZAPOSLENE</vt:lpstr>
      <vt:lpstr>MATERIJALNI RASHODI</vt:lpstr>
      <vt:lpstr>RASHODI ZA NABAVU NEFINANCIJSKE IMOVINE</vt:lpstr>
      <vt:lpstr>IZDACI ZA FINANCIJSKU IMOVINU I OTPLATU ZAJMOVA</vt:lpstr>
      <vt:lpstr>POVEĆANJE/SMANJENJE PO UPRAVNIM TIJELIMA </vt:lpstr>
      <vt:lpstr>POVEĆANJA/SMANJENJA PO PROJEKTIMA </vt:lpstr>
      <vt:lpstr>SAZNAJTE VIŠE…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misokovac007@outlook.com</dc:creator>
  <cp:lastModifiedBy>Martina Bubalo</cp:lastModifiedBy>
  <cp:revision>115</cp:revision>
  <dcterms:created xsi:type="dcterms:W3CDTF">2023-02-02T14:04:02Z</dcterms:created>
  <dcterms:modified xsi:type="dcterms:W3CDTF">2026-06-15T05:50:41Z</dcterms:modified>
</cp:coreProperties>
</file>