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0" r:id="rId4"/>
    <p:sldId id="294" r:id="rId5"/>
    <p:sldId id="291" r:id="rId6"/>
    <p:sldId id="293" r:id="rId7"/>
    <p:sldId id="292" r:id="rId8"/>
    <p:sldId id="332" r:id="rId9"/>
    <p:sldId id="295" r:id="rId10"/>
    <p:sldId id="333" r:id="rId11"/>
    <p:sldId id="334" r:id="rId12"/>
    <p:sldId id="297" r:id="rId13"/>
    <p:sldId id="300" r:id="rId14"/>
    <p:sldId id="318" r:id="rId15"/>
    <p:sldId id="319" r:id="rId16"/>
    <p:sldId id="302" r:id="rId17"/>
    <p:sldId id="314" r:id="rId18"/>
    <p:sldId id="329" r:id="rId19"/>
    <p:sldId id="301" r:id="rId20"/>
    <p:sldId id="316" r:id="rId21"/>
    <p:sldId id="306" r:id="rId22"/>
    <p:sldId id="321" r:id="rId23"/>
    <p:sldId id="305" r:id="rId24"/>
    <p:sldId id="323" r:id="rId25"/>
    <p:sldId id="324" r:id="rId26"/>
    <p:sldId id="325" r:id="rId27"/>
    <p:sldId id="308" r:id="rId28"/>
    <p:sldId id="330" r:id="rId29"/>
    <p:sldId id="331" r:id="rId30"/>
    <p:sldId id="307" r:id="rId31"/>
    <p:sldId id="328" r:id="rId32"/>
    <p:sldId id="326" r:id="rId33"/>
    <p:sldId id="312" r:id="rId34"/>
    <p:sldId id="261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9F9"/>
    <a:srgbClr val="FA4C06"/>
    <a:srgbClr val="F83B08"/>
    <a:srgbClr val="007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Stil teme 2 - Isticanj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Stil teme 1 - Isticanj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ila, bez rešetk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Stil teme 1 - Isticanj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Srednji stil 2 - Isticanj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Srednji stil 1 - Isticanj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971" autoAdjust="0"/>
  </p:normalViewPr>
  <p:slideViewPr>
    <p:cSldViewPr snapToGrid="0">
      <p:cViewPr varScale="1">
        <p:scale>
          <a:sx n="108" d="100"/>
          <a:sy n="108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400" b="0" i="0" u="none" strike="noStrike" kern="1200" spc="0" baseline="0">
                <a:solidFill>
                  <a:srgbClr val="595959"/>
                </a:solidFill>
                <a:latin typeface="Calibri"/>
              </a:defRPr>
            </a:pPr>
            <a:r>
              <a:rPr lang="hr-HR" sz="1400" b="0" i="0" u="none" strike="noStrike" kern="1200" cap="none" spc="0" baseline="0" dirty="0">
                <a:solidFill>
                  <a:srgbClr val="595959"/>
                </a:solidFill>
                <a:uFillTx/>
                <a:latin typeface="Calibri"/>
              </a:rPr>
              <a:t>Proračun Osječko-baranjske županije za 2025. godinu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100" b="0" i="0" u="none" strike="noStrike" kern="1200" baseline="0">
                    <a:solidFill>
                      <a:srgbClr val="404040"/>
                    </a:solidFill>
                    <a:latin typeface="Calibri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List1!$C$2:$D$2</c:f>
              <c:strCache>
                <c:ptCount val="2"/>
                <c:pt idx="0">
                  <c:v>Proračun 2025.</c:v>
                </c:pt>
                <c:pt idx="1">
                  <c:v>I. rebalans 2025.</c:v>
                </c:pt>
              </c:strCache>
            </c:strRef>
          </c:cat>
          <c:val>
            <c:numRef>
              <c:f>List1!$C$3:$D$3</c:f>
              <c:numCache>
                <c:formatCode>#,##0.00</c:formatCode>
                <c:ptCount val="2"/>
                <c:pt idx="0">
                  <c:v>301922213.72000003</c:v>
                </c:pt>
                <c:pt idx="1">
                  <c:v>329598992.05000001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5-4378-B121-E0252B06FE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4715232"/>
        <c:axId val="634732152"/>
      </c:barChart>
      <c:valAx>
        <c:axId val="634732152"/>
        <c:scaling>
          <c:orientation val="minMax"/>
        </c:scaling>
        <c:delete val="0"/>
        <c:axPos val="l"/>
        <c:majorGridlines>
          <c:spPr>
            <a:ln w="9528" cap="flat">
              <a:solidFill>
                <a:srgbClr val="D9D9D9"/>
              </a:solidFill>
              <a:prstDash val="solid"/>
              <a:round/>
            </a:ln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0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sr-Latn-RS"/>
          </a:p>
        </c:txPr>
        <c:crossAx val="634715232"/>
        <c:crosses val="autoZero"/>
        <c:crossBetween val="between"/>
      </c:valAx>
      <c:catAx>
        <c:axId val="63471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200" b="0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sr-Latn-RS"/>
          </a:p>
        </c:txPr>
        <c:crossAx val="634732152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solidFill>
      <a:srgbClr val="FFFFFF"/>
    </a:solidFill>
    <a:ln w="9528" cap="flat">
      <a:solidFill>
        <a:srgbClr val="D9D9D9"/>
      </a:solidFill>
      <a:prstDash val="solid"/>
      <a:round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hr-HR" sz="1000" b="0" i="0" u="none" strike="noStrike" kern="1200" baseline="0">
          <a:solidFill>
            <a:srgbClr val="000000"/>
          </a:solidFill>
          <a:latin typeface="Calibri"/>
        </a:defRPr>
      </a:pPr>
      <a:endParaRPr lang="sr-Latn-R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prihodi'!$B$2:$B$14</c:f>
              <c:strCache>
                <c:ptCount val="13"/>
                <c:pt idx="0">
                  <c:v>Prihodi od poreza</c:v>
                </c:pt>
                <c:pt idx="1">
                  <c:v>Pomoći iz inozemstva (darovnice) i od subjekata unutar općeg  proračuna</c:v>
                </c:pt>
                <c:pt idx="2">
                  <c:v>Prihodi od imovine</c:v>
                </c:pt>
                <c:pt idx="3">
                  <c:v>Prihodi od upravnih i administrativnih pristojbi,  pristojbi  po  posebnim propisima i naknada</c:v>
                </c:pt>
                <c:pt idx="4">
                  <c:v>Prihodi od prodaje proizvoda i roba te pruženih usluga i prihodi od donacija</c:v>
                </c:pt>
                <c:pt idx="5">
                  <c:v>Prihodi iz nadležnog proračuna i od HZZO-a</c:v>
                </c:pt>
                <c:pt idx="6">
                  <c:v>Kazne, upravne mjere i ostali prihodi </c:v>
                </c:pt>
                <c:pt idx="7">
                  <c:v>Prihodi od prodaje neproizvedene dugotrajne imovine</c:v>
                </c:pt>
                <c:pt idx="8">
                  <c:v>Prihodi od prodaje proizvedene dugotrajne imovine</c:v>
                </c:pt>
                <c:pt idx="9">
                  <c:v>Primljeni povrati glavnica danih zajmova i depozita</c:v>
                </c:pt>
                <c:pt idx="10">
                  <c:v>Prihodi od prodaje dionica i udjela u glavnici</c:v>
                </c:pt>
                <c:pt idx="11">
                  <c:v>Primici od zaduživanja</c:v>
                </c:pt>
                <c:pt idx="12">
                  <c:v>Rezultat poslovanja</c:v>
                </c:pt>
              </c:strCache>
            </c:strRef>
          </c:cat>
          <c:val>
            <c:numRef>
              <c:f>'+- prihodi'!$F$2:$F$14</c:f>
              <c:numCache>
                <c:formatCode>#,##0.00</c:formatCode>
                <c:ptCount val="13"/>
                <c:pt idx="0">
                  <c:v>75000</c:v>
                </c:pt>
                <c:pt idx="1">
                  <c:v>15949135.189999999</c:v>
                </c:pt>
                <c:pt idx="2">
                  <c:v>480864</c:v>
                </c:pt>
                <c:pt idx="3">
                  <c:v>-341983.95000000007</c:v>
                </c:pt>
                <c:pt idx="4">
                  <c:v>2993817.99</c:v>
                </c:pt>
                <c:pt idx="5">
                  <c:v>851880</c:v>
                </c:pt>
                <c:pt idx="6">
                  <c:v>97636.75</c:v>
                </c:pt>
                <c:pt idx="7">
                  <c:v>1000</c:v>
                </c:pt>
                <c:pt idx="8">
                  <c:v>60043.31</c:v>
                </c:pt>
                <c:pt idx="9">
                  <c:v>0</c:v>
                </c:pt>
                <c:pt idx="10">
                  <c:v>0</c:v>
                </c:pt>
                <c:pt idx="11">
                  <c:v>1000000</c:v>
                </c:pt>
                <c:pt idx="12">
                  <c:v>6509385.040000001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D104-45BB-91CA-96FDE651B79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1"/>
        <c:axId val="528854344"/>
        <c:axId val="528852776"/>
      </c:barChart>
      <c:catAx>
        <c:axId val="52885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2776"/>
        <c:crosses val="autoZero"/>
        <c:auto val="1"/>
        <c:lblAlgn val="ctr"/>
        <c:lblOffset val="100"/>
        <c:noMultiLvlLbl val="1"/>
      </c:catAx>
      <c:valAx>
        <c:axId val="528852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prihodi'!$B$2</c:f>
              <c:strCache>
                <c:ptCount val="1"/>
                <c:pt idx="0">
                  <c:v>Prihodi od poreza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prihodi'!$C$2:$E$2</c:f>
              <c:numCache>
                <c:formatCode>#,##0.00</c:formatCode>
                <c:ptCount val="3"/>
                <c:pt idx="0">
                  <c:v>75000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4096-4136-9ACD-A1715E5654F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prihodi'!$B$3</c:f>
              <c:strCache>
                <c:ptCount val="1"/>
                <c:pt idx="0">
                  <c:v>Pomoći iz inozemstva (darovnice) i od subjekata unutar općeg  proračuna</c:v>
                </c:pt>
              </c:strCache>
            </c:strRef>
          </c:tx>
          <c:spPr>
            <a:solidFill>
              <a:srgbClr val="2E75B6"/>
            </a:solidFill>
            <a:ln>
              <a:noFill/>
            </a:ln>
            <a:effectLst/>
          </c:spPr>
          <c:invertIfNegative val="1"/>
          <c:dLbls>
            <c:dLbl>
              <c:idx val="1"/>
              <c:tx>
                <c:rich>
                  <a:bodyPr/>
                  <a:lstStyle/>
                  <a:p>
                    <a:fld id="{B7AE4918-D3B2-4E57-84BC-A59BDC44A314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7BD-4A03-985C-B68575486D50}"/>
                </c:ext>
              </c:extLst>
            </c:dLbl>
            <c:dLbl>
              <c:idx val="2"/>
              <c:layout>
                <c:manualLayout>
                  <c:x val="6.4337215751525234E-2"/>
                  <c:y val="1.1035739080541032E-16"/>
                </c:manualLayout>
              </c:layout>
              <c:tx>
                <c:rich>
                  <a:bodyPr/>
                  <a:lstStyle/>
                  <a:p>
                    <a:fld id="{C91A7F01-0237-4270-A24C-B4BA476262F3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7BD-4A03-985C-B68575486D50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prihodi'!$C$3:$E$3</c:f>
              <c:numCache>
                <c:formatCode>#,##0.00</c:formatCode>
                <c:ptCount val="3"/>
                <c:pt idx="0">
                  <c:v>6735276.0299999993</c:v>
                </c:pt>
                <c:pt idx="1">
                  <c:v>8383665.9800000004</c:v>
                </c:pt>
                <c:pt idx="2">
                  <c:v>830193.18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57BD-4A03-985C-B68575486D5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0152"/>
        <c:axId val="543360544"/>
      </c:barChart>
      <c:catAx>
        <c:axId val="54336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0544"/>
        <c:crosses val="autoZero"/>
        <c:auto val="1"/>
        <c:lblAlgn val="ctr"/>
        <c:lblOffset val="100"/>
        <c:noMultiLvlLbl val="0"/>
      </c:catAx>
      <c:valAx>
        <c:axId val="543360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0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prihodi'!$B$20</c:f>
              <c:strCache>
                <c:ptCount val="1"/>
                <c:pt idx="0">
                  <c:v>Primici od financijske imovine i zaduživanja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5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26C-43E2-B44F-2AA4D20000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prihodi'!$C$20:$E$20</c:f>
              <c:numCache>
                <c:formatCode>#,##0.00</c:formatCode>
                <c:ptCount val="3"/>
                <c:pt idx="0">
                  <c:v>1000000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26C-43E2-B44F-2AA4D20000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0152"/>
        <c:axId val="543360544"/>
      </c:barChart>
      <c:catAx>
        <c:axId val="54336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0544"/>
        <c:crosses val="autoZero"/>
        <c:auto val="1"/>
        <c:lblAlgn val="ctr"/>
        <c:lblOffset val="100"/>
        <c:noMultiLvlLbl val="0"/>
      </c:catAx>
      <c:valAx>
        <c:axId val="543360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0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prihodi'!$B$14</c:f>
              <c:strCache>
                <c:ptCount val="1"/>
                <c:pt idx="0">
                  <c:v>Rezultat poslovanja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F766-474A-8FE1-99A9BEEDF57D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354DA9BA-D562-4A28-B8CC-D2C2A9E0BFB2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766-474A-8FE1-99A9BEEDF57D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prihodi'!$C$14:$E$14</c:f>
              <c:numCache>
                <c:formatCode>#,##0.00</c:formatCode>
                <c:ptCount val="3"/>
                <c:pt idx="0">
                  <c:v>4866103.2300000004</c:v>
                </c:pt>
                <c:pt idx="1">
                  <c:v>957388.78</c:v>
                </c:pt>
                <c:pt idx="2">
                  <c:v>685893.03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F766-474A-8FE1-99A9BEEDF57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1328"/>
        <c:axId val="543361720"/>
      </c:barChart>
      <c:catAx>
        <c:axId val="54336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1720"/>
        <c:crosses val="autoZero"/>
        <c:auto val="1"/>
        <c:lblAlgn val="ctr"/>
        <c:lblOffset val="100"/>
        <c:noMultiLvlLbl val="0"/>
      </c:catAx>
      <c:valAx>
        <c:axId val="5433617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1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List1!$D$5</c:f>
              <c:strCache>
                <c:ptCount val="1"/>
                <c:pt idx="0">
                  <c:v>Plan za 2025.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</c:spPr>
          <c:invertIfNegative val="0"/>
          <c:cat>
            <c:strRef>
              <c:f>List1!$C$6:$C$7</c:f>
              <c:strCache>
                <c:ptCount val="2"/>
                <c:pt idx="0">
                  <c:v>Županijski proračun</c:v>
                </c:pt>
                <c:pt idx="1">
                  <c:v>Proračunski korisnici</c:v>
                </c:pt>
              </c:strCache>
            </c:strRef>
          </c:cat>
          <c:val>
            <c:numRef>
              <c:f>List1!$D$6:$D$7</c:f>
              <c:numCache>
                <c:formatCode>#,##0.00</c:formatCode>
                <c:ptCount val="2"/>
                <c:pt idx="0">
                  <c:v>107037437.23999999</c:v>
                </c:pt>
                <c:pt idx="1">
                  <c:v>194255554.19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B6-4E86-84EE-23661DBF5FAB}"/>
            </c:ext>
          </c:extLst>
        </c:ser>
        <c:ser>
          <c:idx val="1"/>
          <c:order val="1"/>
          <c:tx>
            <c:strRef>
              <c:f>List1!$E$5</c:f>
              <c:strCache>
                <c:ptCount val="1"/>
                <c:pt idx="0">
                  <c:v>I. rebalans 2025.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</c:spPr>
          <c:invertIfNegative val="0"/>
          <c:cat>
            <c:strRef>
              <c:f>List1!$C$6:$C$7</c:f>
              <c:strCache>
                <c:ptCount val="2"/>
                <c:pt idx="0">
                  <c:v>Županijski proračun</c:v>
                </c:pt>
                <c:pt idx="1">
                  <c:v>Proračunski korisnici</c:v>
                </c:pt>
              </c:strCache>
            </c:strRef>
          </c:cat>
          <c:val>
            <c:numRef>
              <c:f>List1!$E$6:$E$7</c:f>
              <c:numCache>
                <c:formatCode>#,##0.00</c:formatCode>
                <c:ptCount val="2"/>
                <c:pt idx="0">
                  <c:v>121902642.89</c:v>
                </c:pt>
                <c:pt idx="1">
                  <c:v>206885719.96000001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B6-4E86-84EE-23661DBF5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5874440"/>
        <c:axId val="415868320"/>
      </c:barChart>
      <c:valAx>
        <c:axId val="415868320"/>
        <c:scaling>
          <c:orientation val="minMax"/>
        </c:scaling>
        <c:delete val="0"/>
        <c:axPos val="l"/>
        <c:majorGridlines>
          <c:spPr>
            <a:ln w="9528" cap="flat">
              <a:solidFill>
                <a:srgbClr val="D9D9D9"/>
              </a:solidFill>
              <a:prstDash val="solid"/>
              <a:round/>
            </a:ln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0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sr-Latn-RS"/>
          </a:p>
        </c:txPr>
        <c:crossAx val="415874440"/>
        <c:crosses val="autoZero"/>
        <c:crossBetween val="between"/>
      </c:valAx>
      <c:catAx>
        <c:axId val="415874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0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sr-Latn-RS"/>
          </a:p>
        </c:txPr>
        <c:crossAx val="415868320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</c:dTable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900" b="0" i="0" u="none" strike="noStrike" kern="1200" baseline="0">
              <a:solidFill>
                <a:srgbClr val="595959"/>
              </a:solidFill>
              <a:latin typeface="Calibri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rgbClr val="FFFFFF"/>
    </a:solidFill>
    <a:ln w="9528" cap="flat">
      <a:solidFill>
        <a:srgbClr val="D9D9D9"/>
      </a:solidFill>
      <a:prstDash val="solid"/>
      <a:round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hr-HR" sz="1000" b="0" i="0" u="none" strike="noStrike" kern="1200" baseline="0">
          <a:solidFill>
            <a:srgbClr val="000000"/>
          </a:solidFill>
          <a:latin typeface="Calibri"/>
        </a:defRPr>
      </a:pPr>
      <a:endParaRPr lang="sr-Latn-R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2E75B6"/>
            </a:solidFill>
            <a:ln>
              <a:noFill/>
            </a:ln>
            <a:effectLst/>
          </c:spPr>
          <c:invertIfNegative val="1"/>
          <c:dPt>
            <c:idx val="0"/>
            <c:invertIfNegative val="1"/>
            <c:bubble3D val="0"/>
            <c:spPr>
              <a:solidFill>
                <a:srgbClr val="2E75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3FD-4FF5-9162-C9387B384438}"/>
              </c:ext>
            </c:extLst>
          </c:dPt>
          <c:dPt>
            <c:idx val="8"/>
            <c:invertIfNegative val="1"/>
            <c:bubble3D val="0"/>
            <c:spPr>
              <a:solidFill>
                <a:srgbClr val="2E75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3FD-4FF5-9162-C9387B38443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rashodi'!$B$2:$B$14</c:f>
              <c:strCache>
                <c:ptCount val="12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inozemstvo i unutar općeg proračuna</c:v>
                </c:pt>
                <c:pt idx="5">
                  <c:v>Naknade građanima i kućanstvima na temelju osiguranja i druge naknade</c:v>
                </c:pt>
                <c:pt idx="6">
                  <c:v>Rashodi za donacije, kazne, naknade šteta i kapitalne pomoći</c:v>
                </c:pt>
                <c:pt idx="7">
                  <c:v>Rashodi za nabavu neproizvedene dugotrajne imovine</c:v>
                </c:pt>
                <c:pt idx="8">
                  <c:v>Rashodi za nabavu proizvedene dugotrajne imovine</c:v>
                </c:pt>
                <c:pt idx="9">
                  <c:v>Rashodi za dodatna ulaganja na nefinancijskoj imovini</c:v>
                </c:pt>
                <c:pt idx="10">
                  <c:v>Izdaci za dane zajmove i jamčevne pologe</c:v>
                </c:pt>
                <c:pt idx="11">
                  <c:v>Izdaci za otplatu glavnice primljenih kredita i zajmova</c:v>
                </c:pt>
              </c:strCache>
            </c:strRef>
          </c:cat>
          <c:val>
            <c:numRef>
              <c:f>'+- rashodi'!$G$2:$G$14</c:f>
              <c:numCache>
                <c:formatCode>#,##0.00</c:formatCode>
                <c:ptCount val="12"/>
                <c:pt idx="0">
                  <c:v>9928910.5200000014</c:v>
                </c:pt>
                <c:pt idx="1">
                  <c:v>3609908.62</c:v>
                </c:pt>
                <c:pt idx="2">
                  <c:v>52570.32</c:v>
                </c:pt>
                <c:pt idx="3">
                  <c:v>1076703.21</c:v>
                </c:pt>
                <c:pt idx="4">
                  <c:v>1568041.6400000001</c:v>
                </c:pt>
                <c:pt idx="5">
                  <c:v>127952</c:v>
                </c:pt>
                <c:pt idx="6">
                  <c:v>47924</c:v>
                </c:pt>
                <c:pt idx="7">
                  <c:v>105885</c:v>
                </c:pt>
                <c:pt idx="8">
                  <c:v>10522679.050000001</c:v>
                </c:pt>
                <c:pt idx="9">
                  <c:v>637890.97</c:v>
                </c:pt>
                <c:pt idx="10">
                  <c:v>0</c:v>
                </c:pt>
                <c:pt idx="11">
                  <c:v>-1687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23FD-4FF5-9162-C9387B3844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543362504"/>
        <c:axId val="543362896"/>
      </c:barChart>
      <c:dateAx>
        <c:axId val="54336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2896"/>
        <c:crosses val="autoZero"/>
        <c:auto val="0"/>
        <c:lblOffset val="100"/>
        <c:baseTimeUnit val="days"/>
      </c:dateAx>
      <c:valAx>
        <c:axId val="543362896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543362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rashodi'!$B$2</c:f>
              <c:strCache>
                <c:ptCount val="1"/>
                <c:pt idx="0">
                  <c:v>Rashodi za zaposlene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rashodi'!$C$2:$F$2</c:f>
              <c:numCache>
                <c:formatCode>#,##0.00</c:formatCode>
                <c:ptCount val="4"/>
                <c:pt idx="0">
                  <c:v>475000</c:v>
                </c:pt>
                <c:pt idx="1">
                  <c:v>1495517.7100000002</c:v>
                </c:pt>
                <c:pt idx="2">
                  <c:v>7657361.8100000005</c:v>
                </c:pt>
                <c:pt idx="3">
                  <c:v>301031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97B-454D-8952-7CA7CE3BC2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3680"/>
        <c:axId val="543364072"/>
      </c:barChart>
      <c:catAx>
        <c:axId val="54336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4072"/>
        <c:crosses val="autoZero"/>
        <c:auto val="1"/>
        <c:lblAlgn val="ctr"/>
        <c:lblOffset val="100"/>
        <c:noMultiLvlLbl val="0"/>
      </c:catAx>
      <c:valAx>
        <c:axId val="5433640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rashodi'!$B$3</c:f>
              <c:strCache>
                <c:ptCount val="1"/>
                <c:pt idx="0">
                  <c:v>Materijalni rashodi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rashodi'!$C$3:$F$3</c:f>
              <c:numCache>
                <c:formatCode>#,##0.00</c:formatCode>
                <c:ptCount val="4"/>
                <c:pt idx="0">
                  <c:v>610391.94999999984</c:v>
                </c:pt>
                <c:pt idx="1">
                  <c:v>413721.31</c:v>
                </c:pt>
                <c:pt idx="2">
                  <c:v>1898083.75</c:v>
                </c:pt>
                <c:pt idx="3">
                  <c:v>687711.6100000001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9BA-4C53-B2EF-0359F78824C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4856"/>
        <c:axId val="543365248"/>
      </c:barChart>
      <c:catAx>
        <c:axId val="54336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5248"/>
        <c:crosses val="autoZero"/>
        <c:auto val="1"/>
        <c:lblAlgn val="ctr"/>
        <c:lblOffset val="100"/>
        <c:noMultiLvlLbl val="0"/>
      </c:catAx>
      <c:valAx>
        <c:axId val="5433652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4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rashodi'!$B$4</c:f>
              <c:strCache>
                <c:ptCount val="1"/>
                <c:pt idx="0">
                  <c:v>Financijski rashodi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Pt>
            <c:idx val="3"/>
            <c:invertIfNegative val="1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161-4643-9B9B-255AE6EAA71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rashodi'!$C$4:$F$4</c:f>
              <c:numCache>
                <c:formatCode>#,##0.00</c:formatCode>
                <c:ptCount val="4"/>
                <c:pt idx="0">
                  <c:v>50926.92</c:v>
                </c:pt>
                <c:pt idx="1">
                  <c:v>0</c:v>
                </c:pt>
                <c:pt idx="2">
                  <c:v>1695.4</c:v>
                </c:pt>
                <c:pt idx="3">
                  <c:v>-52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2161-4643-9B9B-255AE6EAA7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6032"/>
        <c:axId val="543366424"/>
      </c:barChart>
      <c:catAx>
        <c:axId val="54336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6424"/>
        <c:crosses val="autoZero"/>
        <c:auto val="1"/>
        <c:lblAlgn val="ctr"/>
        <c:lblOffset val="100"/>
        <c:noMultiLvlLbl val="0"/>
      </c:catAx>
      <c:valAx>
        <c:axId val="5433664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6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rashodi'!$B$5</c:f>
              <c:strCache>
                <c:ptCount val="1"/>
                <c:pt idx="0">
                  <c:v>Subvencije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Pt>
            <c:idx val="1"/>
            <c:invertIfNegative val="1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068-4E95-9B41-EE584A0383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rashodi'!$C$5:$F$5</c:f>
              <c:numCache>
                <c:formatCode>#,##0.00</c:formatCode>
                <c:ptCount val="4"/>
                <c:pt idx="0">
                  <c:v>0</c:v>
                </c:pt>
                <c:pt idx="1">
                  <c:v>1076703.21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B068-4E95-9B41-EE584A03839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85400312"/>
        <c:axId val="585400704"/>
      </c:barChart>
      <c:catAx>
        <c:axId val="585400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85400704"/>
        <c:crosses val="autoZero"/>
        <c:auto val="1"/>
        <c:lblAlgn val="ctr"/>
        <c:lblOffset val="100"/>
        <c:noMultiLvlLbl val="0"/>
      </c:catAx>
      <c:valAx>
        <c:axId val="585400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85400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575720256265802E-2"/>
          <c:y val="3.7599758269493966E-2"/>
          <c:w val="0.92798843572174106"/>
          <c:h val="0.496843165484675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rashodi'!$B$19</c:f>
              <c:strCache>
                <c:ptCount val="1"/>
                <c:pt idx="0">
                  <c:v>Rashodi za nabavu nefinancijske imovine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rashodi'!$C$19:$F$19</c:f>
              <c:numCache>
                <c:formatCode>#,##0.00</c:formatCode>
                <c:ptCount val="4"/>
                <c:pt idx="0">
                  <c:v>-215438.86</c:v>
                </c:pt>
                <c:pt idx="1">
                  <c:v>7814907.6600000001</c:v>
                </c:pt>
                <c:pt idx="2">
                  <c:v>3145034.2200000007</c:v>
                </c:pt>
                <c:pt idx="3">
                  <c:v>521952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B5FC-4C14-A691-8C4CF56F408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84269280"/>
        <c:axId val="584269672"/>
      </c:barChart>
      <c:catAx>
        <c:axId val="58426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84269672"/>
        <c:crosses val="autoZero"/>
        <c:auto val="1"/>
        <c:lblAlgn val="ctr"/>
        <c:lblOffset val="100"/>
        <c:noMultiLvlLbl val="0"/>
      </c:catAx>
      <c:valAx>
        <c:axId val="584269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842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575720256265802E-2"/>
          <c:y val="3.7599758269493966E-2"/>
          <c:w val="0.92798843572174106"/>
          <c:h val="0.496843165484675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rashodi'!$B$19</c:f>
              <c:strCache>
                <c:ptCount val="1"/>
                <c:pt idx="0">
                  <c:v>Rashodi za nabavu nefinancijske imovine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rashodi'!$C$19:$F$19</c:f>
              <c:numCache>
                <c:formatCode>#,##0.00</c:formatCode>
                <c:ptCount val="4"/>
                <c:pt idx="0">
                  <c:v>-215438.86</c:v>
                </c:pt>
                <c:pt idx="1">
                  <c:v>7814907.6600000001</c:v>
                </c:pt>
                <c:pt idx="2">
                  <c:v>3145034.2200000007</c:v>
                </c:pt>
                <c:pt idx="3">
                  <c:v>521952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B5FC-4C14-A691-8C4CF56F408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84269280"/>
        <c:axId val="584269672"/>
      </c:barChart>
      <c:catAx>
        <c:axId val="58426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84269672"/>
        <c:crosses val="autoZero"/>
        <c:auto val="1"/>
        <c:lblAlgn val="ctr"/>
        <c:lblOffset val="100"/>
        <c:noMultiLvlLbl val="0"/>
      </c:catAx>
      <c:valAx>
        <c:axId val="584269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842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231294299527027E-2"/>
          <c:y val="1.2209523470965678E-2"/>
          <c:w val="0.95239220721369899"/>
          <c:h val="0.4848040383213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rashodi'!$B$20</c:f>
              <c:strCache>
                <c:ptCount val="1"/>
                <c:pt idx="0">
                  <c:v>Izdaci za financijsku imovinu i otplate zajmova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rashodi'!$C$20:$F$20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-1687</c:v>
                </c:pt>
                <c:pt idx="3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1AE-4AB3-8328-31E26A6BC5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84269280"/>
        <c:axId val="584269672"/>
      </c:barChart>
      <c:catAx>
        <c:axId val="584269280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84269672"/>
        <c:crosses val="autoZero"/>
        <c:auto val="1"/>
        <c:lblAlgn val="ctr"/>
        <c:lblOffset val="100"/>
        <c:noMultiLvlLbl val="0"/>
      </c:catAx>
      <c:valAx>
        <c:axId val="584269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842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C139-5FB2-15BE-654A-5BC662FE1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2B2A19-3728-FDEB-1890-D4F46D159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FCA5F-96C5-FDA8-5CB1-AAC77958A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8E440-4B30-C95F-CC9C-A3AA1B32E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E2E86-D14C-1179-3149-745C88AB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74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15CA8-62BA-4E55-F9AA-3AED0FA29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AA20D-3B69-2078-D982-F5EF5819E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DAAA6-ED3F-8CE0-AE25-05B9EB9C6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7EF0A-C706-8C5D-376B-92D085381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71B5B-C623-7F52-D6F1-CFBB5F41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9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99321-4483-8E97-A716-C8FC5788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DE34E-0609-B156-7ED6-0A01D986B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ED2B4-2A9E-5566-B4D0-A1BAEB1B2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880AC-9FCE-4D5C-B0E3-6CEB89C0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6FEDF-2BC3-071D-6CB6-52C23C286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2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9CB5A-CBC9-5101-228C-8C6FB512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F50BF-A2FA-3F12-08A6-12DF63F1B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F0297-118C-6A34-6B56-F851AED9D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50FF5-5277-A1F9-B0C6-4203AF83B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D2FD28-3D54-23FC-0FD7-EA5A5A25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B65C8-332E-8A6A-805E-FCBDE9C1C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5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988A7-C88F-BB6E-58E2-308BBD495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0CD9F-42C5-780B-7CD8-07D047382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69E5E-9589-4725-979D-B60CDFA12B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73C4D6-D231-2C06-94A9-6A19E5880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C4FBE9-DD7D-6FC3-F7F6-A8FA6D29AF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5A2D33-7DFB-B947-9E8D-D699931CA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EB6BE2-8148-B8B5-DA6A-0E6D1478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9C715B-3A93-C588-396D-995DCB8F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4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CD1E7-9AC8-E440-B079-DFFB5AFE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E4958A-E42B-07BD-5567-75B11098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61E074-041F-28E9-F453-D235CF4D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6E1795-4E90-3A11-E8D7-CD0E6B740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0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E0CFE9-5851-784B-E8F8-9A3D25889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BC5B66-2168-3A2D-F453-A7433566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3EA39-7E29-3811-753F-EE03FAA6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19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D20EA-2ECD-E1FC-68F4-127E5165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CED85-8160-9559-59BE-C850E0F09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44806-6F81-94E7-3882-7EEA24B44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F6C2C-49CF-7D55-C674-7B368CB63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601D0-87FB-D033-D4BE-058B43713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6F3F3-2131-EBC9-7B76-E3E811907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55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91B0-CB69-D9F1-677C-28A34A4A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1AB4D7-29C0-9D61-919E-BA8E5C94C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27B40-D6A1-7580-5728-BE1781180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7AC27-6D5D-504F-81F6-0FC84295A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FF9C9-CF8C-0E0E-DB63-51459C06B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2CFABA-AF83-EB33-B21E-870DEF4AA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5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00456-3F31-32E4-2238-753B6FE3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0A84D-8DCF-30AE-15CE-C0F2FF2C9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18D5B-04EE-3C4B-28B7-071118FEF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BBA9C-2642-CFCC-07AD-E1FBDE58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535E0-26D1-95DE-B2A5-FA7FD97CD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70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316000-AD6D-0DA4-C707-4EEFBC8AFF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F3AE8-C3BF-493C-038A-5E4EDD420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6E754-9EC9-CCAB-07BC-A57EAC39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AD050-23A6-8C94-F543-2DF082BCB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FAFF8-4BAE-CBC7-DF15-6891F8DFE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1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E2599D-776F-B6CE-360B-7C99005B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B2AE6-E3BC-45A5-CE22-FEDC53818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8F475-E92D-58D9-8ABC-047E7585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3CC5-DED5-4EB7-AD76-A2BB78D347EF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8882C-5375-1CB6-608F-746DE909C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DE5A6-2C4F-DAA5-23D3-68BCE4417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5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bz.hr/index.php/proracun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240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70C4C-4A1F-1EF1-E11B-1CD2B581A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184" y="2499919"/>
            <a:ext cx="9058503" cy="30208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r-HR" sz="3600" b="1" dirty="0">
                <a:solidFill>
                  <a:schemeClr val="accent1">
                    <a:lumMod val="75000"/>
                  </a:schemeClr>
                </a:solidFill>
              </a:rPr>
              <a:t>I.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REBALANS PRORAČUNA 202</a:t>
            </a:r>
            <a:r>
              <a:rPr lang="hr-HR" sz="3600" b="1"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.  </a:t>
            </a:r>
            <a:endParaRPr lang="hr-HR" sz="3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br>
              <a:rPr lang="en-US" sz="3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I. IZMJENE I DOPUNE PRORAČUNA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OSJEČKO-BARANJSKE ŽUPANIJE ZA 202</a:t>
            </a:r>
            <a:r>
              <a:rPr lang="hr-HR" sz="2400"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. GODINU</a:t>
            </a:r>
            <a:br>
              <a:rPr lang="en-US" sz="3200" b="1" dirty="0"/>
            </a:br>
            <a:endParaRPr lang="hr-HR" sz="3200" b="1" dirty="0"/>
          </a:p>
          <a:p>
            <a:pPr marL="0" indent="0">
              <a:buNone/>
            </a:pPr>
            <a:br>
              <a:rPr lang="en-US" sz="3200" b="1" dirty="0"/>
            </a:br>
            <a:r>
              <a:rPr lang="en-US" sz="3200" b="1" dirty="0"/>
              <a:t>	</a:t>
            </a:r>
            <a:r>
              <a:rPr lang="en-US" b="1" dirty="0"/>
              <a:t>                               </a:t>
            </a:r>
            <a:r>
              <a:rPr lang="hr-HR" b="1" dirty="0"/>
              <a:t>          </a:t>
            </a:r>
            <a:r>
              <a:rPr lang="en-US" b="1" dirty="0"/>
              <a:t>      </a:t>
            </a:r>
            <a:r>
              <a:rPr lang="hr-HR" b="1" dirty="0"/>
              <a:t>    </a:t>
            </a:r>
            <a:r>
              <a:rPr lang="en-US" b="1" dirty="0"/>
              <a:t>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- VODIČ ZA GRAĐANE -</a:t>
            </a:r>
          </a:p>
        </p:txBody>
      </p:sp>
    </p:spTree>
    <p:extLst>
      <p:ext uri="{BB962C8B-B14F-4D97-AF65-F5344CB8AC3E}">
        <p14:creationId xmlns:p14="http://schemas.microsoft.com/office/powerpoint/2010/main" val="1199758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ŠTO JE PRORAČUN?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zervirano mjesto sadržaja 2">
            <a:extLst>
              <a:ext uri="{FF2B5EF4-FFF2-40B4-BE49-F238E27FC236}">
                <a16:creationId xmlns:a16="http://schemas.microsoft.com/office/drawing/2014/main" id="{2A8F5BAF-6A5B-C31A-5CDC-F33A43DCC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574" y="1690688"/>
            <a:ext cx="8758107" cy="4351338"/>
          </a:xfrm>
        </p:spPr>
        <p:txBody>
          <a:bodyPr/>
          <a:lstStyle/>
          <a:p>
            <a:pPr algn="just"/>
            <a:r>
              <a:rPr lang="hr-HR" sz="2400" dirty="0"/>
              <a:t>Proračun je temeljni financijski dokument u kojem su iskazani svi planirani godišnji prihodi i primici te rashodi i izdaci za jednu fiskalnu ili proračunsku godinu kao i projekcije proračuna za sljedeće dvije proračunske godine. </a:t>
            </a:r>
          </a:p>
          <a:p>
            <a:pPr algn="just"/>
            <a:r>
              <a:rPr lang="hr-HR" sz="2400" dirty="0"/>
              <a:t>Iz Proračuna saznajemo što sve Županija financira te koliko novca izdvaja za pojedine javne funkcije poput školstva, zdravstva, gospodarstva, poljoprivrede, turizma itd.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4716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41B3A50-553E-FE37-5CC2-F6D358833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1" y="1457781"/>
            <a:ext cx="8883766" cy="4437181"/>
          </a:xfrm>
        </p:spPr>
        <p:txBody>
          <a:bodyPr>
            <a:normAutofit/>
          </a:bodyPr>
          <a:lstStyle/>
          <a:p>
            <a:pPr algn="just"/>
            <a:r>
              <a:rPr lang="hr-HR" sz="2400" dirty="0"/>
              <a:t>Proračun Osječko-baranjske županije je konsolidiran te sadrži prikazane prihode/primitke i rashode/izdatke Osječko-baranjske županije i njenih proračunskih korisnik: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53 osnovne škole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28 srednjih škola i učeničkih domova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3 doma za starije i nemoćne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4 zdravstvenih ustanova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1 ustanova u kulturi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3 ostale ustanove </a:t>
            </a:r>
          </a:p>
          <a:p>
            <a:pPr marL="0" indent="0">
              <a:buNone/>
            </a:pPr>
            <a:endParaRPr lang="hr-HR" dirty="0"/>
          </a:p>
          <a:p>
            <a:endParaRPr lang="hr-HR" dirty="0"/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38CC4ED7-3FC7-8BCD-5A41-7DC8D5C9A1FF}"/>
              </a:ext>
            </a:extLst>
          </p:cNvPr>
          <p:cNvSpPr/>
          <p:nvPr/>
        </p:nvSpPr>
        <p:spPr>
          <a:xfrm>
            <a:off x="1773694" y="4749554"/>
            <a:ext cx="2021447" cy="8048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Županijski prihodi/primici i rashodi/izdaci</a:t>
            </a:r>
          </a:p>
        </p:txBody>
      </p:sp>
      <p:sp>
        <p:nvSpPr>
          <p:cNvPr id="5" name="Znak zbrajanja 4">
            <a:extLst>
              <a:ext uri="{FF2B5EF4-FFF2-40B4-BE49-F238E27FC236}">
                <a16:creationId xmlns:a16="http://schemas.microsoft.com/office/drawing/2014/main" id="{106A1ACC-E602-6C8A-0FD6-BEBB83D84AE7}"/>
              </a:ext>
            </a:extLst>
          </p:cNvPr>
          <p:cNvSpPr/>
          <p:nvPr/>
        </p:nvSpPr>
        <p:spPr>
          <a:xfrm>
            <a:off x="4035124" y="4997548"/>
            <a:ext cx="536895" cy="402671"/>
          </a:xfrm>
          <a:prstGeom prst="mathPlus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DBD3CD0F-BB3C-B65F-8B73-7E443F8429E2}"/>
              </a:ext>
            </a:extLst>
          </p:cNvPr>
          <p:cNvSpPr/>
          <p:nvPr/>
        </p:nvSpPr>
        <p:spPr>
          <a:xfrm>
            <a:off x="4812001" y="4749553"/>
            <a:ext cx="2370033" cy="8048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Prihodi/primici i rashodi/izdaci proračunskih korisnika</a:t>
            </a:r>
          </a:p>
        </p:txBody>
      </p:sp>
      <p:sp>
        <p:nvSpPr>
          <p:cNvPr id="7" name="Jednako 6">
            <a:extLst>
              <a:ext uri="{FF2B5EF4-FFF2-40B4-BE49-F238E27FC236}">
                <a16:creationId xmlns:a16="http://schemas.microsoft.com/office/drawing/2014/main" id="{B1AB049C-8EA8-95F5-3A84-2C7C27DEA080}"/>
              </a:ext>
            </a:extLst>
          </p:cNvPr>
          <p:cNvSpPr/>
          <p:nvPr/>
        </p:nvSpPr>
        <p:spPr>
          <a:xfrm>
            <a:off x="7337284" y="4953507"/>
            <a:ext cx="612168" cy="446712"/>
          </a:xfrm>
          <a:prstGeom prst="mathEqual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FE2FAD5A-B642-928C-B319-5923786EABF9}"/>
              </a:ext>
            </a:extLst>
          </p:cNvPr>
          <p:cNvSpPr/>
          <p:nvPr/>
        </p:nvSpPr>
        <p:spPr>
          <a:xfrm>
            <a:off x="8228876" y="4749553"/>
            <a:ext cx="2007077" cy="7976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Proračun OBŽ</a:t>
            </a:r>
          </a:p>
        </p:txBody>
      </p:sp>
    </p:spTree>
    <p:extLst>
      <p:ext uri="{BB962C8B-B14F-4D97-AF65-F5344CB8AC3E}">
        <p14:creationId xmlns:p14="http://schemas.microsoft.com/office/powerpoint/2010/main" val="17962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ŠTO JE REBALANS?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zervirano mjesto teksta 4">
            <a:extLst>
              <a:ext uri="{FF2B5EF4-FFF2-40B4-BE49-F238E27FC236}">
                <a16:creationId xmlns:a16="http://schemas.microsoft.com/office/drawing/2014/main" id="{D930021D-EC3C-0390-86E4-A3B8F2CE2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2905" y="2348916"/>
            <a:ext cx="9378893" cy="312909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hr-HR" sz="2600" dirty="0"/>
              <a:t>Rebalans je izmjena proračunskih iznosa odnosno njihovo smanjenje i/ili povećanje u odnosu na plan proračuna donesen na početku kalendarske godine.</a:t>
            </a:r>
          </a:p>
          <a:p>
            <a:pPr algn="just"/>
            <a:r>
              <a:rPr lang="hr-HR" sz="2600" dirty="0"/>
              <a:t>Do rebalansa dolazi kada se tijekom proračunske godine povećaju rashodi i izdaci odnosno smanje prihodi i primici pa se proračun mora uravnotežiti pronalaženjem novih prihoda i primitaka, odnosno smanjenjem predviđenih rashoda i izdataka.</a:t>
            </a:r>
          </a:p>
          <a:p>
            <a:pPr algn="just"/>
            <a:r>
              <a:rPr lang="hr-HR" sz="2600" dirty="0"/>
              <a:t>Rebalansom se mijenja isključivo plan za tekuću proračunsku godinu.</a:t>
            </a:r>
          </a:p>
          <a:p>
            <a:pPr algn="just"/>
            <a:r>
              <a:rPr lang="hr-HR" sz="2600" dirty="0"/>
              <a:t>Može se raditi više puta tijekom godine, a postupak donošenja rebalansa jednak je postupku donošenja proračuna.</a:t>
            </a:r>
          </a:p>
          <a:p>
            <a:pPr marL="0" indent="0">
              <a:buNone/>
            </a:pPr>
            <a:endParaRPr lang="hr-HR" sz="2000" b="1" dirty="0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882813EA-D5A3-AB77-580A-15F02CAC5F68}"/>
              </a:ext>
            </a:extLst>
          </p:cNvPr>
          <p:cNvSpPr/>
          <p:nvPr/>
        </p:nvSpPr>
        <p:spPr>
          <a:xfrm>
            <a:off x="1591076" y="1488366"/>
            <a:ext cx="9104887" cy="553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0E8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chemeClr val="accent1">
                    <a:lumMod val="75000"/>
                  </a:schemeClr>
                </a:solidFill>
              </a:rPr>
              <a:t>REBALANS = IZMJENE I DOPUNE PRORAČUNA</a:t>
            </a:r>
          </a:p>
        </p:txBody>
      </p:sp>
    </p:spTree>
    <p:extLst>
      <p:ext uri="{BB962C8B-B14F-4D97-AF65-F5344CB8AC3E}">
        <p14:creationId xmlns:p14="http://schemas.microsoft.com/office/powerpoint/2010/main" val="140308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468" y="365125"/>
            <a:ext cx="9672332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 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ZA 2025. GODINU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2D8D745-F859-EA3C-1E7B-4ECDD0081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1468" y="1782967"/>
            <a:ext cx="8503392" cy="4224337"/>
          </a:xfrm>
        </p:spPr>
        <p:txBody>
          <a:bodyPr>
            <a:normAutofit/>
          </a:bodyPr>
          <a:lstStyle/>
          <a:p>
            <a:pPr algn="just"/>
            <a:r>
              <a:rPr lang="hr-HR" sz="2400" dirty="0"/>
              <a:t>Proračun Osječko-baranjske županije za 2025. godinu s projekcijama za sljedeće dvije godine donijela je Skupština Županije na 34. sjednici održanoj 12. prosinca  2024. godine u ukupnoj svoti od 301.922.213,72  eura. </a:t>
            </a:r>
          </a:p>
        </p:txBody>
      </p:sp>
    </p:spTree>
    <p:extLst>
      <p:ext uri="{BB962C8B-B14F-4D97-AF65-F5344CB8AC3E}">
        <p14:creationId xmlns:p14="http://schemas.microsoft.com/office/powerpoint/2010/main" val="189842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912" y="365125"/>
            <a:ext cx="9253057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I. IZMJENE I DOPUNE PRORAČUNA OBŽ ZA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2025. GODINU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07E1360-C963-A350-9805-18E5885B9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912" y="1577130"/>
            <a:ext cx="8400175" cy="4337895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Skupština Osječko-baranjske županije usvojila je </a:t>
            </a: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prve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izmjene i dopune Proraču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</a:t>
            </a:r>
            <a:r>
              <a:rPr lang="hr-H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hr-H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srpnja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2025. godine na 2. sjednici Skupštine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kada je Proračun Osječko-baranjske županije utvrđen u visini od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329.598.992,05 eura 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što predstavlja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povećanje od </a:t>
            </a:r>
            <a:r>
              <a:rPr lang="hr-HR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27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.676.778,33 eura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 odnosu 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izvorni plan.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3986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35B5E1-2699-A321-49F6-532DC446B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34C39-BA8A-F3CF-DBEC-BF3589186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912" y="365125"/>
            <a:ext cx="9253057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I. IZMJENE I DOPUNE PRORAČUNA OBŽ ZA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2025. GODINU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Rezervirano mjesto sadržaja 8">
            <a:extLst>
              <a:ext uri="{FF2B5EF4-FFF2-40B4-BE49-F238E27FC236}">
                <a16:creationId xmlns:a16="http://schemas.microsoft.com/office/drawing/2014/main" id="{B88393DD-4D7E-885B-7E98-A0EB95583F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5570420"/>
              </p:ext>
            </p:extLst>
          </p:nvPr>
        </p:nvGraphicFramePr>
        <p:xfrm>
          <a:off x="2003897" y="1576389"/>
          <a:ext cx="8103141" cy="3637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181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10150504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RAZLOZI IZMJENE I DOPUNE PRORAČUNA ZA 2025.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3CA7C0F-442D-660E-5C5C-CD4375468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1" y="1590020"/>
            <a:ext cx="8489484" cy="4223550"/>
          </a:xfrm>
        </p:spPr>
        <p:txBody>
          <a:bodyPr>
            <a:normAutofit/>
          </a:bodyPr>
          <a:lstStyle/>
          <a:p>
            <a:pPr algn="just"/>
            <a:r>
              <a:rPr lang="hr-HR" sz="2000" dirty="0"/>
              <a:t>Provođenje korekcija planiranih prihoda, kako izvorno županijskih tako i vlastitih i namjenskih prihoda proračunskih korisnika</a:t>
            </a:r>
          </a:p>
          <a:p>
            <a:pPr algn="just"/>
            <a:r>
              <a:rPr lang="hr-HR" sz="2000" dirty="0"/>
              <a:t>Izvršenje prenamjena unutar programa, aktivnosti i projekata temeljem nove procjene prihoda i mogućnosti izvršenja planiranih programa</a:t>
            </a:r>
          </a:p>
          <a:p>
            <a:pPr algn="just"/>
            <a:r>
              <a:rPr lang="hr-HR" sz="2000" dirty="0"/>
              <a:t>Usklađivanje s odlukama o minimalnim standardima za decentralizirane funkcije </a:t>
            </a:r>
          </a:p>
          <a:p>
            <a:pPr algn="just"/>
            <a:r>
              <a:rPr lang="hr-HR" sz="2000" dirty="0"/>
              <a:t>Planiranje novih projekata i aktivnosti</a:t>
            </a:r>
          </a:p>
          <a:p>
            <a:pPr algn="just"/>
            <a:r>
              <a:rPr lang="hr-HR" sz="2000" dirty="0"/>
              <a:t>Usklađenje Proračuna s Godišnjim izvještajem o izvršenju Proračuna OBŽ za 2024. godinu (korekcija ostvarenog viška prihoda)</a:t>
            </a:r>
          </a:p>
          <a:p>
            <a:pPr algn="just"/>
            <a:r>
              <a:rPr lang="hr-HR" sz="2000" dirty="0"/>
              <a:t>Usklađenje s Odlukom o ustrojstvu i djelokrugu upravnih tijela Osječko-baranjske županije</a:t>
            </a:r>
          </a:p>
          <a:p>
            <a:pPr algn="just"/>
            <a:endParaRPr lang="hr-H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713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D9ED2D-71AF-442C-0E12-0967C9DA9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E03D1-50B5-7B7D-2457-1471D0093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340" y="365125"/>
            <a:ext cx="10067414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IZMJENA ORGANIZACIJSKE KLASIFIKACIJE PRORAČUNA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A64AA02-354B-6D24-B08F-7EA152665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90020"/>
            <a:ext cx="9116157" cy="4223550"/>
          </a:xfrm>
        </p:spPr>
        <p:txBody>
          <a:bodyPr>
            <a:normAutofit/>
          </a:bodyPr>
          <a:lstStyle/>
          <a:p>
            <a:pPr algn="just"/>
            <a:r>
              <a:rPr lang="hr-HR" sz="2400" dirty="0"/>
              <a:t>nova Odluka o ustrojstvu i djelokrugu upravnih tijela Osječko-baranjske županije utjecala je na organizacijsku strukturu Proračuna (broj razdjela odnosno upravnih tijela Županije). </a:t>
            </a:r>
          </a:p>
          <a:p>
            <a:pPr algn="just"/>
            <a:r>
              <a:rPr lang="hr-HR" sz="2400" dirty="0"/>
              <a:t>Također, zbog izmjena unutarnjeg ustrojstva i djelokruga rada, pojedini programi, projekti i aktivnosti uključuju se u nadležnost upravnih tijela prema njihovom djelokrugu rada („tehnička povećanja/smanjenja” programa, projekata, aktivnosti).</a:t>
            </a:r>
          </a:p>
          <a:p>
            <a:pPr algn="just"/>
            <a:endParaRPr lang="hr-H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02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4FC06F-F13D-98E7-4B92-DB8B1C549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30128-7F1C-7BAB-5B34-1A8D8341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10150504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ORGANIZACIJSKA KLASIFIKACIJA PRORAČUNA OBŽ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Rezervirano mjesto sadržaja 6">
            <a:extLst>
              <a:ext uri="{FF2B5EF4-FFF2-40B4-BE49-F238E27FC236}">
                <a16:creationId xmlns:a16="http://schemas.microsoft.com/office/drawing/2014/main" id="{6BBFC526-BCF8-6656-20BE-E3E7A2AE56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4676452"/>
              </p:ext>
            </p:extLst>
          </p:nvPr>
        </p:nvGraphicFramePr>
        <p:xfrm>
          <a:off x="1619250" y="1381328"/>
          <a:ext cx="8953499" cy="46102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6649">
                  <a:extLst>
                    <a:ext uri="{9D8B030D-6E8A-4147-A177-3AD203B41FA5}">
                      <a16:colId xmlns:a16="http://schemas.microsoft.com/office/drawing/2014/main" val="3876160972"/>
                    </a:ext>
                  </a:extLst>
                </a:gridCol>
                <a:gridCol w="3202812">
                  <a:extLst>
                    <a:ext uri="{9D8B030D-6E8A-4147-A177-3AD203B41FA5}">
                      <a16:colId xmlns:a16="http://schemas.microsoft.com/office/drawing/2014/main" val="4184430063"/>
                    </a:ext>
                  </a:extLst>
                </a:gridCol>
                <a:gridCol w="1317061">
                  <a:extLst>
                    <a:ext uri="{9D8B030D-6E8A-4147-A177-3AD203B41FA5}">
                      <a16:colId xmlns:a16="http://schemas.microsoft.com/office/drawing/2014/main" val="3690382825"/>
                    </a:ext>
                  </a:extLst>
                </a:gridCol>
                <a:gridCol w="1229916">
                  <a:extLst>
                    <a:ext uri="{9D8B030D-6E8A-4147-A177-3AD203B41FA5}">
                      <a16:colId xmlns:a16="http://schemas.microsoft.com/office/drawing/2014/main" val="2770981007"/>
                    </a:ext>
                  </a:extLst>
                </a:gridCol>
                <a:gridCol w="1317061">
                  <a:extLst>
                    <a:ext uri="{9D8B030D-6E8A-4147-A177-3AD203B41FA5}">
                      <a16:colId xmlns:a16="http://schemas.microsoft.com/office/drawing/2014/main" val="2047833324"/>
                    </a:ext>
                  </a:extLst>
                </a:gridCol>
              </a:tblGrid>
              <a:tr h="3336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Šifra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Naziv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Plan 2025.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Povećanje / smanjenje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Novi plan 2025.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851058539"/>
                  </a:ext>
                </a:extLst>
              </a:tr>
              <a:tr h="162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1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2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3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4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5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2141964439"/>
                  </a:ext>
                </a:extLst>
              </a:tr>
              <a:tr h="1646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 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UKUPNO: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301.922.213,72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27.676.778,33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329.598.992,05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622386409"/>
                  </a:ext>
                </a:extLst>
              </a:tr>
              <a:tr h="1634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b"/>
                </a:tc>
                <a:extLst>
                  <a:ext uri="{0D108BD9-81ED-4DB2-BD59-A6C34878D82A}">
                    <a16:rowId xmlns:a16="http://schemas.microsoft.com/office/drawing/2014/main" val="237393909"/>
                  </a:ext>
                </a:extLst>
              </a:tr>
              <a:tr h="1646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RAZDJEL    001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TAJNIŠTVO ŽUPANIJE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1.273.988,00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10.000,00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1.283.988,00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421977358"/>
                  </a:ext>
                </a:extLst>
              </a:tr>
              <a:tr h="2269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RAZDJEL    002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UPRAVNI ODJEL ZA ZAJEDNIČKE POSLOVE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17.511.258,00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17.511.258,00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777757187"/>
                  </a:ext>
                </a:extLst>
              </a:tr>
              <a:tr h="2269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RAZDJEL    003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UPRAVNI ODJEL ZA IMOVINSKO- PRAVNE POSLOVE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417.000,00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-325.160,00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91.840,00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3319214315"/>
                  </a:ext>
                </a:extLst>
              </a:tr>
              <a:tr h="2269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RAZDJEL    004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UPRAVNI ODJEL ZA OPĆU UPRAVU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15.000,00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15.000,00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913246765"/>
                  </a:ext>
                </a:extLst>
              </a:tr>
              <a:tr h="2269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RAZDJEL    005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UPRAVNI ODJEL ZA GOSPODARSTVO I TURIZAM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8.442.740,00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1.016.420,00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9.459.160,00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4071981252"/>
                  </a:ext>
                </a:extLst>
              </a:tr>
              <a:tr h="344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RAZDJEL    006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UPRAVNI ODJEL ZA INVESTICIJE, INFRASTRUKTURU I RAZVOJNE PROJEKTE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26.745.405,79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2.618.000,00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29.363.405,79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3842371716"/>
                  </a:ext>
                </a:extLst>
              </a:tr>
              <a:tr h="2269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RAZDJEL    007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UPRAVNI ODJEL ZA JAVNE FINANCIJE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2.564.807,00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916.318,87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3.481.125,87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890299641"/>
                  </a:ext>
                </a:extLst>
              </a:tr>
              <a:tr h="344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RAZDJEL    008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UPRAVNI ODJEL ZA POLJOPRIVREDU I RURALNI RAZVOJ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8.186.253,45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1.484.239,31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9.670.492,76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1030508497"/>
                  </a:ext>
                </a:extLst>
              </a:tr>
              <a:tr h="2269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RAZDJEL    009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UPRAVNI ODJEL ZA TURIZAM, KULTURU I SPORT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7.582.398,00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-4.434.767,00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3.147.631,00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1428787685"/>
                  </a:ext>
                </a:extLst>
              </a:tr>
              <a:tr h="344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RAZDJEL    010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UPRAVNI ODJEL ZA PROSTORNO UREĐENJE, GRADITELJSTVO I IMOVINSKO-PRAVNE POSLOVE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2.251.519,48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-499.650,78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1.751.868,70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831540275"/>
                  </a:ext>
                </a:extLst>
              </a:tr>
              <a:tr h="2322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RAZDJEL    011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UPRAVNI ODJEL ZA OBRAZOVANJE, KULTURU I SPORT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155.606.797,00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13.520.320,29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169.127.117,29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3849912788"/>
                  </a:ext>
                </a:extLst>
              </a:tr>
              <a:tr h="2279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RAZDJEL    012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UPRAVNI ODJEL ZA ZDRAVSTVO, SOCIJALNU SKRB I HRVATSKE BRANITELJE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71.325.047,00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11.194.476,23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82.519.523,23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1180937012"/>
                  </a:ext>
                </a:extLst>
              </a:tr>
              <a:tr h="2332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RAZDJEL    013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UPRAVNI ODJEL ZA ZAŠTITU OKOLIŠA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848.000,41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848.000,41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4077045196"/>
                  </a:ext>
                </a:extLst>
              </a:tr>
              <a:tr h="3336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RAZDJEL    014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UPRAVNI ODJEL ZA STAMBENU POLITIKU, OBITELJ I MLADE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1.328.581,00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1.328.581,00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218" marR="49218" marT="0" marB="0" anchor="ctr"/>
                </a:tc>
                <a:extLst>
                  <a:ext uri="{0D108BD9-81ED-4DB2-BD59-A6C34878D82A}">
                    <a16:rowId xmlns:a16="http://schemas.microsoft.com/office/drawing/2014/main" val="2599201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0785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SAŽETAK IZMJENA I DOPUNA PRORAČUNA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F0E6EAA9-5C38-810A-EDD8-7421CF04BF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9736443"/>
              </p:ext>
            </p:extLst>
          </p:nvPr>
        </p:nvGraphicFramePr>
        <p:xfrm>
          <a:off x="1753299" y="1375794"/>
          <a:ext cx="8684481" cy="4087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1114">
                  <a:extLst>
                    <a:ext uri="{9D8B030D-6E8A-4147-A177-3AD203B41FA5}">
                      <a16:colId xmlns:a16="http://schemas.microsoft.com/office/drawing/2014/main" val="1500988896"/>
                    </a:ext>
                  </a:extLst>
                </a:gridCol>
                <a:gridCol w="1492136">
                  <a:extLst>
                    <a:ext uri="{9D8B030D-6E8A-4147-A177-3AD203B41FA5}">
                      <a16:colId xmlns:a16="http://schemas.microsoft.com/office/drawing/2014/main" val="3125023136"/>
                    </a:ext>
                  </a:extLst>
                </a:gridCol>
                <a:gridCol w="1491178">
                  <a:extLst>
                    <a:ext uri="{9D8B030D-6E8A-4147-A177-3AD203B41FA5}">
                      <a16:colId xmlns:a16="http://schemas.microsoft.com/office/drawing/2014/main" val="2372531787"/>
                    </a:ext>
                  </a:extLst>
                </a:gridCol>
                <a:gridCol w="1540053">
                  <a:extLst>
                    <a:ext uri="{9D8B030D-6E8A-4147-A177-3AD203B41FA5}">
                      <a16:colId xmlns:a16="http://schemas.microsoft.com/office/drawing/2014/main" val="2794102570"/>
                    </a:ext>
                  </a:extLst>
                </a:gridCol>
              </a:tblGrid>
              <a:tr h="3526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OPIS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Proračun za 2025. godinu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Povećanje/  smanjenje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Novi plan za 2025. godinu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5355349"/>
                  </a:ext>
                </a:extLst>
              </a:tr>
              <a:tr h="4700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SVEUKUPNI IZNOS PRIJEDLOGA PRORAČUNA (ŽUPANIJSKI PRORAČUN + PRORAČUNSKI KORISNICI)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301.922.213,72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27.676.778,33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329.598.992,05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67250506"/>
                  </a:ext>
                </a:extLst>
              </a:tr>
              <a:tr h="352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IZNOS ŽUPANIJSKOG PRORAČUNA (bez vlastitih i namjenskih prihoda proračunskih korisnika)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107.037.437,24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14.865.205,65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121.902.642,89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28831722"/>
                  </a:ext>
                </a:extLst>
              </a:tr>
              <a:tr h="288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udio Županijskog proračuna u ukupnom proračunu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35,45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53,71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36,99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35662921"/>
                  </a:ext>
                </a:extLst>
              </a:tr>
              <a:tr h="405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PRORAČUNSKI KORISNICI ČIJI SU VLASTITI I NAMJENSKI PRIHODI EVIDENCIJSKI UKLJUČENI U PRORAČUN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194.255.554,19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12.630.165,77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206.885.719,96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53396039"/>
                  </a:ext>
                </a:extLst>
              </a:tr>
              <a:tr h="171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Osnovno školstvo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81.317.777,00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5.704.945,89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87.022.722,89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11421281"/>
                  </a:ext>
                </a:extLst>
              </a:tr>
              <a:tr h="171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Srednje školstvo i učenički domovi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51.499.597,00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3.039.621,89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54.539.218,89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14775839"/>
                  </a:ext>
                </a:extLst>
              </a:tr>
              <a:tr h="171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Zdravstvo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52.481.360,71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4.353.955,80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56.835.316,51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52438771"/>
                  </a:ext>
                </a:extLst>
              </a:tr>
              <a:tr h="171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Domovi za starije i nemoćne osobe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6.460.332,00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-716.223,52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5.744.108,48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80677453"/>
                  </a:ext>
                </a:extLst>
              </a:tr>
              <a:tr h="171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JU Zavod za prostorno uređenje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112.600,00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112.600,00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6813574"/>
                  </a:ext>
                </a:extLst>
              </a:tr>
              <a:tr h="352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JU Agencija za upravljanje zaštićenim prirodnim vrijednostima Osječko-baranjske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175.481,48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58.205,71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233.687,19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39372726"/>
                  </a:ext>
                </a:extLst>
              </a:tr>
              <a:tr h="2624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JU Županijska razvojna agencija Osječko-baranjske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516.100,00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516.100,00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15490783"/>
                  </a:ext>
                </a:extLst>
              </a:tr>
              <a:tr h="1718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Muzej likovnih umjetnosti u Osijeku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1.692.306,00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189.660,00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1.881.966,00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02938329"/>
                  </a:ext>
                </a:extLst>
              </a:tr>
              <a:tr h="3991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udio vlastitih i namjenskih prihoda proračunskih korisnika evidencijski uključenih u Županijski proračun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64,34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45,63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62,77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27431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935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PRIHODA I PRIMITAKA PO 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968D50A7-E9A0-47EC-A89E-8FE63831A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1292042"/>
              </p:ext>
            </p:extLst>
          </p:nvPr>
        </p:nvGraphicFramePr>
        <p:xfrm>
          <a:off x="1484851" y="1753299"/>
          <a:ext cx="9868948" cy="4244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647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798" y="365125"/>
            <a:ext cx="9676002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PRIHODA I PRIMITAKA PO 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Rezervirano mjesto sadržaja 6">
            <a:extLst>
              <a:ext uri="{FF2B5EF4-FFF2-40B4-BE49-F238E27FC236}">
                <a16:creationId xmlns:a16="http://schemas.microsoft.com/office/drawing/2014/main" id="{567112A1-0033-6136-CD69-808D04D631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1712873"/>
              </p:ext>
            </p:extLst>
          </p:nvPr>
        </p:nvGraphicFramePr>
        <p:xfrm>
          <a:off x="1770434" y="1690688"/>
          <a:ext cx="8743767" cy="4262968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3345262">
                  <a:extLst>
                    <a:ext uri="{9D8B030D-6E8A-4147-A177-3AD203B41FA5}">
                      <a16:colId xmlns:a16="http://schemas.microsoft.com/office/drawing/2014/main" val="1841385944"/>
                    </a:ext>
                  </a:extLst>
                </a:gridCol>
                <a:gridCol w="1366085">
                  <a:extLst>
                    <a:ext uri="{9D8B030D-6E8A-4147-A177-3AD203B41FA5}">
                      <a16:colId xmlns:a16="http://schemas.microsoft.com/office/drawing/2014/main" val="4212255705"/>
                    </a:ext>
                  </a:extLst>
                </a:gridCol>
                <a:gridCol w="1366085">
                  <a:extLst>
                    <a:ext uri="{9D8B030D-6E8A-4147-A177-3AD203B41FA5}">
                      <a16:colId xmlns:a16="http://schemas.microsoft.com/office/drawing/2014/main" val="1284766516"/>
                    </a:ext>
                  </a:extLst>
                </a:gridCol>
                <a:gridCol w="1300250">
                  <a:extLst>
                    <a:ext uri="{9D8B030D-6E8A-4147-A177-3AD203B41FA5}">
                      <a16:colId xmlns:a16="http://schemas.microsoft.com/office/drawing/2014/main" val="3458368932"/>
                    </a:ext>
                  </a:extLst>
                </a:gridCol>
                <a:gridCol w="1366085">
                  <a:extLst>
                    <a:ext uri="{9D8B030D-6E8A-4147-A177-3AD203B41FA5}">
                      <a16:colId xmlns:a16="http://schemas.microsoft.com/office/drawing/2014/main" val="1087342598"/>
                    </a:ext>
                  </a:extLst>
                </a:gridCol>
              </a:tblGrid>
              <a:tr h="808350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u="none" strike="noStrike" dirty="0">
                          <a:effectLst/>
                        </a:rPr>
                        <a:t>PRIHODI I PRIMICI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u="none" strike="noStrike">
                          <a:effectLst/>
                        </a:rPr>
                        <a:t>OSJEČKO-BARANJSKA ŽUPANIJA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u="none" strike="noStrike" dirty="0">
                          <a:effectLst/>
                        </a:rPr>
                        <a:t>EVIDENCIJSKI PRIHODI I PRIMICI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u="none" strike="noStrike">
                          <a:effectLst/>
                        </a:rPr>
                        <a:t>DECENTRALIZACIJA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u="none" strike="noStrike">
                          <a:effectLst/>
                        </a:rPr>
                        <a:t>UKUPNO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19716472"/>
                  </a:ext>
                </a:extLst>
              </a:tr>
              <a:tr h="170316">
                <a:tc>
                  <a:txBody>
                    <a:bodyPr/>
                    <a:lstStyle/>
                    <a:p>
                      <a:pPr algn="l" fontAlgn="t"/>
                      <a:r>
                        <a:rPr lang="hr-HR" sz="1200" u="none" strike="noStrike" dirty="0">
                          <a:effectLst/>
                        </a:rPr>
                        <a:t>Prihodi od poreza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75.000,00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75.000,00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89716778"/>
                  </a:ext>
                </a:extLst>
              </a:tr>
              <a:tr h="340631">
                <a:tc>
                  <a:txBody>
                    <a:bodyPr/>
                    <a:lstStyle/>
                    <a:p>
                      <a:pPr algn="l" fontAlgn="t"/>
                      <a:r>
                        <a:rPr lang="hr-HR" sz="1200" u="none" strike="noStrike" dirty="0">
                          <a:effectLst/>
                        </a:rPr>
                        <a:t>Pomoći iz inozemstva (darovnice) i od subjekata unutar općeg  proračuna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6.735.276,03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8.383.665,98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830.193,18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15.949.135,19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92610129"/>
                  </a:ext>
                </a:extLst>
              </a:tr>
              <a:tr h="170316">
                <a:tc>
                  <a:txBody>
                    <a:bodyPr/>
                    <a:lstStyle/>
                    <a:p>
                      <a:pPr algn="l" fontAlgn="t"/>
                      <a:r>
                        <a:rPr lang="hr-HR" sz="1200" u="none" strike="noStrike">
                          <a:effectLst/>
                        </a:rPr>
                        <a:t>Prihodi od imovine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482.000,00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-1.136,00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480.864,00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77937579"/>
                  </a:ext>
                </a:extLst>
              </a:tr>
              <a:tr h="340631">
                <a:tc>
                  <a:txBody>
                    <a:bodyPr/>
                    <a:lstStyle/>
                    <a:p>
                      <a:pPr algn="l" fontAlgn="t"/>
                      <a:r>
                        <a:rPr lang="hr-HR" sz="1200" u="none" strike="noStrike" dirty="0">
                          <a:effectLst/>
                        </a:rPr>
                        <a:t>Prihodi od upravnih i administrativnih pristojbi,  pristojbi  po  posebnim propisima i naknada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176.340,12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-518.324,07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-341.983,95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1598249"/>
                  </a:ext>
                </a:extLst>
              </a:tr>
              <a:tr h="340631">
                <a:tc>
                  <a:txBody>
                    <a:bodyPr/>
                    <a:lstStyle/>
                    <a:p>
                      <a:pPr algn="l" fontAlgn="t"/>
                      <a:r>
                        <a:rPr lang="pl-PL" sz="1200" u="none" strike="noStrike" dirty="0">
                          <a:effectLst/>
                        </a:rPr>
                        <a:t>Prihodi od prodaje proizvoda i roba te pruženih usluga i prihodi od donacija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10.000,00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2.983.817,99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2.993.817,99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55701519"/>
                  </a:ext>
                </a:extLst>
              </a:tr>
              <a:tr h="170316">
                <a:tc>
                  <a:txBody>
                    <a:bodyPr/>
                    <a:lstStyle/>
                    <a:p>
                      <a:pPr algn="l" fontAlgn="t"/>
                      <a:r>
                        <a:rPr lang="hr-HR" sz="1200" u="none" strike="noStrike">
                          <a:effectLst/>
                        </a:rPr>
                        <a:t>Prihodi iz nadležnog proračuna i od HZZO-a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851.880,00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851.880,00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4175741"/>
                  </a:ext>
                </a:extLst>
              </a:tr>
              <a:tr h="170316">
                <a:tc>
                  <a:txBody>
                    <a:bodyPr/>
                    <a:lstStyle/>
                    <a:p>
                      <a:pPr algn="l" fontAlgn="t"/>
                      <a:r>
                        <a:rPr lang="pl-PL" sz="1200" u="none" strike="noStrike">
                          <a:effectLst/>
                        </a:rPr>
                        <a:t>Kazne, upravne mjere i ostali prihodi 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1.108,75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96.528,00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97.636,75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02861819"/>
                  </a:ext>
                </a:extLst>
              </a:tr>
              <a:tr h="264269">
                <a:tc>
                  <a:txBody>
                    <a:bodyPr/>
                    <a:lstStyle/>
                    <a:p>
                      <a:pPr algn="l" fontAlgn="t"/>
                      <a:r>
                        <a:rPr lang="hr-HR" sz="1200" u="none" strike="noStrike">
                          <a:effectLst/>
                        </a:rPr>
                        <a:t>Prihodi od prodaje neproizvedene dugotrajne imovine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1.000,00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1.000,00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07318266"/>
                  </a:ext>
                </a:extLst>
              </a:tr>
              <a:tr h="264269">
                <a:tc>
                  <a:txBody>
                    <a:bodyPr/>
                    <a:lstStyle/>
                    <a:p>
                      <a:pPr algn="l" fontAlgn="t"/>
                      <a:r>
                        <a:rPr lang="pl-PL" sz="1200" u="none" strike="noStrike">
                          <a:effectLst/>
                        </a:rPr>
                        <a:t>Prihodi od prodaje proizvedene dugotrajne imovine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2.291,31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57.752,00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60.043,31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05819571"/>
                  </a:ext>
                </a:extLst>
              </a:tr>
              <a:tr h="264269">
                <a:tc>
                  <a:txBody>
                    <a:bodyPr/>
                    <a:lstStyle/>
                    <a:p>
                      <a:pPr algn="l" fontAlgn="t"/>
                      <a:r>
                        <a:rPr lang="it-IT" sz="1200" u="none" strike="noStrike">
                          <a:effectLst/>
                        </a:rPr>
                        <a:t>Primljeni povrati glavnica danih zajmova i depozita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288765"/>
                  </a:ext>
                </a:extLst>
              </a:tr>
              <a:tr h="170316">
                <a:tc>
                  <a:txBody>
                    <a:bodyPr/>
                    <a:lstStyle/>
                    <a:p>
                      <a:pPr algn="l" fontAlgn="t"/>
                      <a:r>
                        <a:rPr lang="pl-PL" sz="1200" u="none" strike="noStrike">
                          <a:effectLst/>
                        </a:rPr>
                        <a:t>Prihodi od prodaje dionica i udjela u glavnici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87965283"/>
                  </a:ext>
                </a:extLst>
              </a:tr>
              <a:tr h="170316">
                <a:tc>
                  <a:txBody>
                    <a:bodyPr/>
                    <a:lstStyle/>
                    <a:p>
                      <a:pPr algn="l" fontAlgn="t"/>
                      <a:r>
                        <a:rPr lang="hr-HR" sz="1200" u="none" strike="noStrike">
                          <a:effectLst/>
                        </a:rPr>
                        <a:t>Primici od zaduživanja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1.000.000,00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</a:rPr>
                        <a:t>1.000.000,00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62926445"/>
                  </a:ext>
                </a:extLst>
              </a:tr>
              <a:tr h="170316">
                <a:tc>
                  <a:txBody>
                    <a:bodyPr/>
                    <a:lstStyle/>
                    <a:p>
                      <a:pPr algn="l" fontAlgn="t"/>
                      <a:r>
                        <a:rPr lang="hr-HR" sz="1200" u="none" strike="noStrike">
                          <a:effectLst/>
                        </a:rPr>
                        <a:t>Rezultat poslovanja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4.866.103,23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957.388,78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685.893,03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</a:rPr>
                        <a:t>6.509.385,04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0535065"/>
                  </a:ext>
                </a:extLst>
              </a:tr>
              <a:tr h="170316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>
                          <a:effectLst/>
                        </a:rPr>
                        <a:t>UKUPNO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13.349.119,44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12.811.572,68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1.516.086,21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</a:rPr>
                        <a:t>27.676.778,33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767971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035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POREZA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8EC716-2B60-0155-3884-8FE42F8F4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44129"/>
            <a:ext cx="9068324" cy="4008715"/>
          </a:xfrm>
        </p:spPr>
        <p:txBody>
          <a:bodyPr>
            <a:normAutofit/>
          </a:bodyPr>
          <a:lstStyle/>
          <a:p>
            <a:r>
              <a:rPr lang="hr-HR" sz="2400" b="1" dirty="0">
                <a:ea typeface="Times New Roman" panose="02020603050405020304" pitchFamily="18" charset="0"/>
              </a:rPr>
              <a:t>Prihodi od poreza </a:t>
            </a:r>
            <a:r>
              <a:rPr lang="hr-HR" sz="2400" dirty="0">
                <a:ea typeface="Times New Roman" panose="02020603050405020304" pitchFamily="18" charset="0"/>
              </a:rPr>
              <a:t>povećani su u iznosu  </a:t>
            </a:r>
            <a:r>
              <a:rPr lang="hr-HR" sz="2400" b="1" dirty="0">
                <a:ea typeface="Times New Roman" panose="02020603050405020304" pitchFamily="18" charset="0"/>
              </a:rPr>
              <a:t>od 75.000,00 eura, </a:t>
            </a:r>
            <a:r>
              <a:rPr lang="hr-HR" sz="2400" dirty="0">
                <a:ea typeface="Times New Roman" panose="02020603050405020304" pitchFamily="18" charset="0"/>
              </a:rPr>
              <a:t>a odnose se na povećanje plana kod poreza na nasljedstva i darove</a:t>
            </a:r>
            <a:r>
              <a:rPr lang="hr-HR" sz="2400" b="1" dirty="0">
                <a:ea typeface="Times New Roman" panose="02020603050405020304" pitchFamily="18" charset="0"/>
              </a:rPr>
              <a:t>  : 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Chart 13">
            <a:extLst>
              <a:ext uri="{FF2B5EF4-FFF2-40B4-BE49-F238E27FC236}">
                <a16:creationId xmlns:a16="http://schemas.microsoft.com/office/drawing/2014/main" id="{4FA0E6E4-FE85-43BC-9F2C-088C161266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301707"/>
              </p:ext>
            </p:extLst>
          </p:nvPr>
        </p:nvGraphicFramePr>
        <p:xfrm>
          <a:off x="1946246" y="2323750"/>
          <a:ext cx="8246378" cy="3215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13">
            <a:extLst>
              <a:ext uri="{FF2B5EF4-FFF2-40B4-BE49-F238E27FC236}">
                <a16:creationId xmlns:a16="http://schemas.microsoft.com/office/drawing/2014/main" id="{BEDC2000-7032-4B26-B893-88E5E0FE96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1265650"/>
              </p:ext>
            </p:extLst>
          </p:nvPr>
        </p:nvGraphicFramePr>
        <p:xfrm>
          <a:off x="1853966" y="2466363"/>
          <a:ext cx="8246377" cy="3072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58085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POMOĆI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981135-74CB-329C-4E58-597A98EA5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18409"/>
            <a:ext cx="9311605" cy="4211272"/>
          </a:xfrm>
        </p:spPr>
        <p:txBody>
          <a:bodyPr>
            <a:normAutofit/>
          </a:bodyPr>
          <a:lstStyle/>
          <a:p>
            <a:r>
              <a:rPr lang="hr-HR" sz="2400" b="1" dirty="0">
                <a:ea typeface="Times New Roman" panose="02020603050405020304" pitchFamily="18" charset="0"/>
              </a:rPr>
              <a:t>Pomoći iz inozemstva i od subjekata unutar općeg proračuna </a:t>
            </a:r>
            <a:r>
              <a:rPr lang="hr-HR" sz="2400" dirty="0">
                <a:ea typeface="Times New Roman" panose="02020603050405020304" pitchFamily="18" charset="0"/>
              </a:rPr>
              <a:t>povećane 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 su u ukupnom iznosu od 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15.949.135,19 eura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:</a:t>
            </a:r>
          </a:p>
          <a:p>
            <a:endParaRPr lang="hr-HR" sz="24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5" name="Chart 3">
            <a:extLst>
              <a:ext uri="{FF2B5EF4-FFF2-40B4-BE49-F238E27FC236}">
                <a16:creationId xmlns:a16="http://schemas.microsoft.com/office/drawing/2014/main" id="{E58E4C8F-EB79-436B-A719-A8DA0B0C6D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302741"/>
              </p:ext>
            </p:extLst>
          </p:nvPr>
        </p:nvGraphicFramePr>
        <p:xfrm>
          <a:off x="2030136" y="2558642"/>
          <a:ext cx="8472881" cy="2980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94719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PRIHODI OD POMOĆI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A8E0B6D0-12A3-9017-640E-E8E9EE0940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57796"/>
              </p:ext>
            </p:extLst>
          </p:nvPr>
        </p:nvGraphicFramePr>
        <p:xfrm>
          <a:off x="1487364" y="1292637"/>
          <a:ext cx="9378430" cy="4692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740">
                  <a:extLst>
                    <a:ext uri="{9D8B030D-6E8A-4147-A177-3AD203B41FA5}">
                      <a16:colId xmlns:a16="http://schemas.microsoft.com/office/drawing/2014/main" val="558323978"/>
                    </a:ext>
                  </a:extLst>
                </a:gridCol>
                <a:gridCol w="7637550">
                  <a:extLst>
                    <a:ext uri="{9D8B030D-6E8A-4147-A177-3AD203B41FA5}">
                      <a16:colId xmlns:a16="http://schemas.microsoft.com/office/drawing/2014/main" val="2442385559"/>
                    </a:ext>
                  </a:extLst>
                </a:gridCol>
                <a:gridCol w="1412140">
                  <a:extLst>
                    <a:ext uri="{9D8B030D-6E8A-4147-A177-3AD203B41FA5}">
                      <a16:colId xmlns:a16="http://schemas.microsoft.com/office/drawing/2014/main" val="362755954"/>
                    </a:ext>
                  </a:extLst>
                </a:gridCol>
              </a:tblGrid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 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50" kern="100" dirty="0">
                          <a:effectLst/>
                        </a:rPr>
                        <a:t>NAJZNAČAJNIJA POVEĆANJA</a:t>
                      </a:r>
                      <a:endParaRPr lang="hr-HR" sz="105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050" kern="100">
                          <a:effectLst/>
                        </a:rPr>
                        <a:t> </a:t>
                      </a:r>
                      <a:endParaRPr lang="hr-HR" sz="105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3188598147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Kapitalne pomoći iz državnog proračuna temeljem prijenosa EU sredstava - NAPNAV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5.998.341,16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1664871062"/>
                  </a:ext>
                </a:extLst>
              </a:tr>
              <a:tr h="3027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Tekuće pomoći iz državnog proračuna temeljem prijenosa EU sredstava - ULAGANJE U KAPACITETE ZA PRUŽANJE PRIMARNE I SPECIJALISTIČKO-KONZILIJARNE ZDRAVSTVENE ZAŠTITE - GRUPA 1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3.372.641,51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3580022000"/>
                  </a:ext>
                </a:extLst>
              </a:tr>
              <a:tr h="3027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Tekuće pomoći iz državnog proračuna temeljem prijenosa EU sredstava - ULAGANJE U KAPACITETE ZA PRUŽANJE PRIMARNE I SPECIJALISTIČKO-KONZILIJARNE ZDRAVSTVENE ZAŠTITE - GRUPA 2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893.800,92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3984178630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Tekuće pomoći izravnanja za decentralizirane funkcije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830.193,18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3621197491"/>
                  </a:ext>
                </a:extLst>
              </a:tr>
              <a:tr h="3027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Tekuće pomoći iz državnog proračuna - ULAGANJE U KAPACITETE ZA PRUŽANJE PRIMARNE I SPECIJALISTIČKO-KONZILIJARNE ZDRAVSTVENE ZAŠTITE - GRUPA 1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595.172,00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2541373392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Tekuće pomoći iz državnog proračuna - Predsjednički izbori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511.665,42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768253945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Kapitalne pomoći iz državnog proračuna - I. GIMNAZIJA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500.000,00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3856374532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Tekuće pomoći iz državnog proračuna - za prijevoz učenika - dug iz prethodnih godina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415.542,28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732224747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Tekuće pomoći iz državnog proračuna temeljem prijenosa EU sredstava - UČIMO ZAJEDNO 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339.250,04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845233666"/>
                  </a:ext>
                </a:extLst>
              </a:tr>
              <a:tr h="3027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Tekuće pomoći iz državnog proračuna - ULAGANJE U KAPACITETE ZA PRUŽANJE PRIMARNE I SPECIJALISTIČKO-KONZILIJARNE ZDRAVSTVENE ZAŠTITE - GRUPA 2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157.730,00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465934885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Pomoći fiskalnog izravnanja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148.192,17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1925893478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Evidencijski prihodi proračunskih korisnika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8.383.665,98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2161626348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 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b="1" kern="100" dirty="0">
                          <a:solidFill>
                            <a:srgbClr val="FFF9F9"/>
                          </a:solidFill>
                          <a:effectLst/>
                        </a:rPr>
                        <a:t>NAJZAČAJNIJA SMANJENJA</a:t>
                      </a:r>
                      <a:endParaRPr lang="hr-HR" sz="1100" b="1" kern="100" dirty="0">
                        <a:solidFill>
                          <a:srgbClr val="FFF9F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 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6571206"/>
                  </a:ext>
                </a:extLst>
              </a:tr>
              <a:tr h="1864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 dirty="0">
                          <a:effectLst/>
                        </a:rPr>
                        <a:t>-</a:t>
                      </a:r>
                      <a:endParaRPr lang="hr-HR" sz="1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Tekuće pomoći iz državnog proračuna temeljem prijenosa EU sredstava - IZRADA SOCIJALNOG PLANA OSJEČKO-BARANJSKE ŽUPANIJE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-7.000,00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3329007701"/>
                  </a:ext>
                </a:extLst>
              </a:tr>
              <a:tr h="19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Tekuće pomoći iz državnog proračuna - PROJEKT PREKOGRANIČNE SURADNJE S REPUBLIKOM SRBIJOM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-8.100,00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2923533445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Tekuće pomoći iz državnog proračuna - linijski prijevoz putnika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-10.601,10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4252715352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Tekuće pomoći iz državnog proračuna - SHEMA VOĆE, POVRĆE I MLIJEKO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-11.162,43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2548062879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Kapitalne pomoći iz državnog proračuna - PROGRAM ODRŽIVOG RAZVOJA LOKALNE ZAJEDNICE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-22.000,00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1254955423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Kapitalne pomoći iz državnog proračuna - PROGRAM PODRŠKE REGIONALNOM RAZVOJU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-34.000,00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1083483913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Tekuće pomoći iz državnog proračuna temeljem prijenosa EU sredstava - PROJEKT ZAŽELI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>
                          <a:effectLst/>
                        </a:rPr>
                        <a:t>-41.545,08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1850988948"/>
                  </a:ext>
                </a:extLst>
              </a:tr>
              <a:tr h="192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Kapitalne pomoći iz državnog proračuna - usklađivanje prihoda za </a:t>
                      </a:r>
                      <a:r>
                        <a:rPr lang="hr-HR" sz="1100" kern="100" dirty="0" err="1">
                          <a:effectLst/>
                        </a:rPr>
                        <a:t>predfinanciranje</a:t>
                      </a:r>
                      <a:r>
                        <a:rPr lang="hr-HR" sz="1100" kern="100" dirty="0">
                          <a:effectLst/>
                        </a:rPr>
                        <a:t> projekata iz prethodnih godina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-969.270,74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2005707884"/>
                  </a:ext>
                </a:extLst>
              </a:tr>
              <a:tr h="14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Kapitalne pomoći od ostalih izvanproračunskih korisnika državnog proračuna - NAPNAV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kern="100" dirty="0">
                          <a:effectLst/>
                        </a:rPr>
                        <a:t>-5.510.000,00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315" marR="43315" marT="0" marB="0" anchor="b"/>
                </a:tc>
                <a:extLst>
                  <a:ext uri="{0D108BD9-81ED-4DB2-BD59-A6C34878D82A}">
                    <a16:rowId xmlns:a16="http://schemas.microsoft.com/office/drawing/2014/main" val="1503323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505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pPr algn="ctr"/>
            <a:r>
              <a:rPr lang="pl-PL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DECENTRALIZIRANE FUNKCIJE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C1BEFE7-2F99-3A21-41C9-90E34AC30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60352"/>
            <a:ext cx="9090903" cy="4616611"/>
          </a:xfrm>
        </p:spPr>
        <p:txBody>
          <a:bodyPr/>
          <a:lstStyle/>
          <a:p>
            <a:r>
              <a:rPr lang="hr-HR" sz="2400" dirty="0"/>
              <a:t>Izvršeno je usklađenje s Odlukom Vlade Republike Hrvatske o minimalnim standardima za financiranje decentraliziranih funkcija kako slijedi:</a:t>
            </a:r>
          </a:p>
          <a:p>
            <a:endParaRPr lang="hr-HR" dirty="0"/>
          </a:p>
        </p:txBody>
      </p:sp>
      <p:graphicFrame>
        <p:nvGraphicFramePr>
          <p:cNvPr id="3" name="Tablica 2">
            <a:extLst>
              <a:ext uri="{FF2B5EF4-FFF2-40B4-BE49-F238E27FC236}">
                <a16:creationId xmlns:a16="http://schemas.microsoft.com/office/drawing/2014/main" id="{1662DA5E-E583-3D89-876F-205613E0D8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471304"/>
              </p:ext>
            </p:extLst>
          </p:nvPr>
        </p:nvGraphicFramePr>
        <p:xfrm>
          <a:off x="1925515" y="2681654"/>
          <a:ext cx="8088923" cy="21627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32564">
                  <a:extLst>
                    <a:ext uri="{9D8B030D-6E8A-4147-A177-3AD203B41FA5}">
                      <a16:colId xmlns:a16="http://schemas.microsoft.com/office/drawing/2014/main" val="308790973"/>
                    </a:ext>
                  </a:extLst>
                </a:gridCol>
                <a:gridCol w="1645280">
                  <a:extLst>
                    <a:ext uri="{9D8B030D-6E8A-4147-A177-3AD203B41FA5}">
                      <a16:colId xmlns:a16="http://schemas.microsoft.com/office/drawing/2014/main" val="3950443302"/>
                    </a:ext>
                  </a:extLst>
                </a:gridCol>
                <a:gridCol w="1897920">
                  <a:extLst>
                    <a:ext uri="{9D8B030D-6E8A-4147-A177-3AD203B41FA5}">
                      <a16:colId xmlns:a16="http://schemas.microsoft.com/office/drawing/2014/main" val="3690315527"/>
                    </a:ext>
                  </a:extLst>
                </a:gridCol>
                <a:gridCol w="1513159">
                  <a:extLst>
                    <a:ext uri="{9D8B030D-6E8A-4147-A177-3AD203B41FA5}">
                      <a16:colId xmlns:a16="http://schemas.microsoft.com/office/drawing/2014/main" val="1527410675"/>
                    </a:ext>
                  </a:extLst>
                </a:gridCol>
              </a:tblGrid>
              <a:tr h="9816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DECENTRALIZIRANA FUNKCIJA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Plan Proračuna za 2025.  godinu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Sredstva temeljem odluka o minimalnim standardima za 2025.  godinu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Povećanje / smanjenje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720726"/>
                  </a:ext>
                </a:extLst>
              </a:tr>
              <a:tr h="236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Osnovno školstvo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7.300.698,00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7.041.349,00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-259.349,00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5560633"/>
                  </a:ext>
                </a:extLst>
              </a:tr>
              <a:tr h="236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Srednje školstvo i učenički domovi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5.093.439,00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5.087.489,00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-5.950,00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4787574"/>
                  </a:ext>
                </a:extLst>
              </a:tr>
              <a:tr h="236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Zdravstvo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2.522.578,00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3.304.956,00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782.378,00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5688344"/>
                  </a:ext>
                </a:extLst>
              </a:tr>
              <a:tr h="236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Domovi za starije i nemoćne osobe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2.620.881,00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2.921.527,00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300.646,00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820888"/>
                  </a:ext>
                </a:extLst>
              </a:tr>
              <a:tr h="2362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UKUPNO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17.537.596,00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18.355.321,00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817.725,00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528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0960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PRIMICI OD FINANCIJSKE IMOVINE I ZADUŽIVANJA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D28CFC-F93C-D165-605D-D3CB7FDE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48" y="1410511"/>
            <a:ext cx="9734550" cy="4004453"/>
          </a:xfrm>
        </p:spPr>
        <p:txBody>
          <a:bodyPr/>
          <a:lstStyle/>
          <a:p>
            <a:r>
              <a:rPr lang="hr-HR" sz="2400" b="1" dirty="0">
                <a:ea typeface="Times New Roman" panose="02020603050405020304" pitchFamily="18" charset="0"/>
              </a:rPr>
              <a:t>Primici od zaduživanja </a:t>
            </a:r>
            <a:r>
              <a:rPr lang="hr-HR" sz="2400" dirty="0">
                <a:ea typeface="Times New Roman" panose="02020603050405020304" pitchFamily="18" charset="0"/>
              </a:rPr>
              <a:t>povećani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 su u iznosu od 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1.000.000,00 eura</a:t>
            </a:r>
            <a:r>
              <a:rPr lang="hr-HR" sz="2400" b="1" dirty="0">
                <a:ea typeface="Times New Roman" panose="02020603050405020304" pitchFamily="18" charset="0"/>
              </a:rPr>
              <a:t>, </a:t>
            </a:r>
            <a:r>
              <a:rPr lang="hr-HR" sz="2400" dirty="0">
                <a:ea typeface="Times New Roman" panose="02020603050405020304" pitchFamily="18" charset="0"/>
              </a:rPr>
              <a:t>a odnose se na projekt Izgradnje obiteljskih kuća i stanova.</a:t>
            </a:r>
            <a:endParaRPr lang="hr-HR" sz="24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4" name="Chart 11">
            <a:extLst>
              <a:ext uri="{FF2B5EF4-FFF2-40B4-BE49-F238E27FC236}">
                <a16:creationId xmlns:a16="http://schemas.microsoft.com/office/drawing/2014/main" id="{00000000-0008-0000-0000-00000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6157413"/>
              </p:ext>
            </p:extLst>
          </p:nvPr>
        </p:nvGraphicFramePr>
        <p:xfrm>
          <a:off x="1921079" y="3278221"/>
          <a:ext cx="8847440" cy="2441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11">
            <a:extLst>
              <a:ext uri="{FF2B5EF4-FFF2-40B4-BE49-F238E27FC236}">
                <a16:creationId xmlns:a16="http://schemas.microsoft.com/office/drawing/2014/main" id="{1FDA3AD7-3AA2-4CD9-B970-ABADBF131C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9897962"/>
              </p:ext>
            </p:extLst>
          </p:nvPr>
        </p:nvGraphicFramePr>
        <p:xfrm>
          <a:off x="1921077" y="2655277"/>
          <a:ext cx="8462638" cy="2759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62646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VIŠAK PRIHODA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D28CFC-F93C-D165-605D-D3CB7FDE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29966"/>
            <a:ext cx="9061720" cy="3984997"/>
          </a:xfrm>
        </p:spPr>
        <p:txBody>
          <a:bodyPr>
            <a:normAutofit/>
          </a:bodyPr>
          <a:lstStyle/>
          <a:p>
            <a:pPr algn="just" defTabSz="457200">
              <a:lnSpc>
                <a:spcPct val="100000"/>
              </a:lnSpc>
              <a:defRPr/>
            </a:pPr>
            <a:r>
              <a:rPr lang="hr-HR" sz="2400" b="1" dirty="0"/>
              <a:t>Višak  prihoda </a:t>
            </a:r>
            <a:r>
              <a:rPr lang="hr-HR" sz="2400" dirty="0"/>
              <a:t>povećan je za ukupno </a:t>
            </a:r>
            <a:r>
              <a:rPr lang="hr-HR" sz="2400" b="1" dirty="0"/>
              <a:t>6.509.385,04 eura</a:t>
            </a:r>
            <a:r>
              <a:rPr lang="hr-HR" sz="2400" dirty="0"/>
              <a:t>,</a:t>
            </a:r>
            <a:r>
              <a:rPr lang="hr-HR" sz="2400" dirty="0">
                <a:solidFill>
                  <a:srgbClr val="FF0000"/>
                </a:solidFill>
              </a:rPr>
              <a:t> </a:t>
            </a:r>
            <a:r>
              <a:rPr lang="hr-HR" sz="2400" dirty="0"/>
              <a:t>a razlog je usklađivanje s knjigovodstvenim evidencijama financijskog rezultata proračuna i proračunskih korisnika </a:t>
            </a:r>
          </a:p>
        </p:txBody>
      </p:sp>
      <p:graphicFrame>
        <p:nvGraphicFramePr>
          <p:cNvPr id="5" name="Chart 12">
            <a:extLst>
              <a:ext uri="{FF2B5EF4-FFF2-40B4-BE49-F238E27FC236}">
                <a16:creationId xmlns:a16="http://schemas.microsoft.com/office/drawing/2014/main" id="{4CD48840-E15D-4B8A-98A0-706C3DF4F2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20918"/>
              </p:ext>
            </p:extLst>
          </p:nvPr>
        </p:nvGraphicFramePr>
        <p:xfrm>
          <a:off x="1978269" y="2611315"/>
          <a:ext cx="8343899" cy="3253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48497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RASHODI I IZDACI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FFA8F15-422E-E2FF-0230-0077A0AB7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10018"/>
            <a:ext cx="9269660" cy="4405007"/>
          </a:xfrm>
        </p:spPr>
        <p:txBody>
          <a:bodyPr/>
          <a:lstStyle/>
          <a:p>
            <a:pPr algn="just"/>
            <a:r>
              <a:rPr lang="hr-HR" sz="2400" dirty="0">
                <a:effectLst/>
                <a:ea typeface="Times New Roman" panose="02020603050405020304" pitchFamily="18" charset="0"/>
              </a:rPr>
              <a:t>Zbog usklađenja s novom procjenom prihoda/primitaka </a:t>
            </a:r>
            <a:r>
              <a:rPr lang="hr-HR" sz="2400" dirty="0">
                <a:ea typeface="Times New Roman" panose="02020603050405020304" pitchFamily="18" charset="0"/>
              </a:rPr>
              <a:t>rashodi se povećavaju u iznosu od </a:t>
            </a:r>
            <a:r>
              <a:rPr lang="hr-HR" sz="2400" b="1" dirty="0">
                <a:ea typeface="Times New Roman" panose="02020603050405020304" pitchFamily="18" charset="0"/>
              </a:rPr>
              <a:t>27.676.778,33 eura: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2400" dirty="0">
                <a:ea typeface="Times New Roman" panose="02020603050405020304" pitchFamily="18" charset="0"/>
              </a:rPr>
              <a:t>Ž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upanijski proračuna        + </a:t>
            </a:r>
            <a:r>
              <a:rPr lang="hr-HR" sz="2400" b="1" dirty="0">
                <a:ea typeface="Times New Roman" panose="02020603050405020304" pitchFamily="18" charset="0"/>
              </a:rPr>
              <a:t>14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.865.205,65 eura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2400" dirty="0">
                <a:ea typeface="Times New Roman" panose="02020603050405020304" pitchFamily="18" charset="0"/>
              </a:rPr>
              <a:t>evidencijski rashodi proračunskih korisnika       + </a:t>
            </a:r>
            <a:r>
              <a:rPr lang="hr-HR" sz="2400" b="1" dirty="0">
                <a:ea typeface="Times New Roman" panose="02020603050405020304" pitchFamily="18" charset="0"/>
              </a:rPr>
              <a:t>12.630.165,77 eura</a:t>
            </a:r>
            <a:endParaRPr lang="hr-HR" sz="2400" b="1" dirty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15" name="Strelica: desno 14">
            <a:extLst>
              <a:ext uri="{FF2B5EF4-FFF2-40B4-BE49-F238E27FC236}">
                <a16:creationId xmlns:a16="http://schemas.microsoft.com/office/drawing/2014/main" id="{78F68876-61A0-EDB1-9A7A-B6AC7C80D6C2}"/>
              </a:ext>
            </a:extLst>
          </p:cNvPr>
          <p:cNvSpPr/>
          <p:nvPr/>
        </p:nvSpPr>
        <p:spPr>
          <a:xfrm flipV="1">
            <a:off x="4670348" y="2462883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6" name="Strelica: desno 15">
            <a:extLst>
              <a:ext uri="{FF2B5EF4-FFF2-40B4-BE49-F238E27FC236}">
                <a16:creationId xmlns:a16="http://schemas.microsoft.com/office/drawing/2014/main" id="{1E5726B3-791F-7A32-0D1A-638C1A9B1EB5}"/>
              </a:ext>
            </a:extLst>
          </p:cNvPr>
          <p:cNvSpPr/>
          <p:nvPr/>
        </p:nvSpPr>
        <p:spPr>
          <a:xfrm flipV="1">
            <a:off x="7325999" y="2913402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3E22D51D-ECF8-8018-D5C0-176508BBC2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6837279"/>
              </p:ext>
            </p:extLst>
          </p:nvPr>
        </p:nvGraphicFramePr>
        <p:xfrm>
          <a:off x="2057400" y="3253153"/>
          <a:ext cx="7112977" cy="2661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3837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RASHODA I IZDATAKA PO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E95B1C68-811A-45DF-BB32-B86D148547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5494157"/>
              </p:ext>
            </p:extLst>
          </p:nvPr>
        </p:nvGraphicFramePr>
        <p:xfrm>
          <a:off x="1529862" y="1690689"/>
          <a:ext cx="9823937" cy="4311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57714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RASHODA I IZDATAKA PO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D1C33E10-32AA-83DB-F1FA-5E442212E2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3614617"/>
              </p:ext>
            </p:extLst>
          </p:nvPr>
        </p:nvGraphicFramePr>
        <p:xfrm>
          <a:off x="1731523" y="1690688"/>
          <a:ext cx="9017540" cy="4297374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3038235">
                  <a:extLst>
                    <a:ext uri="{9D8B030D-6E8A-4147-A177-3AD203B41FA5}">
                      <a16:colId xmlns:a16="http://schemas.microsoft.com/office/drawing/2014/main" val="3512491912"/>
                    </a:ext>
                  </a:extLst>
                </a:gridCol>
                <a:gridCol w="1240705">
                  <a:extLst>
                    <a:ext uri="{9D8B030D-6E8A-4147-A177-3AD203B41FA5}">
                      <a16:colId xmlns:a16="http://schemas.microsoft.com/office/drawing/2014/main" val="1763810711"/>
                    </a:ext>
                  </a:extLst>
                </a:gridCol>
                <a:gridCol w="1076276">
                  <a:extLst>
                    <a:ext uri="{9D8B030D-6E8A-4147-A177-3AD203B41FA5}">
                      <a16:colId xmlns:a16="http://schemas.microsoft.com/office/drawing/2014/main" val="2185550221"/>
                    </a:ext>
                  </a:extLst>
                </a:gridCol>
                <a:gridCol w="1240705">
                  <a:extLst>
                    <a:ext uri="{9D8B030D-6E8A-4147-A177-3AD203B41FA5}">
                      <a16:colId xmlns:a16="http://schemas.microsoft.com/office/drawing/2014/main" val="2439396822"/>
                    </a:ext>
                  </a:extLst>
                </a:gridCol>
                <a:gridCol w="1270029">
                  <a:extLst>
                    <a:ext uri="{9D8B030D-6E8A-4147-A177-3AD203B41FA5}">
                      <a16:colId xmlns:a16="http://schemas.microsoft.com/office/drawing/2014/main" val="868675337"/>
                    </a:ext>
                  </a:extLst>
                </a:gridCol>
                <a:gridCol w="1151590">
                  <a:extLst>
                    <a:ext uri="{9D8B030D-6E8A-4147-A177-3AD203B41FA5}">
                      <a16:colId xmlns:a16="http://schemas.microsoft.com/office/drawing/2014/main" val="3895616339"/>
                    </a:ext>
                  </a:extLst>
                </a:gridCol>
              </a:tblGrid>
              <a:tr h="537490"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u="none" strike="noStrike" dirty="0">
                          <a:effectLst/>
                        </a:rPr>
                        <a:t>RASHODI I IZDACI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u="none" strike="noStrike">
                          <a:effectLst/>
                        </a:rPr>
                        <a:t>OSJEČKO-BARANJSKA ŽUPANIJA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u="none" strike="noStrike">
                          <a:effectLst/>
                        </a:rPr>
                        <a:t>PRORAČUNSKI KORISNICI I PROJEKTI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u="none" strike="noStrike">
                          <a:effectLst/>
                        </a:rPr>
                        <a:t>EVIDENCIJSKI PRIHODI I PRIMICI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u="none" strike="noStrike">
                          <a:effectLst/>
                        </a:rPr>
                        <a:t>DECENTRALIZACIJA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u="none" strike="noStrike">
                          <a:effectLst/>
                        </a:rPr>
                        <a:t>UKUPNO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47051916"/>
                  </a:ext>
                </a:extLst>
              </a:tr>
              <a:tr h="179163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 dirty="0">
                          <a:effectLst/>
                        </a:rPr>
                        <a:t>Rashodi za zaposlene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475.000,00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1.495.517,71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7.657.361,81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301.031,00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9.928.910,52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3638864"/>
                  </a:ext>
                </a:extLst>
              </a:tr>
              <a:tr h="179163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>
                          <a:effectLst/>
                        </a:rPr>
                        <a:t>Materijalni rashodi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610.391,95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413.721,31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1.898.083,75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687.711,61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3.609.908,62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21532588"/>
                  </a:ext>
                </a:extLst>
              </a:tr>
              <a:tr h="179163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>
                          <a:effectLst/>
                        </a:rPr>
                        <a:t>Financijski rashodi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50.926,92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1.695,40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-52,00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52.570,32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82742006"/>
                  </a:ext>
                </a:extLst>
              </a:tr>
              <a:tr h="179163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 dirty="0">
                          <a:effectLst/>
                        </a:rPr>
                        <a:t>Subvencije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1.076.703,21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1.076.703,21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767572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>
                          <a:effectLst/>
                        </a:rPr>
                        <a:t>Pomoći dane u inozemstvo i unutar općeg proračuna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1.503.760,54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64.281,50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-0,40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1.568.041,64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01759996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 dirty="0">
                          <a:effectLst/>
                        </a:rPr>
                        <a:t>Naknade građanima i kućanstvima na temelju osiguranja i druge naknade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126.280,00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1.850,00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-178,00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</a:rPr>
                        <a:t>127.952,00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31120227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 dirty="0">
                          <a:effectLst/>
                        </a:rPr>
                        <a:t>Rashodi za donacije, kazne, naknade šteta i kapitalne pomoći</a:t>
                      </a:r>
                      <a:endParaRPr lang="pl-PL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-2.651,00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44.953,00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5.622,00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47.924,00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33189472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>
                          <a:effectLst/>
                        </a:rPr>
                        <a:t>Rashodi za nabavu neproizvedene dugotrajne imovine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100.100,00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3.435,00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2.350,00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105.885,00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98968731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>
                          <a:effectLst/>
                        </a:rPr>
                        <a:t>Rashodi za nabavu proizvedene dugotrajne imovine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-15.438,86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6.999.738,43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2.906.604,48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631.775,00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10.522.679,05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05322274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Rashodi za dodatna ulaganja na nefinancijskoj imovini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-200.000,00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715.069,23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234.994,74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-112.173,00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637.890,97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77585543"/>
                  </a:ext>
                </a:extLst>
              </a:tr>
              <a:tr h="274014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Izdaci za dane zajmove i jamčevne pologe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86955738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u="none" strike="noStrike">
                          <a:effectLst/>
                        </a:rPr>
                        <a:t>Izdaci za otplatu glavnice primljenih kredita i zajmova</a:t>
                      </a:r>
                      <a:endParaRPr lang="pl-PL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 dirty="0">
                          <a:effectLst/>
                        </a:rPr>
                        <a:t>-1.687,00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-1.687,00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50348112"/>
                  </a:ext>
                </a:extLst>
              </a:tr>
              <a:tr h="179163"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u="none" strike="noStrike">
                          <a:effectLst/>
                        </a:rPr>
                        <a:t>UKUPNO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920.880,01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12.428.239,43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>
                          <a:effectLst/>
                        </a:rPr>
                        <a:t>12.811.572,68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</a:rPr>
                        <a:t>1.516.086,21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200" u="none" strike="noStrike" dirty="0">
                          <a:effectLst/>
                        </a:rPr>
                        <a:t>27.676.778,33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12555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4236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791" y="447472"/>
            <a:ext cx="9739009" cy="817124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RASHOD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ZA ZAPOSLENE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2C167ED3-4F76-1FE3-4DFB-241014DA6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2612" y="1352145"/>
            <a:ext cx="9875805" cy="4241259"/>
          </a:xfrm>
        </p:spPr>
        <p:txBody>
          <a:bodyPr/>
          <a:lstStyle/>
          <a:p>
            <a:r>
              <a:rPr lang="hr-HR" sz="2400" b="1" dirty="0"/>
              <a:t>RASHODI ZA ZAPOSLENE </a:t>
            </a:r>
            <a:r>
              <a:rPr lang="hr-HR" sz="2400" dirty="0"/>
              <a:t>povećavaju se za 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9.928.910,52 </a:t>
            </a:r>
            <a:r>
              <a:rPr lang="hr-HR" sz="2400" b="1" dirty="0">
                <a:ea typeface="Times New Roman" panose="02020603050405020304" pitchFamily="18" charset="0"/>
              </a:rPr>
              <a:t>eura 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kako slijedi:</a:t>
            </a:r>
          </a:p>
          <a:p>
            <a:endParaRPr lang="hr-HR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3476DF2-F98E-4BAB-A936-DA8C9DB995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6811596"/>
              </p:ext>
            </p:extLst>
          </p:nvPr>
        </p:nvGraphicFramePr>
        <p:xfrm>
          <a:off x="2101175" y="2042809"/>
          <a:ext cx="8608978" cy="3495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964839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MATERIJALNI RASHODI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24B502CB-1FFE-AEBB-2E43-864229D82285}"/>
              </a:ext>
            </a:extLst>
          </p:cNvPr>
          <p:cNvSpPr txBox="1"/>
          <p:nvPr/>
        </p:nvSpPr>
        <p:spPr>
          <a:xfrm>
            <a:off x="1514912" y="1478322"/>
            <a:ext cx="9667613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MATERIJALNI RASHODI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povećavaju za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</a:t>
            </a:r>
            <a:r>
              <a:rPr lang="hr-HR" sz="2400" b="1" dirty="0">
                <a:solidFill>
                  <a:prstClr val="black"/>
                </a:solidFill>
                <a:latin typeface="Calibri" panose="020F0502020204030204"/>
              </a:rPr>
              <a:t>609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.908,62 eura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slijedi:</a:t>
            </a:r>
          </a:p>
        </p:txBody>
      </p:sp>
      <p:graphicFrame>
        <p:nvGraphicFramePr>
          <p:cNvPr id="4" name="Chart 4">
            <a:extLst>
              <a:ext uri="{FF2B5EF4-FFF2-40B4-BE49-F238E27FC236}">
                <a16:creationId xmlns:a16="http://schemas.microsoft.com/office/drawing/2014/main" id="{BB08FBF4-C05F-48A0-90DD-F627F320DC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0357656"/>
              </p:ext>
            </p:extLst>
          </p:nvPr>
        </p:nvGraphicFramePr>
        <p:xfrm>
          <a:off x="1964987" y="2013626"/>
          <a:ext cx="8696528" cy="3525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8124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FINANCIJSKI RASHODI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57EA9811-8228-EA3D-1FBD-B53D3943F879}"/>
              </a:ext>
            </a:extLst>
          </p:cNvPr>
          <p:cNvSpPr txBox="1"/>
          <p:nvPr/>
        </p:nvSpPr>
        <p:spPr>
          <a:xfrm>
            <a:off x="1423540" y="1478322"/>
            <a:ext cx="949633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FINANCIJSKI RASHODI 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povećavaju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za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52.570,32 eura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kako slijedi:</a:t>
            </a: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Chart 5">
            <a:extLst>
              <a:ext uri="{FF2B5EF4-FFF2-40B4-BE49-F238E27FC236}">
                <a16:creationId xmlns:a16="http://schemas.microsoft.com/office/drawing/2014/main" id="{1B827707-218B-4089-AA13-22EEA83DA1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5355371"/>
              </p:ext>
            </p:extLst>
          </p:nvPr>
        </p:nvGraphicFramePr>
        <p:xfrm>
          <a:off x="1750978" y="1974715"/>
          <a:ext cx="8297693" cy="3564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81542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b="1" dirty="0">
                <a:solidFill>
                  <a:schemeClr val="accent1">
                    <a:lumMod val="75000"/>
                  </a:schemeClr>
                </a:solidFill>
              </a:rPr>
              <a:t>SUBVENCIJE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65A4ECD3-F529-147A-9F93-FF380E595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06333"/>
            <a:ext cx="9890445" cy="3845333"/>
          </a:xfrm>
        </p:spPr>
        <p:txBody>
          <a:bodyPr/>
          <a:lstStyle/>
          <a:p>
            <a:r>
              <a:rPr lang="hr-HR" sz="2400" b="1" dirty="0"/>
              <a:t>Subvencije </a:t>
            </a:r>
            <a:r>
              <a:rPr lang="hr-HR" sz="2400" dirty="0"/>
              <a:t>se povećavaju u ukupnom iznosu od </a:t>
            </a:r>
            <a:r>
              <a:rPr lang="hr-HR" sz="2400" b="1" dirty="0"/>
              <a:t>1.076.703,21 eura </a:t>
            </a:r>
            <a:r>
              <a:rPr lang="hr-HR" sz="2400" dirty="0"/>
              <a:t>od čega se 1.000.000,00 eura odnosi na Potporu za preradbene kapacitete.</a:t>
            </a:r>
          </a:p>
          <a:p>
            <a:endParaRPr lang="hr-HR" dirty="0"/>
          </a:p>
        </p:txBody>
      </p:sp>
      <p:graphicFrame>
        <p:nvGraphicFramePr>
          <p:cNvPr id="3" name="Chart 6">
            <a:extLst>
              <a:ext uri="{FF2B5EF4-FFF2-40B4-BE49-F238E27FC236}">
                <a16:creationId xmlns:a16="http://schemas.microsoft.com/office/drawing/2014/main" id="{ADDCA7F1-8404-4B3E-A970-DCF388F52E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8391539"/>
              </p:ext>
            </p:extLst>
          </p:nvPr>
        </p:nvGraphicFramePr>
        <p:xfrm>
          <a:off x="1887165" y="2490281"/>
          <a:ext cx="9328825" cy="3048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12785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650E1A-7387-77FD-5FDC-D9B592D6C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68164-DAA3-3D54-1018-3B144D38A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RASHODI ZA NABAVU NEFINANCIJSKE IMOVINE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0D79C02C-8A34-F52C-139F-7FF018960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06333"/>
            <a:ext cx="9890445" cy="3845333"/>
          </a:xfrm>
        </p:spPr>
        <p:txBody>
          <a:bodyPr/>
          <a:lstStyle/>
          <a:p>
            <a:r>
              <a:rPr lang="hr-HR" sz="2400" b="1" dirty="0"/>
              <a:t>Rashodi za nabavu nefinancijske imovine </a:t>
            </a:r>
            <a:r>
              <a:rPr lang="hr-HR" sz="2400" dirty="0"/>
              <a:t>povećavaju se u ukupnom iznosu od </a:t>
            </a:r>
            <a:r>
              <a:rPr lang="hr-HR" sz="2400" b="1" dirty="0"/>
              <a:t>11.226.455,02 eura</a:t>
            </a:r>
            <a:r>
              <a:rPr lang="hr-HR" sz="2400" dirty="0"/>
              <a:t>:</a:t>
            </a:r>
          </a:p>
          <a:p>
            <a:endParaRPr lang="hr-HR" dirty="0"/>
          </a:p>
        </p:txBody>
      </p:sp>
      <p:graphicFrame>
        <p:nvGraphicFramePr>
          <p:cNvPr id="3" name="Chart 13">
            <a:extLst>
              <a:ext uri="{FF2B5EF4-FFF2-40B4-BE49-F238E27FC236}">
                <a16:creationId xmlns:a16="http://schemas.microsoft.com/office/drawing/2014/main" id="{F969C909-87A7-4B65-AD0B-23E8866905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7691613"/>
              </p:ext>
            </p:extLst>
          </p:nvPr>
        </p:nvGraphicFramePr>
        <p:xfrm>
          <a:off x="1867711" y="2383277"/>
          <a:ext cx="8784076" cy="3365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95434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E79D99-F528-2B61-2CB5-66A605425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EC3B5-6DC8-1478-0FB1-A8AA0E2AD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RASHODI ZA NABAVU NEFINANCIJSKE IMOVINE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A70146D9-D160-4A67-0560-6346472D6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06333"/>
            <a:ext cx="9890445" cy="3845333"/>
          </a:xfrm>
        </p:spPr>
        <p:txBody>
          <a:bodyPr/>
          <a:lstStyle/>
          <a:p>
            <a:r>
              <a:rPr lang="hr-HR" sz="2400" b="1" dirty="0"/>
              <a:t>Rashodi za nabavu nefinancijske imovine </a:t>
            </a:r>
            <a:r>
              <a:rPr lang="hr-HR" sz="2400" dirty="0"/>
              <a:t>povećavaju se u ukupnom iznosu od </a:t>
            </a:r>
            <a:r>
              <a:rPr lang="hr-HR" sz="2400" b="1" dirty="0"/>
              <a:t>11.226.455,02 eura</a:t>
            </a:r>
            <a:r>
              <a:rPr lang="hr-HR" sz="2400" dirty="0"/>
              <a:t>:</a:t>
            </a:r>
          </a:p>
          <a:p>
            <a:endParaRPr lang="hr-HR" dirty="0"/>
          </a:p>
        </p:txBody>
      </p:sp>
      <p:graphicFrame>
        <p:nvGraphicFramePr>
          <p:cNvPr id="3" name="Chart 13">
            <a:extLst>
              <a:ext uri="{FF2B5EF4-FFF2-40B4-BE49-F238E27FC236}">
                <a16:creationId xmlns:a16="http://schemas.microsoft.com/office/drawing/2014/main" id="{8F78FB48-40D4-383F-D560-C44DC7EEEC89}"/>
              </a:ext>
            </a:extLst>
          </p:cNvPr>
          <p:cNvGraphicFramePr>
            <a:graphicFrameLocks/>
          </p:cNvGraphicFramePr>
          <p:nvPr/>
        </p:nvGraphicFramePr>
        <p:xfrm>
          <a:off x="1867711" y="2383277"/>
          <a:ext cx="8784076" cy="3365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303785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IZDACI ZA FINANCIJSKU IMOVINU I OTPLATU ZAJMOVA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2B95415-21F4-CBF5-1248-11BAFE889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36970"/>
            <a:ext cx="9431371" cy="4124527"/>
          </a:xfrm>
        </p:spPr>
        <p:txBody>
          <a:bodyPr>
            <a:normAutofit/>
          </a:bodyPr>
          <a:lstStyle/>
          <a:p>
            <a:pPr defTabSz="457200">
              <a:defRPr/>
            </a:pPr>
            <a:r>
              <a:rPr lang="hr-HR" sz="2400" b="1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</a:rPr>
              <a:t>Izdaci </a:t>
            </a: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</a:rPr>
              <a:t>za financijsku imovinu i otplate zajmova smanjuju se za ukupno </a:t>
            </a:r>
            <a:r>
              <a:rPr lang="hr-HR" sz="2400" b="1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</a:rPr>
              <a:t>1.836,00 eura, </a:t>
            </a: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</a:rPr>
              <a:t>a odnose se na evidencijske izdatke proračunskih korisnika:</a:t>
            </a:r>
            <a:endParaRPr kumimoji="0" lang="hr-HR" sz="18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5" name="Chart 14">
            <a:extLst>
              <a:ext uri="{FF2B5EF4-FFF2-40B4-BE49-F238E27FC236}">
                <a16:creationId xmlns:a16="http://schemas.microsoft.com/office/drawing/2014/main" id="{3B236E18-79F5-493A-8D55-ED7D81D537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1988806"/>
              </p:ext>
            </p:extLst>
          </p:nvPr>
        </p:nvGraphicFramePr>
        <p:xfrm>
          <a:off x="2081719" y="2714017"/>
          <a:ext cx="8093413" cy="2707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2532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355" y="329540"/>
            <a:ext cx="9127223" cy="1325563"/>
          </a:xfrm>
        </p:spPr>
        <p:txBody>
          <a:bodyPr>
            <a:no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PROGRAMI I PROJEKTI-</a:t>
            </a:r>
            <a:r>
              <a:rPr kumimoji="0" lang="hr-HR" sz="28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NOVI</a:t>
            </a:r>
            <a:b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0" name="Rezervirano mjesto sadržaja 9">
            <a:extLst>
              <a:ext uri="{FF2B5EF4-FFF2-40B4-BE49-F238E27FC236}">
                <a16:creationId xmlns:a16="http://schemas.microsoft.com/office/drawing/2014/main" id="{FF26A492-3771-2C76-B438-B721581CB4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132755"/>
              </p:ext>
            </p:extLst>
          </p:nvPr>
        </p:nvGraphicFramePr>
        <p:xfrm>
          <a:off x="1935802" y="1203079"/>
          <a:ext cx="9309372" cy="456155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690683">
                  <a:extLst>
                    <a:ext uri="{9D8B030D-6E8A-4147-A177-3AD203B41FA5}">
                      <a16:colId xmlns:a16="http://schemas.microsoft.com/office/drawing/2014/main" val="3590881543"/>
                    </a:ext>
                  </a:extLst>
                </a:gridCol>
                <a:gridCol w="933855">
                  <a:extLst>
                    <a:ext uri="{9D8B030D-6E8A-4147-A177-3AD203B41FA5}">
                      <a16:colId xmlns:a16="http://schemas.microsoft.com/office/drawing/2014/main" val="640482710"/>
                    </a:ext>
                  </a:extLst>
                </a:gridCol>
                <a:gridCol w="1381328">
                  <a:extLst>
                    <a:ext uri="{9D8B030D-6E8A-4147-A177-3AD203B41FA5}">
                      <a16:colId xmlns:a16="http://schemas.microsoft.com/office/drawing/2014/main" val="78708636"/>
                    </a:ext>
                  </a:extLst>
                </a:gridCol>
                <a:gridCol w="1303506">
                  <a:extLst>
                    <a:ext uri="{9D8B030D-6E8A-4147-A177-3AD203B41FA5}">
                      <a16:colId xmlns:a16="http://schemas.microsoft.com/office/drawing/2014/main" val="986646766"/>
                    </a:ext>
                  </a:extLst>
                </a:gridCol>
              </a:tblGrid>
              <a:tr h="337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100" u="none" strike="noStrike" dirty="0">
                          <a:effectLst/>
                        </a:rPr>
                        <a:t>Naziv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100" u="none" strike="noStrike">
                          <a:effectLst/>
                        </a:rPr>
                        <a:t>Plan 2025.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100" u="none" strike="noStrike">
                          <a:effectLst/>
                        </a:rPr>
                        <a:t>Povećanje / smanjenje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100" u="none" strike="noStrike">
                          <a:effectLst/>
                        </a:rPr>
                        <a:t>Novi plan 2025.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3396899381"/>
                  </a:ext>
                </a:extLst>
              </a:tr>
              <a:tr h="236372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IZGRADNJA OBITELJSKIH KUĆA I STANOVA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1.200.000,00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1.200.000,00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1061746857"/>
                  </a:ext>
                </a:extLst>
              </a:tr>
              <a:tr h="337372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IZGRADNJA, REKONSTRUKCIJA, OPREMANJE, PLANSKO I HITNO ODRŽAVANJE OBJEKATA U PODRUČJU ZDRAVSTVA I SOCIJALNE SKRBI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300.000,00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300.000 ,00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1965558488"/>
                  </a:ext>
                </a:extLst>
              </a:tr>
              <a:tr h="233998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IZGRADNJA KROVNE KONSTRUKCIJE NA ZGRADI GRADSKI SPORTSKI PARK U BELOM MANASTIRU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150.000,00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150.000,00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2358061024"/>
                  </a:ext>
                </a:extLst>
              </a:tr>
              <a:tr h="337372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INNATUS-INICIJATIVA ZA NAIVNU UMJETNOST I ODRŽIVI TURIZAM – IZGRADNJA KREATIVNOG DJEČJEG CENTRA U ERNESTINOVU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200.000,00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200.000,00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2988724941"/>
                  </a:ext>
                </a:extLst>
              </a:tr>
              <a:tr h="259841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REKONSTRUKCIJA OBJEKTA U SPORTSKO-REKREACIJSKOM CENTRU KNEŽEVI VINOGRADI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90.000,00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90.000,00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4025887326"/>
                  </a:ext>
                </a:extLst>
              </a:tr>
              <a:tr h="337372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IZGRADNJA SUSTAVA ODVODNJE OTPADNIH VODA U NASELJIMA ORDANJA I BREZNICA NAŠIČKA, OPĆINA KOŠKA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2412681295"/>
                  </a:ext>
                </a:extLst>
              </a:tr>
              <a:tr h="337372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REKONSTRUKCIJA I IZGRADNJA PJEŠAČKIH STAZA U ULICI BRAĆE RADIĆA U STRIZIVOJNI-LIJEVA STRANA-FAZA I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89.000,00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89.000,00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4007519542"/>
                  </a:ext>
                </a:extLst>
              </a:tr>
              <a:tr h="284011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ENERGETSKA OBNOVA DRUŠTVENOG DOMA U DOPSINU, OPĆINA VLADISLAVCI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2166692760"/>
                  </a:ext>
                </a:extLst>
              </a:tr>
              <a:tr h="200413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IZGRADNJA DJEČJEG VRTIĆA U OPĆINI DONJA MOTIČINA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1583495952"/>
                  </a:ext>
                </a:extLst>
              </a:tr>
              <a:tr h="172294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POTPORA ZA PRERADBENE KAPACITETE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1.000.000,00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1.000.000,00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3200823828"/>
                  </a:ext>
                </a:extLst>
              </a:tr>
              <a:tr h="337372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ULAGANJE U KAPACITETE ZA PRUŽANJE PRIMARNE I SPECIJALISTIČKO-KONZILIJARNE ZDRAVSTVENE ZAŠTITE - GRUPA 1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3.967.813,51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3.967.813,51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2912339997"/>
                  </a:ext>
                </a:extLst>
              </a:tr>
              <a:tr h="337372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ULAGANJE U KAPACITETE ZA PRUŽANJE PRIMARNE I SPECIJALISTIČKO-KONZILIJARNE ZDRAVSTVENE ZAŠTITE - GRUPA 2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1.051.530,92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1.051.530,92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3279023109"/>
                  </a:ext>
                </a:extLst>
              </a:tr>
              <a:tr h="291762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u="none" strike="noStrike" dirty="0">
                          <a:effectLst/>
                        </a:rPr>
                        <a:t>- IZGRADNJA I OPREMANJE DODATNIH KAPACITETA DOMA ZA STARIJE I NEMOĆNE OSOBE OSIJEK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674.000,00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674.000,00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68789415"/>
                  </a:ext>
                </a:extLst>
              </a:tr>
              <a:tr h="282102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u="none" strike="noStrike" dirty="0">
                          <a:effectLst/>
                        </a:rPr>
                        <a:t>- IZGRADNJA I OPREMANJE DODATNIH KAPACITETA DOMA ZA STARIJE I NEMOĆNE OSOBE OSIJEK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26.000,00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26.000,00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550439087"/>
                  </a:ext>
                </a:extLst>
              </a:tr>
              <a:tr h="200413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SUFINANCIRANJE IZGRADNJE DJEČJIH VRTIĆA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200.000,00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200.000,00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93" marR="7993" marT="7993" marB="0" anchor="ctr"/>
                </a:tc>
                <a:extLst>
                  <a:ext uri="{0D108BD9-81ED-4DB2-BD59-A6C34878D82A}">
                    <a16:rowId xmlns:a16="http://schemas.microsoft.com/office/drawing/2014/main" val="4127402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4506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PROGRAMI I PROJEKTI 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kumimoji="0" lang="hr-HR" sz="28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POVEĆANJA/SMANJENJA</a:t>
            </a:r>
            <a:endParaRPr lang="en-US" sz="2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95608FB4-3B77-C2BF-D424-7364F09D84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9612575"/>
              </p:ext>
            </p:extLst>
          </p:nvPr>
        </p:nvGraphicFramePr>
        <p:xfrm>
          <a:off x="1741251" y="1690688"/>
          <a:ext cx="8132323" cy="273463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010873">
                  <a:extLst>
                    <a:ext uri="{9D8B030D-6E8A-4147-A177-3AD203B41FA5}">
                      <a16:colId xmlns:a16="http://schemas.microsoft.com/office/drawing/2014/main" val="3768621073"/>
                    </a:ext>
                  </a:extLst>
                </a:gridCol>
                <a:gridCol w="1046374">
                  <a:extLst>
                    <a:ext uri="{9D8B030D-6E8A-4147-A177-3AD203B41FA5}">
                      <a16:colId xmlns:a16="http://schemas.microsoft.com/office/drawing/2014/main" val="841867940"/>
                    </a:ext>
                  </a:extLst>
                </a:gridCol>
                <a:gridCol w="968369">
                  <a:extLst>
                    <a:ext uri="{9D8B030D-6E8A-4147-A177-3AD203B41FA5}">
                      <a16:colId xmlns:a16="http://schemas.microsoft.com/office/drawing/2014/main" val="3937493992"/>
                    </a:ext>
                  </a:extLst>
                </a:gridCol>
                <a:gridCol w="1106707">
                  <a:extLst>
                    <a:ext uri="{9D8B030D-6E8A-4147-A177-3AD203B41FA5}">
                      <a16:colId xmlns:a16="http://schemas.microsoft.com/office/drawing/2014/main" val="1534547993"/>
                    </a:ext>
                  </a:extLst>
                </a:gridCol>
              </a:tblGrid>
              <a:tr h="436596"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100" u="none" strike="noStrike" dirty="0">
                          <a:effectLst/>
                        </a:rPr>
                        <a:t>Naziv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100" u="none" strike="noStrike">
                          <a:effectLst/>
                        </a:rPr>
                        <a:t>Plan 2025.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100" u="none" strike="noStrike">
                          <a:effectLst/>
                        </a:rPr>
                        <a:t>Povećanje / smanjenje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100" u="none" strike="noStrike">
                          <a:effectLst/>
                        </a:rPr>
                        <a:t>Novi plan 2025.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8952397"/>
                  </a:ext>
                </a:extLst>
              </a:tr>
              <a:tr h="547822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ULAGANJA U KOMUNALNU, DRUŠTVENU I POVEZANU INFRASTRUKTURU ZA PODIZANJE KVALITETE ŽIVOTA STANOVNIKA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400.000,00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500.000,00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3792790"/>
                  </a:ext>
                </a:extLst>
              </a:tr>
              <a:tr h="291064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I. GIMNAZIJA OSIJEK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6.304.920,00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545.000,00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6.849.920,00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71951408"/>
                  </a:ext>
                </a:extLst>
              </a:tr>
              <a:tr h="360690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PROVEDBA NAPNAV-A NA PODRUČJU OSJEČKO-BARANJSKE ŽUPANIJE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6.205.000,00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284.000,00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6.489.000,00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0090629"/>
                  </a:ext>
                </a:extLst>
              </a:tr>
              <a:tr h="379378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UREĐENJE DVORCA EUGENA SAVOJSKOG U BILJU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503.000,00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67.337,73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570.337,73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00458915"/>
                  </a:ext>
                </a:extLst>
              </a:tr>
              <a:tr h="428017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- IZGRADNJA ODJELA ZA SMJEŠTAJ OSOBA OBOLJELIH OD ALZHEIMEROVE I DRUGIH OBLIKA DEMENCIJE U DOMU ZA STARIJE I NEMOĆNE OSOBE OSIJEK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500.000,00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-500.000,00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53615402"/>
                  </a:ext>
                </a:extLst>
              </a:tr>
              <a:tr h="291064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 - SUFINANCIRANJE RADA HRVATSKOG CRVENOG KRIŽA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143.000,00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79.680,00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222.680,00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15373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4897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SAZNAJTE VIŠE…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42218C2-5247-D1B6-7923-4D3CFDB3E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66862"/>
            <a:ext cx="9734550" cy="3724275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web stranici – </a:t>
            </a: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https://www.obz.hr/index.php/proracun</a:t>
            </a:r>
            <a:endParaRPr lang="pl-PL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službenom glasniku Osječko-baranjske županije 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Upravnom odjelu za javne financije, Županijska 4, 31000 Osijek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hr-H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045297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39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3668</TotalTime>
  <Words>2262</Words>
  <Application>Microsoft Office PowerPoint</Application>
  <PresentationFormat>Široki zaslon</PresentationFormat>
  <Paragraphs>569</Paragraphs>
  <Slides>34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34</vt:i4>
      </vt:variant>
    </vt:vector>
  </HeadingPairs>
  <TitlesOfParts>
    <vt:vector size="42" baseType="lpstr">
      <vt:lpstr>Arial</vt:lpstr>
      <vt:lpstr>Calibri</vt:lpstr>
      <vt:lpstr>Calibri Light</vt:lpstr>
      <vt:lpstr>Century Gothic</vt:lpstr>
      <vt:lpstr>Times New Roman</vt:lpstr>
      <vt:lpstr>Wingdings</vt:lpstr>
      <vt:lpstr>Wingdings 3</vt:lpstr>
      <vt:lpstr>Office Theme</vt:lpstr>
      <vt:lpstr>PowerPoint prezentacija</vt:lpstr>
      <vt:lpstr>PowerPoint prezentacija</vt:lpstr>
      <vt:lpstr>ŠTO JE PRORAČUN?</vt:lpstr>
      <vt:lpstr>PRORAČUN OSJEČKO-BARANJSKE ŽUPANIJE</vt:lpstr>
      <vt:lpstr>ŠTO JE REBALANS?</vt:lpstr>
      <vt:lpstr>PRORAČUN OSJEČKO-BARANJSKE ŽUPANIJE  ZA 2025. GODINU</vt:lpstr>
      <vt:lpstr>I. IZMJENE I DOPUNE PRORAČUNA OBŽ ZA  2025. GODINU</vt:lpstr>
      <vt:lpstr>I. IZMJENE I DOPUNE PRORAČUNA OBŽ ZA  2025. GODINU</vt:lpstr>
      <vt:lpstr>RAZLOZI IZMJENE I DOPUNE PRORAČUNA ZA 2025. </vt:lpstr>
      <vt:lpstr>IZMJENA ORGANIZACIJSKE KLASIFIKACIJE PRORAČUNA</vt:lpstr>
      <vt:lpstr>ORGANIZACIJSKA KLASIFIKACIJA PRORAČUNA OBŽ</vt:lpstr>
      <vt:lpstr>SAŽETAK IZMJENA I DOPUNA PRORAČUNA</vt:lpstr>
      <vt:lpstr>POVEĆANJE/SMANJENJE PRIHODA I PRIMITAKA PO  OSNOVNIM SKUPINAMA</vt:lpstr>
      <vt:lpstr>POVEĆANJE/SMANJENJE PRIHODA I PRIMITAKA PO  OSNOVNIM SKUPINAMA</vt:lpstr>
      <vt:lpstr>PRIHODI OD POREZA </vt:lpstr>
      <vt:lpstr>PRIHODI OD POMOĆI</vt:lpstr>
      <vt:lpstr>PRIHODI OD POMOĆI</vt:lpstr>
      <vt:lpstr>DECENTRALIZIRANE FUNKCIJE</vt:lpstr>
      <vt:lpstr>PRIMICI OD FINANCIJSKE IMOVINE I ZADUŽIVANJA</vt:lpstr>
      <vt:lpstr>VIŠAK PRIHODA</vt:lpstr>
      <vt:lpstr>RASHODI I IZDACI</vt:lpstr>
      <vt:lpstr>POVEĆANJE/SMANJENJE RASHODA I IZDATAKA PO  OSNOVNIM SKUPINAMA</vt:lpstr>
      <vt:lpstr>POVEĆANJE/SMANJENJE RASHODA I IZDATAKA PO  OSNOVNIM SKUPINAMA</vt:lpstr>
      <vt:lpstr>RASHODI ZA ZAPOSLENE</vt:lpstr>
      <vt:lpstr>MATERIJALNI RASHODI</vt:lpstr>
      <vt:lpstr>FINANCIJSKI RASHODI</vt:lpstr>
      <vt:lpstr>SUBVENCIJE</vt:lpstr>
      <vt:lpstr>RASHODI ZA NABAVU NEFINANCIJSKE IMOVINE</vt:lpstr>
      <vt:lpstr>RASHODI ZA NABAVU NEFINANCIJSKE IMOVINE</vt:lpstr>
      <vt:lpstr>IZDACI ZA FINANCIJSKU IMOVINU I OTPLATU ZAJMOVA</vt:lpstr>
      <vt:lpstr>PROGRAMI I PROJEKTI-NOVI </vt:lpstr>
      <vt:lpstr>PROGRAMI I PROJEKTI –POVEĆANJA/SMANJENJA</vt:lpstr>
      <vt:lpstr>SAZNAJTE VIŠE…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misokovac007@outlook.com</dc:creator>
  <cp:lastModifiedBy>Melita Kralik</cp:lastModifiedBy>
  <cp:revision>86</cp:revision>
  <dcterms:created xsi:type="dcterms:W3CDTF">2023-02-02T14:04:02Z</dcterms:created>
  <dcterms:modified xsi:type="dcterms:W3CDTF">2025-07-16T11:58:02Z</dcterms:modified>
</cp:coreProperties>
</file>