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2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3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4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5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0" r:id="rId4"/>
    <p:sldId id="294" r:id="rId5"/>
    <p:sldId id="291" r:id="rId6"/>
    <p:sldId id="293" r:id="rId7"/>
    <p:sldId id="292" r:id="rId8"/>
    <p:sldId id="295" r:id="rId9"/>
    <p:sldId id="297" r:id="rId10"/>
    <p:sldId id="327" r:id="rId11"/>
    <p:sldId id="300" r:id="rId12"/>
    <p:sldId id="318" r:id="rId13"/>
    <p:sldId id="319" r:id="rId14"/>
    <p:sldId id="302" r:id="rId15"/>
    <p:sldId id="314" r:id="rId16"/>
    <p:sldId id="301" r:id="rId17"/>
    <p:sldId id="316" r:id="rId18"/>
    <p:sldId id="306" r:id="rId19"/>
    <p:sldId id="321" r:id="rId20"/>
    <p:sldId id="305" r:id="rId21"/>
    <p:sldId id="323" r:id="rId22"/>
    <p:sldId id="324" r:id="rId23"/>
    <p:sldId id="325" r:id="rId24"/>
    <p:sldId id="308" r:id="rId25"/>
    <p:sldId id="307" r:id="rId26"/>
    <p:sldId id="328" r:id="rId27"/>
    <p:sldId id="326" r:id="rId28"/>
    <p:sldId id="312" r:id="rId29"/>
    <p:sldId id="261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C06"/>
    <a:srgbClr val="F83B08"/>
    <a:srgbClr val="0076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Stil teme 2 - Isticanj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Stil teme 1 - Isticanj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Bez stila, bez rešetk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Stil teme 1 - Isticanje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Srednji stil 2 - Isticanj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Srednji stil 1 - Isticanj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74" autoAdjust="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400" b="0" i="0" u="none" strike="noStrike" kern="1200" spc="0" baseline="0">
                <a:solidFill>
                  <a:srgbClr val="595959"/>
                </a:solidFill>
                <a:latin typeface="Calibri"/>
              </a:defRPr>
            </a:pPr>
            <a:r>
              <a:rPr lang="hr-HR" sz="1400" b="0" i="0" u="none" strike="noStrike" kern="1200" cap="none" spc="0" baseline="0">
                <a:solidFill>
                  <a:srgbClr val="595959"/>
                </a:solidFill>
                <a:uFillTx/>
                <a:latin typeface="Calibri"/>
              </a:rPr>
              <a:t>Proračun Osječko-baranjske županije za 2024. godinu</a:t>
            </a:r>
          </a:p>
        </c:rich>
      </c:tx>
      <c:overlay val="0"/>
      <c:spPr>
        <a:noFill/>
        <a:ln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050" b="0" i="0" u="none" strike="noStrike" kern="1200" baseline="0">
                    <a:solidFill>
                      <a:srgbClr val="404040"/>
                    </a:solidFill>
                    <a:latin typeface="Calibri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Ref>
              <c:f>List1!$C$2:$D$2</c:f>
              <c:strCache>
                <c:ptCount val="2"/>
                <c:pt idx="0">
                  <c:v>Proračun 2024.</c:v>
                </c:pt>
                <c:pt idx="1">
                  <c:v>I. rebalans 2024.</c:v>
                </c:pt>
              </c:strCache>
            </c:strRef>
          </c:cat>
          <c:val>
            <c:numRef>
              <c:f>List1!$C$3:$D$3</c:f>
              <c:numCache>
                <c:formatCode>#,##0</c:formatCode>
                <c:ptCount val="2"/>
                <c:pt idx="0" formatCode="#,##0.00">
                  <c:v>250611581</c:v>
                </c:pt>
                <c:pt idx="1">
                  <c:v>293699828.02999997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53-4304-9F82-3705EF72F4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618808"/>
        <c:axId val="389618448"/>
      </c:barChart>
      <c:valAx>
        <c:axId val="389618448"/>
        <c:scaling>
          <c:orientation val="minMax"/>
        </c:scaling>
        <c:delete val="0"/>
        <c:axPos val="l"/>
        <c:majorGridlines>
          <c:spPr>
            <a:ln w="9528" cap="flat">
              <a:solidFill>
                <a:srgbClr val="D9D9D9"/>
              </a:solidFill>
              <a:prstDash val="solid"/>
              <a:round/>
            </a:ln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900" b="0" i="0" u="none" strike="noStrike" kern="1200" baseline="0">
                <a:solidFill>
                  <a:srgbClr val="595959"/>
                </a:solidFill>
                <a:latin typeface="Calibri"/>
              </a:defRPr>
            </a:pPr>
            <a:endParaRPr lang="sr-Latn-RS"/>
          </a:p>
        </c:txPr>
        <c:crossAx val="389618808"/>
        <c:crosses val="autoZero"/>
        <c:crossBetween val="between"/>
      </c:valAx>
      <c:catAx>
        <c:axId val="389618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050" b="0" i="0" u="none" strike="noStrike" kern="1200" baseline="0">
                <a:solidFill>
                  <a:srgbClr val="595959"/>
                </a:solidFill>
                <a:latin typeface="Calibri"/>
              </a:defRPr>
            </a:pPr>
            <a:endParaRPr lang="sr-Latn-RS"/>
          </a:p>
        </c:txPr>
        <c:crossAx val="389618448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plotVisOnly val="1"/>
    <c:dispBlanksAs val="gap"/>
    <c:showDLblsOverMax val="0"/>
  </c:chart>
  <c:spPr>
    <a:solidFill>
      <a:srgbClr val="FFFFFF"/>
    </a:solidFill>
    <a:ln w="9528" cap="flat">
      <a:solidFill>
        <a:srgbClr val="D9D9D9"/>
      </a:solidFill>
      <a:prstDash val="solid"/>
      <a:round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hr-HR" sz="1000" b="0" i="0" u="none" strike="noStrike" kern="1200" baseline="0">
          <a:solidFill>
            <a:srgbClr val="000000"/>
          </a:solidFill>
          <a:latin typeface="Calibri"/>
        </a:defRPr>
      </a:pPr>
      <a:endParaRPr lang="sr-Latn-R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prihodi'!$B$2:$B$14</c:f>
              <c:strCache>
                <c:ptCount val="13"/>
                <c:pt idx="0">
                  <c:v>Prihodi od poreza</c:v>
                </c:pt>
                <c:pt idx="1">
                  <c:v>Pomoći iz inozemstva (darovnice) i od subjekata unutar općeg  proračuna</c:v>
                </c:pt>
                <c:pt idx="2">
                  <c:v>Prihodi od imovine</c:v>
                </c:pt>
                <c:pt idx="3">
                  <c:v>Prihodi od upravnih i administrativnih pristojbi,  pristojbi  po  posebnim propisima i naknada</c:v>
                </c:pt>
                <c:pt idx="4">
                  <c:v>Prihodi od prodaje proizvoda i roba te pruženih usluga i prihodi od donacija</c:v>
                </c:pt>
                <c:pt idx="5">
                  <c:v>Prihodi iz nadležnog proračuna i od HZZO-a</c:v>
                </c:pt>
                <c:pt idx="6">
                  <c:v>Kazne, upravne mjere i ostali prihodi </c:v>
                </c:pt>
                <c:pt idx="7">
                  <c:v>Prihodi od prodaje neproizvedene dugotrajne imovine</c:v>
                </c:pt>
                <c:pt idx="8">
                  <c:v>Prihodi od prodaje proizvedene dugotrajne imovine</c:v>
                </c:pt>
                <c:pt idx="9">
                  <c:v>Primljeni povrati glavnica danih zajmova i depozita</c:v>
                </c:pt>
                <c:pt idx="10">
                  <c:v>Prihodi od prodaje dionica i udjela u glavnici</c:v>
                </c:pt>
                <c:pt idx="11">
                  <c:v>Primici od zaduživanja</c:v>
                </c:pt>
                <c:pt idx="12">
                  <c:v>Rezultat poslovanja</c:v>
                </c:pt>
              </c:strCache>
            </c:strRef>
          </c:cat>
          <c:val>
            <c:numRef>
              <c:f>'+- prihodi'!$F$2:$F$14</c:f>
              <c:numCache>
                <c:formatCode>#,##0.00</c:formatCode>
                <c:ptCount val="13"/>
                <c:pt idx="0">
                  <c:v>2500000</c:v>
                </c:pt>
                <c:pt idx="1">
                  <c:v>34263612.619999997</c:v>
                </c:pt>
                <c:pt idx="2">
                  <c:v>202904</c:v>
                </c:pt>
                <c:pt idx="3">
                  <c:v>137715.12999999989</c:v>
                </c:pt>
                <c:pt idx="4">
                  <c:v>8291</c:v>
                </c:pt>
                <c:pt idx="5">
                  <c:v>6068730</c:v>
                </c:pt>
                <c:pt idx="6">
                  <c:v>-10941</c:v>
                </c:pt>
                <c:pt idx="7">
                  <c:v>0</c:v>
                </c:pt>
                <c:pt idx="8">
                  <c:v>-33947</c:v>
                </c:pt>
                <c:pt idx="9">
                  <c:v>0</c:v>
                </c:pt>
                <c:pt idx="10">
                  <c:v>0</c:v>
                </c:pt>
                <c:pt idx="11">
                  <c:v>-1810000</c:v>
                </c:pt>
                <c:pt idx="12">
                  <c:v>1761882.2799999993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ACA0-494A-824E-508BDDBDBD3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1"/>
        <c:axId val="528854344"/>
        <c:axId val="528852776"/>
      </c:barChart>
      <c:catAx>
        <c:axId val="528854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28852776"/>
        <c:crosses val="autoZero"/>
        <c:auto val="1"/>
        <c:lblAlgn val="ctr"/>
        <c:lblOffset val="100"/>
        <c:noMultiLvlLbl val="1"/>
      </c:catAx>
      <c:valAx>
        <c:axId val="5288527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28854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28854736"/>
        <c:axId val="528855128"/>
      </c:barChart>
      <c:catAx>
        <c:axId val="52885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28855128"/>
        <c:crosses val="autoZero"/>
        <c:auto val="1"/>
        <c:lblAlgn val="ctr"/>
        <c:lblOffset val="100"/>
        <c:noMultiLvlLbl val="0"/>
      </c:catAx>
      <c:valAx>
        <c:axId val="5288551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28854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prihodi'!$B$2</c:f>
              <c:strCache>
                <c:ptCount val="1"/>
                <c:pt idx="0">
                  <c:v>Prihodi od poreza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prihodi'!$C$1:$E$1</c:f>
              <c:strCache>
                <c:ptCount val="3"/>
                <c:pt idx="0">
                  <c:v>OSJEČKO-BARANJSKA ŽUPANIJA</c:v>
                </c:pt>
                <c:pt idx="1">
                  <c:v>EVIDENCIJSKI PRIHODI I PRIMICI</c:v>
                </c:pt>
                <c:pt idx="2">
                  <c:v>DECENTRALIZACIJA</c:v>
                </c:pt>
              </c:strCache>
            </c:strRef>
          </c:cat>
          <c:val>
            <c:numRef>
              <c:f>'+- prihodi'!$C$2:$E$2</c:f>
              <c:numCache>
                <c:formatCode>#,##0.00</c:formatCode>
                <c:ptCount val="3"/>
                <c:pt idx="0">
                  <c:v>2500000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E798-4F36-B5A3-45C10B83A4B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28854736"/>
        <c:axId val="528855128"/>
      </c:barChart>
      <c:catAx>
        <c:axId val="52885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28855128"/>
        <c:crosses val="autoZero"/>
        <c:auto val="1"/>
        <c:lblAlgn val="ctr"/>
        <c:lblOffset val="100"/>
        <c:noMultiLvlLbl val="0"/>
      </c:catAx>
      <c:valAx>
        <c:axId val="5288551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28854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prihodi'!$B$3</c:f>
              <c:strCache>
                <c:ptCount val="1"/>
                <c:pt idx="0">
                  <c:v>Pomoći iz inozemstva (darovnice) i od subjekata unutar općeg  proračuna</c:v>
                </c:pt>
              </c:strCache>
            </c:strRef>
          </c:tx>
          <c:spPr>
            <a:solidFill>
              <a:srgbClr val="2E75B6"/>
            </a:solidFill>
            <a:ln>
              <a:noFill/>
            </a:ln>
            <a:effectLst/>
          </c:spPr>
          <c:invertIfNegative val="1"/>
          <c:dLbls>
            <c:dLbl>
              <c:idx val="1"/>
              <c:tx>
                <c:rich>
                  <a:bodyPr/>
                  <a:lstStyle/>
                  <a:p>
                    <a:fld id="{B7AE4918-D3B2-4E57-84BC-A59BDC44A314}" type="VALUE">
                      <a:rPr lang="en-US" baseline="0">
                        <a:solidFill>
                          <a:sysClr val="windowText" lastClr="000000"/>
                        </a:solidFill>
                      </a:rPr>
                      <a:pPr/>
                      <a:t>[VRIJEDNOST]</a:t>
                    </a:fld>
                    <a:endParaRPr lang="hr-HR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9D83-4111-B9EF-36285FDD2762}"/>
                </c:ext>
              </c:extLst>
            </c:dLbl>
            <c:dLbl>
              <c:idx val="2"/>
              <c:layout>
                <c:manualLayout>
                  <c:x val="6.4337215751525234E-2"/>
                  <c:y val="1.1035739080541032E-16"/>
                </c:manualLayout>
              </c:layout>
              <c:tx>
                <c:rich>
                  <a:bodyPr/>
                  <a:lstStyle/>
                  <a:p>
                    <a:fld id="{C91A7F01-0237-4270-A24C-B4BA476262F3}" type="VALUE">
                      <a:rPr lang="en-US" baseline="0">
                        <a:solidFill>
                          <a:sysClr val="windowText" lastClr="000000"/>
                        </a:solidFill>
                      </a:rPr>
                      <a:pPr/>
                      <a:t>[VRIJEDNOST]</a:t>
                    </a:fld>
                    <a:endParaRPr lang="hr-HR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D83-4111-B9EF-36285FDD2762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prihodi'!$C$1:$E$1</c:f>
              <c:strCache>
                <c:ptCount val="3"/>
                <c:pt idx="0">
                  <c:v>OSJEČKO-BARANJSKA ŽUPANIJA</c:v>
                </c:pt>
                <c:pt idx="1">
                  <c:v>EVIDENCIJSKI PRIHODI I PRIMICI</c:v>
                </c:pt>
                <c:pt idx="2">
                  <c:v>DECENTRALIZACIJA</c:v>
                </c:pt>
              </c:strCache>
            </c:strRef>
          </c:cat>
          <c:val>
            <c:numRef>
              <c:f>'+- prihodi'!$C$3:$E$3</c:f>
              <c:numCache>
                <c:formatCode>#,##0.00</c:formatCode>
                <c:ptCount val="3"/>
                <c:pt idx="0">
                  <c:v>9740265.1699999999</c:v>
                </c:pt>
                <c:pt idx="1">
                  <c:v>23361464.550000001</c:v>
                </c:pt>
                <c:pt idx="2">
                  <c:v>1161882.8999999999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9D83-4111-B9EF-36285FDD276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28854736"/>
        <c:axId val="528855128"/>
      </c:barChart>
      <c:catAx>
        <c:axId val="528854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28855128"/>
        <c:crosses val="autoZero"/>
        <c:auto val="1"/>
        <c:lblAlgn val="ctr"/>
        <c:lblOffset val="100"/>
        <c:noMultiLvlLbl val="0"/>
      </c:catAx>
      <c:valAx>
        <c:axId val="5288551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28854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43360152"/>
        <c:axId val="543360544"/>
      </c:barChart>
      <c:catAx>
        <c:axId val="543360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43360544"/>
        <c:crosses val="autoZero"/>
        <c:auto val="1"/>
        <c:lblAlgn val="ctr"/>
        <c:lblOffset val="100"/>
        <c:noMultiLvlLbl val="0"/>
      </c:catAx>
      <c:valAx>
        <c:axId val="5433605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43360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prihodi'!$B$20</c:f>
              <c:strCache>
                <c:ptCount val="1"/>
                <c:pt idx="0">
                  <c:v>Primici od financijske imovine i zaduživanja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prihodi'!$C$1:$E$1</c:f>
              <c:strCache>
                <c:ptCount val="3"/>
                <c:pt idx="0">
                  <c:v>OSJEČKO-BARANJSKA ŽUPANIJA</c:v>
                </c:pt>
                <c:pt idx="1">
                  <c:v>EVIDENCIJSKI PRIHODI I PRIMICI</c:v>
                </c:pt>
                <c:pt idx="2">
                  <c:v>DECENTRALIZACIJA</c:v>
                </c:pt>
              </c:strCache>
            </c:strRef>
          </c:cat>
          <c:val>
            <c:numRef>
              <c:f>'+- prihodi'!$C$20:$E$20</c:f>
              <c:numCache>
                <c:formatCode>#,##0.00</c:formatCode>
                <c:ptCount val="3"/>
                <c:pt idx="0">
                  <c:v>0</c:v>
                </c:pt>
                <c:pt idx="1">
                  <c:v>-1810000</c:v>
                </c:pt>
                <c:pt idx="2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A00C-4EFD-B06C-11D402BCEB3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43360152"/>
        <c:axId val="543360544"/>
      </c:barChart>
      <c:catAx>
        <c:axId val="543360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43360544"/>
        <c:crosses val="autoZero"/>
        <c:auto val="1"/>
        <c:lblAlgn val="ctr"/>
        <c:lblOffset val="100"/>
        <c:noMultiLvlLbl val="0"/>
      </c:catAx>
      <c:valAx>
        <c:axId val="5433605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43360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prihodi'!$B$14</c:f>
              <c:strCache>
                <c:ptCount val="1"/>
                <c:pt idx="0">
                  <c:v>Rezultat poslovanja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4191-42F5-9EDD-DA115EB5EB7C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fld id="{354DA9BA-D562-4A28-B8CC-D2C2A9E0BFB2}" type="VALUE">
                      <a:rPr lang="en-US" baseline="0">
                        <a:solidFill>
                          <a:sysClr val="windowText" lastClr="000000"/>
                        </a:solidFill>
                      </a:rPr>
                      <a:pPr/>
                      <a:t>[VRIJEDNOST]</a:t>
                    </a:fld>
                    <a:endParaRPr lang="hr-HR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191-42F5-9EDD-DA115EB5EB7C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prihodi'!$C$1:$E$1</c:f>
              <c:strCache>
                <c:ptCount val="3"/>
                <c:pt idx="0">
                  <c:v>OSJEČKO-BARANJSKA ŽUPANIJA</c:v>
                </c:pt>
                <c:pt idx="1">
                  <c:v>EVIDENCIJSKI PRIHODI I PRIMICI</c:v>
                </c:pt>
                <c:pt idx="2">
                  <c:v>DECENTRALIZACIJA</c:v>
                </c:pt>
              </c:strCache>
            </c:strRef>
          </c:cat>
          <c:val>
            <c:numRef>
              <c:f>'+- prihodi'!$C$14:$E$14</c:f>
              <c:numCache>
                <c:formatCode>#,##0.00</c:formatCode>
                <c:ptCount val="3"/>
                <c:pt idx="0">
                  <c:v>-1801833.4500000002</c:v>
                </c:pt>
                <c:pt idx="1">
                  <c:v>2504354.8299999996</c:v>
                </c:pt>
                <c:pt idx="2">
                  <c:v>1059360.8999999999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4191-42F5-9EDD-DA115EB5EB7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43361328"/>
        <c:axId val="543361720"/>
      </c:barChart>
      <c:catAx>
        <c:axId val="543361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43361720"/>
        <c:crosses val="autoZero"/>
        <c:auto val="1"/>
        <c:lblAlgn val="ctr"/>
        <c:lblOffset val="100"/>
        <c:noMultiLvlLbl val="0"/>
      </c:catAx>
      <c:valAx>
        <c:axId val="5433617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43361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List1!$D$5</c:f>
              <c:strCache>
                <c:ptCount val="1"/>
                <c:pt idx="0">
                  <c:v>Plan za 2024.</c:v>
                </c:pt>
              </c:strCache>
            </c:strRef>
          </c:tx>
          <c:spPr>
            <a:solidFill>
              <a:srgbClr val="4472C4"/>
            </a:solidFill>
            <a:ln>
              <a:noFill/>
            </a:ln>
          </c:spPr>
          <c:invertIfNegative val="0"/>
          <c:cat>
            <c:strRef>
              <c:f>List1!$C$6:$C$7</c:f>
              <c:strCache>
                <c:ptCount val="2"/>
                <c:pt idx="0">
                  <c:v>Županijski proračun</c:v>
                </c:pt>
                <c:pt idx="1">
                  <c:v>Proračunski korisnici</c:v>
                </c:pt>
              </c:strCache>
            </c:strRef>
          </c:cat>
          <c:val>
            <c:numRef>
              <c:f>List1!$D$6:$D$7</c:f>
              <c:numCache>
                <c:formatCode>#,##0.00</c:formatCode>
                <c:ptCount val="2"/>
                <c:pt idx="0">
                  <c:v>92981180</c:v>
                </c:pt>
                <c:pt idx="1">
                  <c:v>157630401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E9-45EE-BAD9-10B63DA1C2BE}"/>
            </c:ext>
          </c:extLst>
        </c:ser>
        <c:ser>
          <c:idx val="1"/>
          <c:order val="1"/>
          <c:tx>
            <c:strRef>
              <c:f>List1!$E$5</c:f>
              <c:strCache>
                <c:ptCount val="1"/>
                <c:pt idx="0">
                  <c:v>I. rebalans 2024.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</c:spPr>
          <c:invertIfNegative val="0"/>
          <c:cat>
            <c:strRef>
              <c:f>List1!$C$6:$C$7</c:f>
              <c:strCache>
                <c:ptCount val="2"/>
                <c:pt idx="0">
                  <c:v>Županijski proračun</c:v>
                </c:pt>
                <c:pt idx="1">
                  <c:v>Proračunski korisnici</c:v>
                </c:pt>
              </c:strCache>
            </c:strRef>
          </c:cat>
          <c:val>
            <c:numRef>
              <c:f>List1!$E$6:$E$7</c:f>
              <c:numCache>
                <c:formatCode>#,##0.00</c:formatCode>
                <c:ptCount val="2"/>
                <c:pt idx="0">
                  <c:v>106028678.83</c:v>
                </c:pt>
                <c:pt idx="1">
                  <c:v>187671149.19999999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E9-45EE-BAD9-10B63DA1C2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7361544"/>
        <c:axId val="567360824"/>
      </c:barChart>
      <c:valAx>
        <c:axId val="567360824"/>
        <c:scaling>
          <c:orientation val="minMax"/>
        </c:scaling>
        <c:delete val="0"/>
        <c:axPos val="l"/>
        <c:majorGridlines>
          <c:spPr>
            <a:ln w="9528" cap="flat">
              <a:solidFill>
                <a:srgbClr val="D9D9D9"/>
              </a:solidFill>
              <a:prstDash val="solid"/>
              <a:round/>
            </a:ln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900" b="0" i="0" u="none" strike="noStrike" kern="1200" baseline="0">
                <a:solidFill>
                  <a:srgbClr val="595959"/>
                </a:solidFill>
                <a:latin typeface="Calibri"/>
              </a:defRPr>
            </a:pPr>
            <a:endParaRPr lang="sr-Latn-RS"/>
          </a:p>
        </c:txPr>
        <c:crossAx val="567361544"/>
        <c:crosses val="autoZero"/>
        <c:crossBetween val="between"/>
      </c:valAx>
      <c:catAx>
        <c:axId val="567361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8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900" b="0" i="0" u="none" strike="noStrike" kern="1200" baseline="0">
                <a:solidFill>
                  <a:srgbClr val="595959"/>
                </a:solidFill>
                <a:latin typeface="Calibri"/>
              </a:defRPr>
            </a:pPr>
            <a:endParaRPr lang="sr-Latn-RS"/>
          </a:p>
        </c:txPr>
        <c:crossAx val="567360824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</c:dTable>
      <c:spPr>
        <a:noFill/>
        <a:ln>
          <a:noFill/>
        </a:ln>
      </c:spPr>
    </c:plotArea>
    <c:plotVisOnly val="1"/>
    <c:dispBlanksAs val="gap"/>
    <c:showDLblsOverMax val="0"/>
  </c:chart>
  <c:spPr>
    <a:solidFill>
      <a:srgbClr val="FFFFFF"/>
    </a:solidFill>
    <a:ln w="9528" cap="flat">
      <a:solidFill>
        <a:srgbClr val="D9D9D9"/>
      </a:solidFill>
      <a:prstDash val="solid"/>
      <a:round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hr-HR" sz="1000" b="0" i="0" u="none" strike="noStrike" kern="1200" baseline="0">
          <a:solidFill>
            <a:srgbClr val="000000"/>
          </a:solidFill>
          <a:latin typeface="Calibri"/>
        </a:defRPr>
      </a:pPr>
      <a:endParaRPr lang="sr-Latn-R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Pt>
            <c:idx val="0"/>
            <c:invertIfNegative val="1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A9E-42B4-8354-580980354279}"/>
              </c:ext>
            </c:extLst>
          </c:dPt>
          <c:dPt>
            <c:idx val="8"/>
            <c:invertIfNegative val="1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A9E-42B4-8354-58098035427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rashodi'!$B$2:$B$14</c:f>
              <c:strCache>
                <c:ptCount val="11"/>
                <c:pt idx="0">
                  <c:v>Rashodi za zaposlene</c:v>
                </c:pt>
                <c:pt idx="1">
                  <c:v>Materijalni rashodi</c:v>
                </c:pt>
                <c:pt idx="2">
                  <c:v>Financijski rashodi</c:v>
                </c:pt>
                <c:pt idx="3">
                  <c:v>Subvencije</c:v>
                </c:pt>
                <c:pt idx="4">
                  <c:v>Pomoći dane u inozemstvo i unutar općeg proračuna</c:v>
                </c:pt>
                <c:pt idx="5">
                  <c:v>Naknade građanima i kućanstvima na temelju osiguranja i druge naknade</c:v>
                </c:pt>
                <c:pt idx="6">
                  <c:v>Ostali rashodi</c:v>
                </c:pt>
                <c:pt idx="7">
                  <c:v>Rashodi za nabavu neproizvedene dugotrajne imovine</c:v>
                </c:pt>
                <c:pt idx="8">
                  <c:v>Rashodi za nabavu proizvedene dugotrajne imovine</c:v>
                </c:pt>
                <c:pt idx="9">
                  <c:v>Rashodi za dodatna ulaganja na nefinancijskoj imovini</c:v>
                </c:pt>
                <c:pt idx="10">
                  <c:v>Izdaci za otplatu glavnice primljenih kredita i zajmova</c:v>
                </c:pt>
              </c:strCache>
            </c:strRef>
          </c:cat>
          <c:val>
            <c:numRef>
              <c:f>'+- rashodi'!$G$2:$G$14</c:f>
              <c:numCache>
                <c:formatCode>#,##0.00</c:formatCode>
                <c:ptCount val="11"/>
                <c:pt idx="0">
                  <c:v>24887665.620000005</c:v>
                </c:pt>
                <c:pt idx="1">
                  <c:v>6970054.8700000001</c:v>
                </c:pt>
                <c:pt idx="2">
                  <c:v>9191.1100000000042</c:v>
                </c:pt>
                <c:pt idx="3">
                  <c:v>-145671.69</c:v>
                </c:pt>
                <c:pt idx="4">
                  <c:v>714363</c:v>
                </c:pt>
                <c:pt idx="5">
                  <c:v>25026</c:v>
                </c:pt>
                <c:pt idx="6">
                  <c:v>411153.32</c:v>
                </c:pt>
                <c:pt idx="7">
                  <c:v>190763</c:v>
                </c:pt>
                <c:pt idx="8">
                  <c:v>4432589.0600000005</c:v>
                </c:pt>
                <c:pt idx="9">
                  <c:v>4603276.74</c:v>
                </c:pt>
                <c:pt idx="10">
                  <c:v>989836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4-1A9E-42B4-8354-5809803542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543362504"/>
        <c:axId val="543362896"/>
      </c:barChart>
      <c:dateAx>
        <c:axId val="543362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43362896"/>
        <c:crosses val="autoZero"/>
        <c:auto val="0"/>
        <c:lblOffset val="100"/>
        <c:baseTimeUnit val="days"/>
      </c:dateAx>
      <c:valAx>
        <c:axId val="543362896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543362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rashodi'!$B$2</c:f>
              <c:strCache>
                <c:ptCount val="1"/>
                <c:pt idx="0">
                  <c:v>Rashodi za zaposlene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rashodi'!$C$2:$F$2</c:f>
              <c:numCache>
                <c:formatCode>#,##0.00</c:formatCode>
                <c:ptCount val="4"/>
                <c:pt idx="0">
                  <c:v>0</c:v>
                </c:pt>
                <c:pt idx="1">
                  <c:v>990335.71</c:v>
                </c:pt>
                <c:pt idx="2">
                  <c:v>23748344.910000004</c:v>
                </c:pt>
                <c:pt idx="3">
                  <c:v>148985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CE82-4D35-9D96-A8481D26648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43363680"/>
        <c:axId val="543364072"/>
      </c:barChart>
      <c:catAx>
        <c:axId val="54336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43364072"/>
        <c:crosses val="autoZero"/>
        <c:auto val="1"/>
        <c:lblAlgn val="ctr"/>
        <c:lblOffset val="100"/>
        <c:noMultiLvlLbl val="0"/>
      </c:catAx>
      <c:valAx>
        <c:axId val="5433640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43363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rashodi'!$B$3</c:f>
              <c:strCache>
                <c:ptCount val="1"/>
                <c:pt idx="0">
                  <c:v>Materijalni rashodi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rashodi'!$C$3:$F$3</c:f>
              <c:numCache>
                <c:formatCode>#,##0.00</c:formatCode>
                <c:ptCount val="4"/>
                <c:pt idx="0">
                  <c:v>1893225.7399999998</c:v>
                </c:pt>
                <c:pt idx="1">
                  <c:v>1684238.6800000002</c:v>
                </c:pt>
                <c:pt idx="2">
                  <c:v>1906949.65</c:v>
                </c:pt>
                <c:pt idx="3">
                  <c:v>1485640.7999999998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25A2-4E6F-8EA4-84C8FD72C5B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43364856"/>
        <c:axId val="543365248"/>
      </c:barChart>
      <c:catAx>
        <c:axId val="543364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43365248"/>
        <c:crosses val="autoZero"/>
        <c:auto val="1"/>
        <c:lblAlgn val="ctr"/>
        <c:lblOffset val="100"/>
        <c:noMultiLvlLbl val="0"/>
      </c:catAx>
      <c:valAx>
        <c:axId val="5433652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43364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rashodi'!$B$4</c:f>
              <c:strCache>
                <c:ptCount val="1"/>
                <c:pt idx="0">
                  <c:v>Financijski rashodi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Pt>
            <c:idx val="3"/>
            <c:invertIfNegative val="1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DC9-47F8-85DE-E22E2CD9B52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rashodi'!$C$4:$F$4</c:f>
              <c:numCache>
                <c:formatCode>#,##0.00</c:formatCode>
                <c:ptCount val="4"/>
                <c:pt idx="0">
                  <c:v>28741.63</c:v>
                </c:pt>
                <c:pt idx="1">
                  <c:v>4965</c:v>
                </c:pt>
                <c:pt idx="2">
                  <c:v>-23776.52</c:v>
                </c:pt>
                <c:pt idx="3">
                  <c:v>-739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5DC9-47F8-85DE-E22E2CD9B52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43366032"/>
        <c:axId val="543366424"/>
      </c:barChart>
      <c:catAx>
        <c:axId val="543366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43366424"/>
        <c:crosses val="autoZero"/>
        <c:auto val="1"/>
        <c:lblAlgn val="ctr"/>
        <c:lblOffset val="100"/>
        <c:noMultiLvlLbl val="0"/>
      </c:catAx>
      <c:valAx>
        <c:axId val="5433664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43366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575720256265802E-2"/>
          <c:y val="3.7599758269493966E-2"/>
          <c:w val="0.92798843572174106"/>
          <c:h val="0.496843165484675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'+- rashodi'!$B$18</c:f>
              <c:strCache>
                <c:ptCount val="1"/>
                <c:pt idx="0">
                  <c:v>Rashodi za nabavu nefinancijske imovine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rashodi'!$C$18:$F$18</c:f>
              <c:numCache>
                <c:formatCode>#,##0.00</c:formatCode>
                <c:ptCount val="4"/>
                <c:pt idx="0">
                  <c:v>320225</c:v>
                </c:pt>
                <c:pt idx="1">
                  <c:v>5216328.9600000009</c:v>
                </c:pt>
                <c:pt idx="2">
                  <c:v>3136602.84</c:v>
                </c:pt>
                <c:pt idx="3">
                  <c:v>553472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5BED-4DA1-A1C8-1FBFB984E52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84269280"/>
        <c:axId val="584269672"/>
      </c:barChart>
      <c:catAx>
        <c:axId val="58426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84269672"/>
        <c:crosses val="autoZero"/>
        <c:auto val="1"/>
        <c:lblAlgn val="ctr"/>
        <c:lblOffset val="100"/>
        <c:noMultiLvlLbl val="0"/>
      </c:catAx>
      <c:valAx>
        <c:axId val="5842696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84269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231294299527027E-2"/>
          <c:y val="1.2209523470965678E-2"/>
          <c:w val="0.95239220721369899"/>
          <c:h val="0.48480403832139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'+- rashodi'!$B$19</c:f>
              <c:strCache>
                <c:ptCount val="1"/>
                <c:pt idx="0">
                  <c:v>Izdaci za financijsku imovinu i otplate zajmova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rashodi'!$C$19:$F$19</c:f>
              <c:numCache>
                <c:formatCode>#,##0.00</c:formatCode>
                <c:ptCount val="4"/>
                <c:pt idx="0">
                  <c:v>0</c:v>
                </c:pt>
                <c:pt idx="1">
                  <c:v>44300</c:v>
                </c:pt>
                <c:pt idx="2">
                  <c:v>918938</c:v>
                </c:pt>
                <c:pt idx="3">
                  <c:v>26598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59D8-4948-8035-FD623C439AD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84269280"/>
        <c:axId val="584269672"/>
      </c:barChart>
      <c:catAx>
        <c:axId val="584269280"/>
        <c:scaling>
          <c:orientation val="minMax"/>
        </c:scaling>
        <c:delete val="0"/>
        <c:axPos val="b"/>
        <c:numFmt formatCode="General" sourceLinked="1"/>
        <c:majorTickMark val="out"/>
        <c:minorTickMark val="out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84269672"/>
        <c:crosses val="autoZero"/>
        <c:auto val="1"/>
        <c:lblAlgn val="ctr"/>
        <c:lblOffset val="100"/>
        <c:noMultiLvlLbl val="0"/>
      </c:catAx>
      <c:valAx>
        <c:axId val="5842696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84269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DC139-5FB2-15BE-654A-5BC662FE1B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2B2A19-3728-FDEB-1890-D4F46D1591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FCA5F-96C5-FDA8-5CB1-AAC77958A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6/13/2024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8E440-4B30-C95F-CC9C-A3AA1B32E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7E2E86-D14C-1179-3149-745C88ABB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474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15CA8-62BA-4E55-F9AA-3AED0FA29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AA20D-3B69-2078-D982-F5EF5819E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5DAAA6-ED3F-8CE0-AE25-05B9EB9C6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6/13/2024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7EF0A-C706-8C5D-376B-92D085381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371B5B-C623-7F52-D6F1-CFBB5F41F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91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99321-4483-8E97-A716-C8FC57880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ADE34E-0609-B156-7ED6-0A01D986B2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ED2B4-2A9E-5566-B4D0-A1BAEB1B2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6/13/2024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880AC-9FCE-4D5C-B0E3-6CEB89C0A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76FEDF-2BC3-071D-6CB6-52C23C286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28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9CB5A-CBC9-5101-228C-8C6FB512B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F50BF-A2FA-3F12-08A6-12DF63F1BB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3F0297-118C-6A34-6B56-F851AED9D6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750FF5-5277-A1F9-B0C6-4203AF83B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6/13/2024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D2FD28-3D54-23FC-0FD7-EA5A5A256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1B65C8-332E-8A6A-805E-FCBDE9C1C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852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988A7-C88F-BB6E-58E2-308BBD495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60CD9F-42C5-780B-7CD8-07D047382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769E5E-9589-4725-979D-B60CDFA12B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73C4D6-D231-2C06-94A9-6A19E58804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C4FBE9-DD7D-6FC3-F7F6-A8FA6D29AF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5A2D33-7DFB-B947-9E8D-D699931CA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6/13/2024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EB6BE2-8148-B8B5-DA6A-0E6D14785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9C715B-3A93-C588-396D-995DCB8FA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141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CD1E7-9AC8-E440-B079-DFFB5AFE1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E4958A-E42B-07BD-5567-75B110984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6/13/2024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61E074-041F-28E9-F453-D235CF4DC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6E1795-4E90-3A11-E8D7-CD0E6B740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006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E0CFE9-5851-784B-E8F8-9A3D25889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6/13/2024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BC5B66-2168-3A2D-F453-A74335660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C3EA39-7E29-3811-753F-EE03FAA65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719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D20EA-2ECD-E1FC-68F4-127E5165B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CED85-8160-9559-59BE-C850E0F09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44806-6F81-94E7-3882-7EEA24B44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FF6C2C-49CF-7D55-C674-7B368CB63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6/13/2024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A601D0-87FB-D033-D4BE-058B43713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B6F3F3-2131-EBC9-7B76-E3E811907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455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391B0-CB69-D9F1-677C-28A34A4A6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1AB4D7-29C0-9D61-919E-BA8E5C94C2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27B40-D6A1-7580-5728-BE1781180F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27AC27-6D5D-504F-81F6-0FC84295A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6/13/2024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AFF9C9-CF8C-0E0E-DB63-51459C06B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2CFABA-AF83-EB33-B21E-870DEF4AA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654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00456-3F31-32E4-2238-753B6FE3D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70A84D-8DCF-30AE-15CE-C0F2FF2C97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18D5B-04EE-3C4B-28B7-071118FEF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6/13/2024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BBA9C-2642-CFCC-07AD-E1FBDE582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3535E0-26D1-95DE-B2A5-FA7FD97CD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770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316000-AD6D-0DA4-C707-4EEFBC8AFF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7F3AE8-C3BF-493C-038A-5E4EDD4202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6E754-9EC9-CCAB-07BC-A57EAC397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6/13/2024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AD050-23A6-8C94-F543-2DF082BCB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FAFF8-4BAE-CBC7-DF15-6891F8DFE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011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E2599D-776F-B6CE-360B-7C99005BE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DB2AE6-E3BC-45A5-CE22-FEDC538186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D8F475-E92D-58D9-8ABC-047E75857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3CC5-DED5-4EB7-AD76-A2BB78D347EF}" type="datetimeFigureOut">
              <a:rPr lang="en-US" smtClean="0"/>
              <a:t>6/13/2024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8882C-5375-1CB6-608F-746DE909CC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8DE5A6-2C4F-DAA5-23D3-68BCE44175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253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bz.hr/index.php/proracun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1240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70C4C-4A1F-1EF1-E11B-1CD2B581A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7184" y="2499919"/>
            <a:ext cx="9058503" cy="302082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REBALANS PRORAČUNA 202</a:t>
            </a:r>
            <a:r>
              <a:rPr lang="hr-HR" sz="3600" b="1" dirty="0">
                <a:solidFill>
                  <a:schemeClr val="accent1">
                    <a:lumMod val="75000"/>
                  </a:schemeClr>
                </a:solidFill>
              </a:rPr>
              <a:t>4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.  </a:t>
            </a:r>
            <a:endParaRPr lang="hr-HR" sz="36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br>
              <a:rPr lang="en-US" sz="3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I. IZMJENE I DOPUNE PRORAČUNA</a:t>
            </a:r>
            <a:br>
              <a:rPr lang="en-US" sz="2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OSJEČKO-BARANJSKE ŽUPANIJE ZA 202</a:t>
            </a:r>
            <a:r>
              <a:rPr lang="hr-HR" sz="2400" dirty="0">
                <a:solidFill>
                  <a:schemeClr val="accent1">
                    <a:lumMod val="75000"/>
                  </a:schemeClr>
                </a:solidFill>
              </a:rPr>
              <a:t>4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. GODINU</a:t>
            </a:r>
            <a:br>
              <a:rPr lang="en-US" sz="3200" b="1" dirty="0"/>
            </a:br>
            <a:endParaRPr lang="hr-HR" sz="3200" b="1" dirty="0"/>
          </a:p>
          <a:p>
            <a:pPr marL="0" indent="0">
              <a:buNone/>
            </a:pPr>
            <a:br>
              <a:rPr lang="en-US" sz="3200" b="1" dirty="0"/>
            </a:br>
            <a:r>
              <a:rPr lang="en-US" sz="3200" b="1" dirty="0"/>
              <a:t>	</a:t>
            </a:r>
            <a:r>
              <a:rPr lang="en-US" b="1" dirty="0"/>
              <a:t>                               </a:t>
            </a:r>
            <a:r>
              <a:rPr lang="hr-HR" b="1" dirty="0"/>
              <a:t>          </a:t>
            </a:r>
            <a:r>
              <a:rPr lang="en-US" b="1" dirty="0"/>
              <a:t>      </a:t>
            </a:r>
            <a:r>
              <a:rPr lang="hr-HR" b="1" dirty="0"/>
              <a:t>    </a:t>
            </a:r>
            <a:r>
              <a:rPr lang="en-US" b="1" dirty="0"/>
              <a:t>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- VODIČ ZA GRAĐANE -</a:t>
            </a:r>
          </a:p>
        </p:txBody>
      </p:sp>
    </p:spTree>
    <p:extLst>
      <p:ext uri="{BB962C8B-B14F-4D97-AF65-F5344CB8AC3E}">
        <p14:creationId xmlns:p14="http://schemas.microsoft.com/office/powerpoint/2010/main" val="1199758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ŠTO JE PRORAČUN?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Rezervirano mjesto sadržaja 2">
            <a:extLst>
              <a:ext uri="{FF2B5EF4-FFF2-40B4-BE49-F238E27FC236}">
                <a16:creationId xmlns:a16="http://schemas.microsoft.com/office/drawing/2014/main" id="{2A8F5BAF-6A5B-C31A-5CDC-F33A43DCC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3574" y="1690688"/>
            <a:ext cx="8758107" cy="4351338"/>
          </a:xfrm>
        </p:spPr>
        <p:txBody>
          <a:bodyPr/>
          <a:lstStyle/>
          <a:p>
            <a:pPr algn="just"/>
            <a:r>
              <a:rPr lang="hr-HR" sz="2400" dirty="0"/>
              <a:t>Proračun je temeljni financijski dokument u kojem su iskazani svi planirani godišnji prihodi i primici te rashodi i izdaci za jednu fiskalnu ili proračunsku godinu kao i projekcije proračuna za sljedeće dvije proračunske godine. </a:t>
            </a:r>
          </a:p>
          <a:p>
            <a:pPr algn="just"/>
            <a:r>
              <a:rPr lang="hr-HR" sz="2400" dirty="0"/>
              <a:t>Iz Proračuna saznajemo što sve Županija financira te koliko novca izdvaja za pojedine javne funkcije poput školstva, zdravstva, gospodarstva, poljoprivrede, turizma itd.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4716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2683C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PRORAČUN OSJEČKO-BARANJSKE ŽUPANIJE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41B3A50-553E-FE37-5CC2-F6D358833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1" y="1457781"/>
            <a:ext cx="8883766" cy="4437181"/>
          </a:xfrm>
        </p:spPr>
        <p:txBody>
          <a:bodyPr>
            <a:normAutofit/>
          </a:bodyPr>
          <a:lstStyle/>
          <a:p>
            <a:pPr algn="just"/>
            <a:r>
              <a:rPr lang="hr-HR" sz="2400" dirty="0"/>
              <a:t>Proračun Osječko-baranjske županije je konsolidiran te sadrži prikazane prihode/primitke i rashode/izdatke Osječko-baranjske županije i njenih proračunskih korisnik: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53 osnovne škole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28 srednjih škola i učeničkih domova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3 doma za starije i nemoćne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4 zdravstvenih ustanova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1 ustanova u kulturi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3 ostale ustanove </a:t>
            </a:r>
          </a:p>
          <a:p>
            <a:pPr marL="0" indent="0">
              <a:buNone/>
            </a:pPr>
            <a:endParaRPr lang="hr-HR" dirty="0"/>
          </a:p>
          <a:p>
            <a:endParaRPr lang="hr-HR" dirty="0"/>
          </a:p>
        </p:txBody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38CC4ED7-3FC7-8BCD-5A41-7DC8D5C9A1FF}"/>
              </a:ext>
            </a:extLst>
          </p:cNvPr>
          <p:cNvSpPr/>
          <p:nvPr/>
        </p:nvSpPr>
        <p:spPr>
          <a:xfrm>
            <a:off x="1773694" y="4843401"/>
            <a:ext cx="2045687" cy="7109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Županijski prihodi</a:t>
            </a:r>
          </a:p>
        </p:txBody>
      </p:sp>
      <p:sp>
        <p:nvSpPr>
          <p:cNvPr id="5" name="Znak zbrajanja 4">
            <a:extLst>
              <a:ext uri="{FF2B5EF4-FFF2-40B4-BE49-F238E27FC236}">
                <a16:creationId xmlns:a16="http://schemas.microsoft.com/office/drawing/2014/main" id="{106A1ACC-E602-6C8A-0FD6-BEBB83D84AE7}"/>
              </a:ext>
            </a:extLst>
          </p:cNvPr>
          <p:cNvSpPr/>
          <p:nvPr/>
        </p:nvSpPr>
        <p:spPr>
          <a:xfrm>
            <a:off x="4035124" y="4997548"/>
            <a:ext cx="536895" cy="402671"/>
          </a:xfrm>
          <a:prstGeom prst="mathPlus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Pravokutnik 5">
            <a:extLst>
              <a:ext uri="{FF2B5EF4-FFF2-40B4-BE49-F238E27FC236}">
                <a16:creationId xmlns:a16="http://schemas.microsoft.com/office/drawing/2014/main" id="{DBD3CD0F-BB3C-B65F-8B73-7E443F8429E2}"/>
              </a:ext>
            </a:extLst>
          </p:cNvPr>
          <p:cNvSpPr/>
          <p:nvPr/>
        </p:nvSpPr>
        <p:spPr>
          <a:xfrm>
            <a:off x="4812002" y="4843401"/>
            <a:ext cx="2347896" cy="7109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Prihodi proračunskih korisnika</a:t>
            </a:r>
          </a:p>
        </p:txBody>
      </p:sp>
      <p:sp>
        <p:nvSpPr>
          <p:cNvPr id="7" name="Jednako 6">
            <a:extLst>
              <a:ext uri="{FF2B5EF4-FFF2-40B4-BE49-F238E27FC236}">
                <a16:creationId xmlns:a16="http://schemas.microsoft.com/office/drawing/2014/main" id="{B1AB049C-8EA8-95F5-3A84-2C7C27DEA080}"/>
              </a:ext>
            </a:extLst>
          </p:cNvPr>
          <p:cNvSpPr/>
          <p:nvPr/>
        </p:nvSpPr>
        <p:spPr>
          <a:xfrm>
            <a:off x="7337284" y="4953507"/>
            <a:ext cx="612168" cy="446712"/>
          </a:xfrm>
          <a:prstGeom prst="mathEqual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FE2FAD5A-B642-928C-B319-5923786EABF9}"/>
              </a:ext>
            </a:extLst>
          </p:cNvPr>
          <p:cNvSpPr/>
          <p:nvPr/>
        </p:nvSpPr>
        <p:spPr>
          <a:xfrm>
            <a:off x="8228876" y="4836190"/>
            <a:ext cx="1967665" cy="7109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Proračun OBŽ</a:t>
            </a:r>
          </a:p>
        </p:txBody>
      </p:sp>
    </p:spTree>
    <p:extLst>
      <p:ext uri="{BB962C8B-B14F-4D97-AF65-F5344CB8AC3E}">
        <p14:creationId xmlns:p14="http://schemas.microsoft.com/office/powerpoint/2010/main" val="179625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ŠTO JE REBALANS?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Rezervirano mjesto teksta 4">
            <a:extLst>
              <a:ext uri="{FF2B5EF4-FFF2-40B4-BE49-F238E27FC236}">
                <a16:creationId xmlns:a16="http://schemas.microsoft.com/office/drawing/2014/main" id="{D930021D-EC3C-0390-86E4-A3B8F2CE2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2905" y="2348916"/>
            <a:ext cx="9378893" cy="3129095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hr-HR" sz="2600" dirty="0"/>
              <a:t>Rebalans je izmjena proračunskih iznosa odnosno njihovo smanjenje i/ili povećanje u odnosu na plan proračuna donesen na početku kalendarske godine.</a:t>
            </a:r>
          </a:p>
          <a:p>
            <a:pPr algn="just"/>
            <a:r>
              <a:rPr lang="hr-HR" sz="2600" dirty="0"/>
              <a:t>Do rebalansa dolazi kada se tijekom proračunske godine povećaju rashodi i izdaci odnosno smanje prihodi i primici pa se proračun mora uravnotežiti pronalaženjem novih prihoda i primitaka, odnosno smanjenjem predviđenih rashoda i izdataka.</a:t>
            </a:r>
          </a:p>
          <a:p>
            <a:pPr algn="just"/>
            <a:r>
              <a:rPr lang="hr-HR" sz="2600" dirty="0"/>
              <a:t>Rebalansom se mijenja isključivo plan za tekuću proračunsku godinu.</a:t>
            </a:r>
          </a:p>
          <a:p>
            <a:pPr algn="just"/>
            <a:r>
              <a:rPr lang="hr-HR" sz="2600" dirty="0"/>
              <a:t>Može se raditi više puta tijekom godine, a postupak donošenja rebalansa jednak je postupku donošenja proračuna.</a:t>
            </a:r>
          </a:p>
          <a:p>
            <a:pPr marL="0" indent="0">
              <a:buNone/>
            </a:pPr>
            <a:endParaRPr lang="hr-HR" sz="2000" b="1" dirty="0"/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882813EA-D5A3-AB77-580A-15F02CAC5F68}"/>
              </a:ext>
            </a:extLst>
          </p:cNvPr>
          <p:cNvSpPr/>
          <p:nvPr/>
        </p:nvSpPr>
        <p:spPr>
          <a:xfrm>
            <a:off x="1591076" y="1488366"/>
            <a:ext cx="9104887" cy="5536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0E8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solidFill>
                  <a:schemeClr val="accent1">
                    <a:lumMod val="75000"/>
                  </a:schemeClr>
                </a:solidFill>
              </a:rPr>
              <a:t>REBALANS = IZMJENE I DOPUNE PRORAČUNA</a:t>
            </a:r>
          </a:p>
        </p:txBody>
      </p:sp>
    </p:spTree>
    <p:extLst>
      <p:ext uri="{BB962C8B-B14F-4D97-AF65-F5344CB8AC3E}">
        <p14:creationId xmlns:p14="http://schemas.microsoft.com/office/powerpoint/2010/main" val="1403082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1468" y="365125"/>
            <a:ext cx="9672332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PRORAČUN OSJEČKO-BARANJSKE ŽUPANIJE </a:t>
            </a:r>
            <a:b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ZA 2024. GODINU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2D8D745-F859-EA3C-1E7B-4ECDD0081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1468" y="1782967"/>
            <a:ext cx="8347749" cy="4224337"/>
          </a:xfrm>
        </p:spPr>
        <p:txBody>
          <a:bodyPr>
            <a:normAutofit/>
          </a:bodyPr>
          <a:lstStyle/>
          <a:p>
            <a:pPr algn="just"/>
            <a:r>
              <a:rPr lang="hr-HR" sz="2400" dirty="0"/>
              <a:t>Proračun Osječko-baranjske županije za 2024. godinu s projekcijama za sljedeće dvije godine donijela je Skupština Županije na 26. sjednici održanoj 15. prosinca  2023. godine u ukupnoj svoti od 250.611.581,00  eura. </a:t>
            </a:r>
          </a:p>
        </p:txBody>
      </p:sp>
    </p:spTree>
    <p:extLst>
      <p:ext uri="{BB962C8B-B14F-4D97-AF65-F5344CB8AC3E}">
        <p14:creationId xmlns:p14="http://schemas.microsoft.com/office/powerpoint/2010/main" val="1898422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912" y="365125"/>
            <a:ext cx="9253057" cy="1325563"/>
          </a:xfrm>
        </p:spPr>
        <p:txBody>
          <a:bodyPr>
            <a:normAutofit/>
          </a:bodyPr>
          <a:lstStyle/>
          <a:p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I. IZMJENE I DOPUNE PRORAČUNA OBŽ ZA </a:t>
            </a:r>
            <a:b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2024. GODINU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07E1360-C963-A350-9805-18E5885B9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913" y="1577130"/>
            <a:ext cx="8095376" cy="4337895"/>
          </a:xfrm>
        </p:spPr>
        <p:txBody>
          <a:bodyPr/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Skupština Osječko-baranjske županije usvojila je </a:t>
            </a:r>
            <a:r>
              <a:rPr lang="hr-H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prve</a:t>
            </a: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izmjene i dopune Proraču</a:t>
            </a: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</a:t>
            </a:r>
            <a:r>
              <a:rPr lang="hr-HR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20</a:t>
            </a: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r>
              <a:rPr lang="hr-HR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lipnja</a:t>
            </a: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2024. godine na 30. sjednici Skupštine</a:t>
            </a: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kada je Proračun Osječko-baranjske županije utvrđen u visini od </a:t>
            </a: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293.699.828,03 eura što predstavlja povećanje od </a:t>
            </a:r>
            <a:r>
              <a:rPr lang="hr-HR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43</a:t>
            </a: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.088.247,03 eura u odnosu </a:t>
            </a: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izvorni plan.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3986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10150504" cy="1325563"/>
          </a:xfrm>
        </p:spPr>
        <p:txBody>
          <a:bodyPr>
            <a:normAutofit/>
          </a:bodyPr>
          <a:lstStyle/>
          <a:p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RAZLOZI IZMJENE I DOPUNE PRORAČUNA ZA 2024. 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3CA7C0F-442D-660E-5C5C-CD4375468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1" y="1590020"/>
            <a:ext cx="8489484" cy="4223550"/>
          </a:xfrm>
        </p:spPr>
        <p:txBody>
          <a:bodyPr>
            <a:normAutofit/>
          </a:bodyPr>
          <a:lstStyle/>
          <a:p>
            <a:pPr algn="just"/>
            <a:r>
              <a:rPr lang="hr-HR" sz="2400" dirty="0"/>
              <a:t>Usklađenje s odlukama Vlade o minimalnim standardima za decentralizirane funkcije </a:t>
            </a:r>
          </a:p>
          <a:p>
            <a:pPr algn="just"/>
            <a:r>
              <a:rPr lang="hr-HR" sz="2400" dirty="0"/>
              <a:t>Usklađenje Proračuna s Godišnjim izvještajem o izvršenju Proračuna OBŽ za 2023. godinu </a:t>
            </a:r>
          </a:p>
          <a:p>
            <a:pPr algn="just"/>
            <a:r>
              <a:rPr lang="hr-HR" sz="2400" dirty="0"/>
              <a:t>Provođenje korekcija planiranih prihoda, kako izvorno županijskih tako i vlastitih i namjenskih prihoda proračunskih korisnika</a:t>
            </a:r>
          </a:p>
          <a:p>
            <a:pPr algn="just"/>
            <a:r>
              <a:rPr lang="hr-HR" sz="2400" dirty="0"/>
              <a:t>Izvršenje prenamjena unutar programa, aktivnosti i projekata temeljem nove procjene prihoda i mogućnosti izvršenja planiranih programa te</a:t>
            </a:r>
          </a:p>
          <a:p>
            <a:pPr algn="just"/>
            <a:r>
              <a:rPr lang="hr-HR" sz="2400" dirty="0"/>
              <a:t>Planiranje novih projekata i aktivnosti</a:t>
            </a:r>
            <a:endParaRPr lang="hr-H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713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SAŽETAK PRORAČUNA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20" name="Rezervirano mjesto sadržaja 19">
            <a:extLst>
              <a:ext uri="{FF2B5EF4-FFF2-40B4-BE49-F238E27FC236}">
                <a16:creationId xmlns:a16="http://schemas.microsoft.com/office/drawing/2014/main" id="{489EF92D-ACCB-5A77-B8DC-2F59A9867B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1399017"/>
              </p:ext>
            </p:extLst>
          </p:nvPr>
        </p:nvGraphicFramePr>
        <p:xfrm>
          <a:off x="1731524" y="1429966"/>
          <a:ext cx="8841226" cy="41442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87674">
                  <a:extLst>
                    <a:ext uri="{9D8B030D-6E8A-4147-A177-3AD203B41FA5}">
                      <a16:colId xmlns:a16="http://schemas.microsoft.com/office/drawing/2014/main" val="431922363"/>
                    </a:ext>
                  </a:extLst>
                </a:gridCol>
                <a:gridCol w="1397946">
                  <a:extLst>
                    <a:ext uri="{9D8B030D-6E8A-4147-A177-3AD203B41FA5}">
                      <a16:colId xmlns:a16="http://schemas.microsoft.com/office/drawing/2014/main" val="518881321"/>
                    </a:ext>
                  </a:extLst>
                </a:gridCol>
                <a:gridCol w="1477803">
                  <a:extLst>
                    <a:ext uri="{9D8B030D-6E8A-4147-A177-3AD203B41FA5}">
                      <a16:colId xmlns:a16="http://schemas.microsoft.com/office/drawing/2014/main" val="3387611508"/>
                    </a:ext>
                  </a:extLst>
                </a:gridCol>
                <a:gridCol w="1477803">
                  <a:extLst>
                    <a:ext uri="{9D8B030D-6E8A-4147-A177-3AD203B41FA5}">
                      <a16:colId xmlns:a16="http://schemas.microsoft.com/office/drawing/2014/main" val="3757730103"/>
                    </a:ext>
                  </a:extLst>
                </a:gridCol>
              </a:tblGrid>
              <a:tr h="4505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OPIS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Proračun za 2024. godinu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povećanje/  smanjenje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Novi plan za 2024. godinu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933737954"/>
                  </a:ext>
                </a:extLst>
              </a:tr>
              <a:tr h="3879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</a:rPr>
                        <a:t>SVEUKUPNI IZNOS PRIJEDLOGA PRORAČUNA (ŽUPANIJSKI PRORAČUN + PRORAČUNSKI KORISNICI)</a:t>
                      </a:r>
                      <a:endParaRPr lang="hr-HR" sz="1200" dirty="0">
                        <a:effectLst/>
                        <a:highlight>
                          <a:srgbClr val="FFFFFF"/>
                        </a:highlight>
                      </a:endParaRPr>
                    </a:p>
                  </a:txBody>
                  <a:tcPr marL="17780" marR="17780" marT="0" marB="0" anchor="b">
                    <a:solidFill>
                      <a:schemeClr val="accent1">
                        <a:lumMod val="75000"/>
                        <a:alpha val="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b="1" dirty="0">
                          <a:solidFill>
                            <a:schemeClr val="tx1"/>
                          </a:solidFill>
                          <a:effectLst/>
                        </a:rPr>
                        <a:t>250.611.581,00</a:t>
                      </a:r>
                      <a:endParaRPr lang="hr-H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b="1" dirty="0">
                          <a:solidFill>
                            <a:schemeClr val="tx1"/>
                          </a:solidFill>
                          <a:effectLst/>
                        </a:rPr>
                        <a:t>43.088.247,03,28</a:t>
                      </a:r>
                      <a:endParaRPr lang="hr-H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b="1" dirty="0">
                          <a:solidFill>
                            <a:schemeClr val="tx1"/>
                          </a:solidFill>
                          <a:effectLst/>
                        </a:rPr>
                        <a:t>293.699.828,03</a:t>
                      </a:r>
                      <a:endParaRPr lang="hr-H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7828962"/>
                  </a:ext>
                </a:extLst>
              </a:tr>
              <a:tr h="3869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IZNOS ŽUPANIJSKOG PRORAČUNA (bez vlastitih i namjenskih prihoda proračunskih korisnika)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b="1" dirty="0">
                          <a:solidFill>
                            <a:schemeClr val="tx1"/>
                          </a:solidFill>
                          <a:effectLst/>
                        </a:rPr>
                        <a:t>92.981.180,00</a:t>
                      </a:r>
                      <a:endParaRPr lang="hr-H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b="1" dirty="0">
                          <a:solidFill>
                            <a:schemeClr val="tx1"/>
                          </a:solidFill>
                          <a:effectLst/>
                        </a:rPr>
                        <a:t>13.047.498,83</a:t>
                      </a:r>
                      <a:endParaRPr lang="hr-H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b="1" dirty="0">
                          <a:solidFill>
                            <a:schemeClr val="tx1"/>
                          </a:solidFill>
                          <a:effectLst/>
                        </a:rPr>
                        <a:t>106.028.678,83</a:t>
                      </a:r>
                      <a:endParaRPr lang="hr-H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306216929"/>
                  </a:ext>
                </a:extLst>
              </a:tr>
              <a:tr h="1886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udio Županijskog proračuna u ukupnom proračunu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solidFill>
                            <a:schemeClr val="tx1"/>
                          </a:solidFill>
                          <a:effectLst/>
                        </a:rPr>
                        <a:t>37,10</a:t>
                      </a:r>
                      <a:endParaRPr lang="hr-H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solidFill>
                            <a:schemeClr val="tx1"/>
                          </a:solidFill>
                          <a:effectLst/>
                        </a:rPr>
                        <a:t>30,28</a:t>
                      </a:r>
                      <a:endParaRPr lang="hr-H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solidFill>
                            <a:schemeClr val="tx1"/>
                          </a:solidFill>
                          <a:effectLst/>
                        </a:rPr>
                        <a:t>36,10</a:t>
                      </a:r>
                      <a:endParaRPr lang="hr-HR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847155986"/>
                  </a:ext>
                </a:extLst>
              </a:tr>
              <a:tr h="4375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PRORAČUNSKI KORISNICI ČIJI SU VLASTITI I NAMJENSKI PRIHODI EVIDENCIJSKI UKLJUČENI U PRORAČUN 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b="1" dirty="0">
                          <a:solidFill>
                            <a:schemeClr val="tx1"/>
                          </a:solidFill>
                          <a:effectLst/>
                        </a:rPr>
                        <a:t>157.630.401,00</a:t>
                      </a:r>
                      <a:endParaRPr lang="hr-H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b="1" dirty="0">
                          <a:solidFill>
                            <a:schemeClr val="tx1"/>
                          </a:solidFill>
                          <a:effectLst/>
                        </a:rPr>
                        <a:t>30.040.748,20</a:t>
                      </a:r>
                      <a:endParaRPr lang="hr-H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b="1" dirty="0">
                          <a:solidFill>
                            <a:schemeClr val="tx1"/>
                          </a:solidFill>
                          <a:effectLst/>
                        </a:rPr>
                        <a:t>187.671.149,20</a:t>
                      </a:r>
                      <a:endParaRPr lang="hr-H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790783653"/>
                  </a:ext>
                </a:extLst>
              </a:tr>
              <a:tr h="1886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Osnovno školstvo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65.453.042,00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11.138.281,00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76.591.323,00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185673707"/>
                  </a:ext>
                </a:extLst>
              </a:tr>
              <a:tr h="1886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Srednje školstvo i učenički domovi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45.573.534,00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9.222.436,52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54.795.970,52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424614082"/>
                  </a:ext>
                </a:extLst>
              </a:tr>
              <a:tr h="1886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Zdravstvo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41.532.251,00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6.883.173,10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48.415.424,10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472461863"/>
                  </a:ext>
                </a:extLst>
              </a:tr>
              <a:tr h="1886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Domovi za starije i nemoćne osobe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4.348.214,00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218.652,08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4.566.866,08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717358254"/>
                  </a:ext>
                </a:extLst>
              </a:tr>
              <a:tr h="1886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JU Zavod za prostorno uređenje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105.300,00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4.050,00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109.350,00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958413639"/>
                  </a:ext>
                </a:extLst>
              </a:tr>
              <a:tr h="3869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JU Agencija za upravljanje zaštićenim prirodnim vrijednostima Osječko-baranjske županije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38.498,00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13.712,50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52.210,50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372354540"/>
                  </a:ext>
                </a:extLst>
              </a:tr>
              <a:tr h="3869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JU Županijska razvojna agencija Osječko-baranjske županije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530.400,00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-14.300,00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516.100,00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204456821"/>
                  </a:ext>
                </a:extLst>
              </a:tr>
              <a:tr h="1886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Muzej likovnih umjetnosti u Osijeku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49.162,00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2.574.743,00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2.623.905,00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888113968"/>
                  </a:ext>
                </a:extLst>
              </a:tr>
              <a:tr h="3869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udio vlastitih i namjenskih prihoda proračunskih korisnika evidencijski uključenih u Županijski proračun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62,90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69,72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63,90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8577886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5935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UKUPAN IZNOS PRORAČUNA ZA 2024.GODINU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Rezervirano mjesto sadržaja 5">
            <a:extLst>
              <a:ext uri="{FF2B5EF4-FFF2-40B4-BE49-F238E27FC236}">
                <a16:creationId xmlns:a16="http://schemas.microsoft.com/office/drawing/2014/main" id="{AB3D9C65-362A-D291-5A20-F10967878F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6594072"/>
              </p:ext>
            </p:extLst>
          </p:nvPr>
        </p:nvGraphicFramePr>
        <p:xfrm>
          <a:off x="1778466" y="1825625"/>
          <a:ext cx="8422547" cy="3476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79624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POVEĆANJE/SMANJENJE PRIHODA I PRIMITAKA PO </a:t>
            </a:r>
            <a:b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OSNOVNIM SKUPINAMA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968D50A7-E9A0-47EC-A89E-8FE63831A4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4359268"/>
              </p:ext>
            </p:extLst>
          </p:nvPr>
        </p:nvGraphicFramePr>
        <p:xfrm>
          <a:off x="1619250" y="1690688"/>
          <a:ext cx="9734550" cy="4272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3647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7798" y="365125"/>
            <a:ext cx="9676002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POVEĆANJE/SMANJENJE PRIHODA I PRIMITAKA PO </a:t>
            </a:r>
            <a:b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OSNOVNIM SKUPINAMA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Rezervirano mjesto sadržaja 5">
            <a:extLst>
              <a:ext uri="{FF2B5EF4-FFF2-40B4-BE49-F238E27FC236}">
                <a16:creationId xmlns:a16="http://schemas.microsoft.com/office/drawing/2014/main" id="{5D9C991B-DAD0-3A4C-F4BC-AE938B9D49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8312914"/>
              </p:ext>
            </p:extLst>
          </p:nvPr>
        </p:nvGraphicFramePr>
        <p:xfrm>
          <a:off x="1752599" y="1819072"/>
          <a:ext cx="8550613" cy="37436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92683">
                  <a:extLst>
                    <a:ext uri="{9D8B030D-6E8A-4147-A177-3AD203B41FA5}">
                      <a16:colId xmlns:a16="http://schemas.microsoft.com/office/drawing/2014/main" val="3060647420"/>
                    </a:ext>
                  </a:extLst>
                </a:gridCol>
                <a:gridCol w="1392645">
                  <a:extLst>
                    <a:ext uri="{9D8B030D-6E8A-4147-A177-3AD203B41FA5}">
                      <a16:colId xmlns:a16="http://schemas.microsoft.com/office/drawing/2014/main" val="3322870566"/>
                    </a:ext>
                  </a:extLst>
                </a:gridCol>
                <a:gridCol w="1392645">
                  <a:extLst>
                    <a:ext uri="{9D8B030D-6E8A-4147-A177-3AD203B41FA5}">
                      <a16:colId xmlns:a16="http://schemas.microsoft.com/office/drawing/2014/main" val="2480099456"/>
                    </a:ext>
                  </a:extLst>
                </a:gridCol>
                <a:gridCol w="1344232">
                  <a:extLst>
                    <a:ext uri="{9D8B030D-6E8A-4147-A177-3AD203B41FA5}">
                      <a16:colId xmlns:a16="http://schemas.microsoft.com/office/drawing/2014/main" val="3022532030"/>
                    </a:ext>
                  </a:extLst>
                </a:gridCol>
                <a:gridCol w="1128408">
                  <a:extLst>
                    <a:ext uri="{9D8B030D-6E8A-4147-A177-3AD203B41FA5}">
                      <a16:colId xmlns:a16="http://schemas.microsoft.com/office/drawing/2014/main" val="1439624005"/>
                    </a:ext>
                  </a:extLst>
                </a:gridCol>
              </a:tblGrid>
              <a:tr h="5734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PRIHODI I PRIMICI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OSJEČKO-BARANJSKA ŽUPANIJA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EVIDENCIJSKI PRIHODI I PRIMICI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DECENTRALIZACIJA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UKUPNO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30155178"/>
                  </a:ext>
                </a:extLst>
              </a:tr>
              <a:tr h="18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Prihodi od poreza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2.500.000,00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2.500.000,00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51417700"/>
                  </a:ext>
                </a:extLst>
              </a:tr>
              <a:tr h="3791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Pomoći iz inozemstva i od subjekata unutar općeg  proračuna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9.740.265,17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23.361.464,55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1.161.882,90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34.263.612,62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064716072"/>
                  </a:ext>
                </a:extLst>
              </a:tr>
              <a:tr h="18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Prihodi od imovine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199.640,00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3.264,00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202.904,00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160695265"/>
                  </a:ext>
                </a:extLst>
              </a:tr>
              <a:tr h="4096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Prihodi od upravnih i administrativnih pristojbi,  pristojbi  po  posebnim propisima i naknada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81.404,31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56.310,82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137.715,13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352641405"/>
                  </a:ext>
                </a:extLst>
              </a:tr>
              <a:tr h="3791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Prihodi od prodaje proizvoda i roba te pruženih usluga i prihodi od donacija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-4.720,00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13.011,00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8.291,00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473286861"/>
                  </a:ext>
                </a:extLst>
              </a:tr>
              <a:tr h="2018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Prihodi iz nadležnog proračuna i od HZZO-a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6.068.730,00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6.068.730,00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443892540"/>
                  </a:ext>
                </a:extLst>
              </a:tr>
              <a:tr h="18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Kazne, upravne mjere i ostali prihodi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15.000,00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-25.941,00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-10.941,00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57921601"/>
                  </a:ext>
                </a:extLst>
              </a:tr>
              <a:tr h="3791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Prihodi od prodaje proizvedene dugotrajne imovine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96.499,00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-130.446,00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-33.947,00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33800136"/>
                  </a:ext>
                </a:extLst>
              </a:tr>
              <a:tr h="2005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Primici od zaduživanja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-1.810.000,00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-1.810.000,00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730741471"/>
                  </a:ext>
                </a:extLst>
              </a:tr>
              <a:tr h="2710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Rezultat poslovanja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-1.801.833,45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2.504.354,83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1.059.360,90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1.761.882,28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1714979"/>
                  </a:ext>
                </a:extLst>
              </a:tr>
              <a:tr h="3791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UKUPNO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10.826.255,03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30.040.748,20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>
                          <a:effectLst/>
                        </a:rPr>
                        <a:t>2.221.243,80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200" dirty="0">
                          <a:effectLst/>
                        </a:rPr>
                        <a:t>43.088.247,03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1802266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8035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PRIHODI OD POREZA 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28EC716-2B60-0155-3884-8FE42F8F4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444129"/>
            <a:ext cx="9068324" cy="3874491"/>
          </a:xfrm>
        </p:spPr>
        <p:txBody>
          <a:bodyPr>
            <a:normAutofit/>
          </a:bodyPr>
          <a:lstStyle/>
          <a:p>
            <a:r>
              <a:rPr lang="hr-HR" sz="2400" b="1" dirty="0">
                <a:ea typeface="Times New Roman" panose="02020603050405020304" pitchFamily="18" charset="0"/>
              </a:rPr>
              <a:t>Prihoda od poreza na dohodak </a:t>
            </a:r>
            <a:r>
              <a:rPr lang="hr-HR" sz="2400" dirty="0">
                <a:ea typeface="Times New Roman" panose="02020603050405020304" pitchFamily="18" charset="0"/>
              </a:rPr>
              <a:t>povećani su u iznosu  </a:t>
            </a:r>
            <a:r>
              <a:rPr lang="hr-HR" sz="2400" b="1" dirty="0">
                <a:ea typeface="Times New Roman" panose="02020603050405020304" pitchFamily="18" charset="0"/>
              </a:rPr>
              <a:t>od 2.500.000,00 eura: </a:t>
            </a:r>
          </a:p>
          <a:p>
            <a:pPr marL="0" indent="0">
              <a:buNone/>
            </a:pPr>
            <a:endParaRPr lang="hr-HR" dirty="0"/>
          </a:p>
        </p:txBody>
      </p:sp>
      <p:graphicFrame>
        <p:nvGraphicFramePr>
          <p:cNvPr id="4" name="Chart 13">
            <a:extLst>
              <a:ext uri="{FF2B5EF4-FFF2-40B4-BE49-F238E27FC236}">
                <a16:creationId xmlns:a16="http://schemas.microsoft.com/office/drawing/2014/main" id="{4FA0E6E4-FE85-43BC-9F2C-088C161266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6301707"/>
              </p:ext>
            </p:extLst>
          </p:nvPr>
        </p:nvGraphicFramePr>
        <p:xfrm>
          <a:off x="1946246" y="2323750"/>
          <a:ext cx="8246378" cy="3215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13">
            <a:extLst>
              <a:ext uri="{FF2B5EF4-FFF2-40B4-BE49-F238E27FC236}">
                <a16:creationId xmlns:a16="http://schemas.microsoft.com/office/drawing/2014/main" id="{BEDC2000-7032-4B26-B893-88E5E0FE96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6658321"/>
              </p:ext>
            </p:extLst>
          </p:nvPr>
        </p:nvGraphicFramePr>
        <p:xfrm>
          <a:off x="1946246" y="2323750"/>
          <a:ext cx="7752231" cy="3215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580859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PRIHODI OD POMOĆI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0981135-74CB-329C-4E58-597A98EA5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18409"/>
            <a:ext cx="9311605" cy="4211272"/>
          </a:xfrm>
        </p:spPr>
        <p:txBody>
          <a:bodyPr>
            <a:normAutofit/>
          </a:bodyPr>
          <a:lstStyle/>
          <a:p>
            <a:r>
              <a:rPr lang="hr-HR" sz="2400" b="1" dirty="0">
                <a:ea typeface="Times New Roman" panose="02020603050405020304" pitchFamily="18" charset="0"/>
              </a:rPr>
              <a:t>Pomoći iz inozemstva i od subjekata unutar općeg proračuna </a:t>
            </a:r>
            <a:r>
              <a:rPr lang="hr-HR" sz="2400" dirty="0">
                <a:ea typeface="Times New Roman" panose="02020603050405020304" pitchFamily="18" charset="0"/>
              </a:rPr>
              <a:t>povećane </a:t>
            </a:r>
            <a:r>
              <a:rPr lang="hr-HR" sz="2400" dirty="0">
                <a:effectLst/>
                <a:ea typeface="Times New Roman" panose="02020603050405020304" pitchFamily="18" charset="0"/>
              </a:rPr>
              <a:t> su u ukupnom iznosu od </a:t>
            </a:r>
            <a:r>
              <a:rPr lang="hr-HR" sz="2400" b="1" dirty="0">
                <a:effectLst/>
                <a:ea typeface="Times New Roman" panose="02020603050405020304" pitchFamily="18" charset="0"/>
              </a:rPr>
              <a:t>34.263.612,62 eura</a:t>
            </a:r>
            <a:r>
              <a:rPr lang="hr-HR" sz="2400" dirty="0">
                <a:effectLst/>
                <a:ea typeface="Times New Roman" panose="02020603050405020304" pitchFamily="18" charset="0"/>
              </a:rPr>
              <a:t>:</a:t>
            </a:r>
          </a:p>
          <a:p>
            <a:endParaRPr lang="hr-HR" sz="24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58E4C8F-EB79-436B-A719-A8DA0B0C6D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2300832"/>
              </p:ext>
            </p:extLst>
          </p:nvPr>
        </p:nvGraphicFramePr>
        <p:xfrm>
          <a:off x="1878150" y="2441643"/>
          <a:ext cx="8793804" cy="32138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947195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pl-PL" sz="32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PRIHODI OD POMOĆI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graphicFrame>
        <p:nvGraphicFramePr>
          <p:cNvPr id="10" name="Rezervirano mjesto sadržaja 9">
            <a:extLst>
              <a:ext uri="{FF2B5EF4-FFF2-40B4-BE49-F238E27FC236}">
                <a16:creationId xmlns:a16="http://schemas.microsoft.com/office/drawing/2014/main" id="{FB92A7E0-05E6-A564-A053-4CCDB9A021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0574567"/>
              </p:ext>
            </p:extLst>
          </p:nvPr>
        </p:nvGraphicFramePr>
        <p:xfrm>
          <a:off x="1750978" y="1254868"/>
          <a:ext cx="9397991" cy="46078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097">
                  <a:extLst>
                    <a:ext uri="{9D8B030D-6E8A-4147-A177-3AD203B41FA5}">
                      <a16:colId xmlns:a16="http://schemas.microsoft.com/office/drawing/2014/main" val="3066687182"/>
                    </a:ext>
                  </a:extLst>
                </a:gridCol>
                <a:gridCol w="7939847">
                  <a:extLst>
                    <a:ext uri="{9D8B030D-6E8A-4147-A177-3AD203B41FA5}">
                      <a16:colId xmlns:a16="http://schemas.microsoft.com/office/drawing/2014/main" val="1430830547"/>
                    </a:ext>
                  </a:extLst>
                </a:gridCol>
                <a:gridCol w="1163047">
                  <a:extLst>
                    <a:ext uri="{9D8B030D-6E8A-4147-A177-3AD203B41FA5}">
                      <a16:colId xmlns:a16="http://schemas.microsoft.com/office/drawing/2014/main" val="82568853"/>
                    </a:ext>
                  </a:extLst>
                </a:gridCol>
              </a:tblGrid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kern="100">
                          <a:effectLst/>
                        </a:rPr>
                        <a:t> </a:t>
                      </a:r>
                      <a:endParaRPr lang="hr-HR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100" kern="100" dirty="0">
                          <a:effectLst/>
                        </a:rPr>
                        <a:t>NAJZNAČAJNIJA POVEĆANJA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397774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100" kern="100" dirty="0">
                          <a:effectLst/>
                        </a:rPr>
                        <a:t>Tekuće pomoći iz državnog proračuna - fiskalno izravnanje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100" kern="100">
                          <a:effectLst/>
                        </a:rPr>
                        <a:t>44.777,00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547817254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100" kern="100" dirty="0">
                          <a:effectLst/>
                        </a:rPr>
                        <a:t>Tekuće pomoći iz državnog proračuna - izbori za EU parlament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100" kern="100">
                          <a:effectLst/>
                        </a:rPr>
                        <a:t>500.000,00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345923375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100" kern="100" dirty="0">
                          <a:effectLst/>
                        </a:rPr>
                        <a:t>Tekuće pomoći iz državnog proračuna - izbori za Hrvatski sabor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100" kern="100">
                          <a:effectLst/>
                        </a:rPr>
                        <a:t>1.117.630,19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17787821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100" kern="100">
                          <a:effectLst/>
                        </a:rPr>
                        <a:t>Tekuće pomoći iz državnog proračuna - za prijevoz učenika-DUG IZ PRETHODNIH GODINA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100" kern="100">
                          <a:effectLst/>
                        </a:rPr>
                        <a:t>401.501,65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393547744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100" kern="100" dirty="0">
                          <a:effectLst/>
                        </a:rPr>
                        <a:t>Kapitalne pomoći iz državnog proračuna - NAPNAV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100" kern="100">
                          <a:effectLst/>
                        </a:rPr>
                        <a:t>485.207,00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973068415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100" kern="100">
                          <a:effectLst/>
                        </a:rPr>
                        <a:t>Kapitalne pomoći iz državnog proračuna - ŠPORTSKI TERENI OŠ DORE PEJAČEVIĆ, NAŠICE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100" kern="100">
                          <a:effectLst/>
                        </a:rPr>
                        <a:t>200.000,00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79053083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100" kern="100" dirty="0">
                          <a:effectLst/>
                        </a:rPr>
                        <a:t>Kapitalne pomoći iz državnog proračuna - ADAPTACIJA ŠKOLSKO-SPORTSKE DVORANE OŠ ERNESTINOVO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100" kern="100">
                          <a:effectLst/>
                        </a:rPr>
                        <a:t>70.000,00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129291554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100" kern="100" dirty="0">
                          <a:effectLst/>
                        </a:rPr>
                        <a:t>Kapitalne pomoći iz državnog proračuna - REGIONALNI DISTRIBUCIJSKI CENTAR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100" kern="100">
                          <a:effectLst/>
                        </a:rPr>
                        <a:t>5.000.000,00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722844487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100" kern="100">
                          <a:effectLst/>
                        </a:rPr>
                        <a:t>Kapitalne pomoći od ostalih izvanproračunskih korisnika državnog proračuna - NAPNAV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100" kern="100">
                          <a:effectLst/>
                        </a:rPr>
                        <a:t>964.800,00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223988056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100" kern="100" dirty="0">
                          <a:effectLst/>
                        </a:rPr>
                        <a:t>Tekuće pomoći izravnanja za decentralizirane funkcije - Srednje školstvo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100" kern="100">
                          <a:effectLst/>
                        </a:rPr>
                        <a:t>115.460,90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984751040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100" kern="100">
                          <a:effectLst/>
                        </a:rPr>
                        <a:t>Tekuće pomoći izravnanja za decentralizirane funkcije - Domovi za starije i nemoćne osobe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100" kern="100">
                          <a:effectLst/>
                        </a:rPr>
                        <a:t>46.482,00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458458323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100" kern="100" dirty="0">
                          <a:effectLst/>
                        </a:rPr>
                        <a:t>Tekuće pomoći izravnanja za decentralizirane funkcije - Zdravstvo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100" kern="100">
                          <a:effectLst/>
                        </a:rPr>
                        <a:t>1.000.722,00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17713491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100" kern="100">
                          <a:effectLst/>
                        </a:rPr>
                        <a:t>Kapitalne pomoći iz državnog proračuna temeljem prijenosa EU sredstava - JEDNOSMJENSKI RAD I CJELODNEVNE ŠKOLE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100" kern="100">
                          <a:effectLst/>
                        </a:rPr>
                        <a:t>1.490.000,00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033142240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100" kern="100" dirty="0">
                          <a:effectLst/>
                        </a:rPr>
                        <a:t>Kapitalne pomoći iz državnog proračuna temeljem prijenosa EU sredstava - ŠPORTSKI TERENI OŠ DORE PEJAČEVIĆ, NAŠICE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100" kern="100">
                          <a:effectLst/>
                        </a:rPr>
                        <a:t>500.000,00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746639931"/>
                  </a:ext>
                </a:extLst>
              </a:tr>
              <a:tr h="1732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hr-HR" sz="1100" kern="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hr-HR" sz="1100" kern="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hr-HR" sz="1100" kern="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051758042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kern="100" dirty="0">
                          <a:effectLst/>
                        </a:rPr>
                        <a:t> </a:t>
                      </a:r>
                      <a:endParaRPr lang="hr-HR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100" kern="100" dirty="0">
                          <a:solidFill>
                            <a:schemeClr val="bg1"/>
                          </a:solidFill>
                          <a:effectLst/>
                        </a:rPr>
                        <a:t>NAJZNAČAJNIJA SMANJENJA</a:t>
                      </a:r>
                      <a:endParaRPr lang="hr-HR" sz="1100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100" u="none" strike="noStrike" kern="100" dirty="0">
                          <a:effectLst/>
                        </a:rPr>
                        <a:t> 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1096041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kern="100" dirty="0">
                          <a:effectLst/>
                        </a:rPr>
                        <a:t>-</a:t>
                      </a:r>
                      <a:endParaRPr lang="hr-HR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100" kern="100" dirty="0">
                          <a:effectLst/>
                        </a:rPr>
                        <a:t>Tekuće pomoći od institucija i tijela EU - HORIZON EUROPE CLIMEMPOWER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100" kern="100" dirty="0">
                          <a:effectLst/>
                        </a:rPr>
                        <a:t>-23.500,00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676711574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100" kern="100" dirty="0">
                          <a:effectLst/>
                        </a:rPr>
                        <a:t>Tekuće pomoći od institucija i tijela EU - TOURIST VALORIZATION OF DANUBE TRADITIONAL CULTURAL AND GASTRO HERITAGE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100" kern="100">
                          <a:effectLst/>
                        </a:rPr>
                        <a:t>-100.243,00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634342049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100" kern="100" dirty="0">
                          <a:effectLst/>
                        </a:rPr>
                        <a:t>Tekuće pomoći iz državnog proračuna - FINANCIRANJE INVESTICIJA PO PROJEKTIMA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100" kern="100">
                          <a:effectLst/>
                        </a:rPr>
                        <a:t>-60.000,00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171683339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100" kern="100" dirty="0">
                          <a:effectLst/>
                        </a:rPr>
                        <a:t>Tekuće pomoći iz državnog proračuna-REGIONALNI ZNANSTVENI CENTAR PANONSKE HRVATSKE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100" kern="100">
                          <a:effectLst/>
                        </a:rPr>
                        <a:t>-12.819,89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931664455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100" kern="100" dirty="0">
                          <a:effectLst/>
                        </a:rPr>
                        <a:t>Kapitalne pomoći iz državnog proračuna - FINANCIRANJE INVESTICIJA PO PROJEKTIMA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100" kern="100">
                          <a:effectLst/>
                        </a:rPr>
                        <a:t>-60.000,00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109837812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100" kern="100" dirty="0">
                          <a:effectLst/>
                        </a:rPr>
                        <a:t>Kapitalne pomoći iz državnog proračuna-REGIONALNI ZNANSTVENI CENTAR PANONSKE HRVATSKE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100" kern="100">
                          <a:effectLst/>
                        </a:rPr>
                        <a:t>-17.925,00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618111883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100" kern="100" dirty="0">
                          <a:effectLst/>
                        </a:rPr>
                        <a:t>Tekuće pomoći iz državnog proračuna temeljem prijenosa EU sredstava-REGIONALNI ZNANSTVENI CENTAR PANONSKE HRVATSKE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100" kern="100">
                          <a:effectLst/>
                        </a:rPr>
                        <a:t>-72.644,36</a:t>
                      </a:r>
                      <a:endParaRPr lang="hr-HR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51449440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100" kern="100" dirty="0">
                          <a:effectLst/>
                        </a:rPr>
                        <a:t>Kapitalne pomoći iz državnog proračuna temeljem prijenosa EU sredstava - NAPNAV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100" kern="100" dirty="0">
                          <a:effectLst/>
                        </a:rPr>
                        <a:t>-244.827,00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358371309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100" kern="100" dirty="0">
                          <a:effectLst/>
                        </a:rPr>
                        <a:t>Kapitalne pomoći iz državnog proračuna temeljem prijenosa EU sredstava-ZAŽELI POMOĆ U KUĆI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100" kern="100" dirty="0">
                          <a:effectLst/>
                        </a:rPr>
                        <a:t>-1.400.000,00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85247835"/>
                  </a:ext>
                </a:extLst>
              </a:tr>
              <a:tr h="156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00" kern="100">
                          <a:effectLst/>
                        </a:rPr>
                        <a:t>-</a:t>
                      </a:r>
                      <a:endParaRPr lang="hr-HR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100" kern="100" dirty="0">
                          <a:effectLst/>
                        </a:rPr>
                        <a:t>Kapitalne pomoći iz državnog proračuna temeljem prijenosa EU sredstava-REGIONALNI ZNANSTVENI CENTAR PANONSKE HRVATSKE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100" kern="100" dirty="0">
                          <a:effectLst/>
                        </a:rPr>
                        <a:t>-101.575,00</a:t>
                      </a:r>
                      <a:endParaRPr lang="hr-HR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9944963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3505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PRIMICI OD FINANCIJSKE IMOVINE I ZADUŽIVANJA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5D28CFC-F93C-D165-605D-D3CB7FDEE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48" y="1410511"/>
            <a:ext cx="9734550" cy="4004453"/>
          </a:xfrm>
        </p:spPr>
        <p:txBody>
          <a:bodyPr/>
          <a:lstStyle/>
          <a:p>
            <a:r>
              <a:rPr lang="hr-HR" sz="2400" b="1" dirty="0">
                <a:ea typeface="Times New Roman" panose="02020603050405020304" pitchFamily="18" charset="0"/>
              </a:rPr>
              <a:t>Primici od zaduživanja </a:t>
            </a:r>
            <a:r>
              <a:rPr lang="hr-HR" sz="2400" dirty="0">
                <a:ea typeface="Times New Roman" panose="02020603050405020304" pitchFamily="18" charset="0"/>
              </a:rPr>
              <a:t>s</a:t>
            </a:r>
            <a:r>
              <a:rPr lang="hr-HR" sz="2400" dirty="0">
                <a:effectLst/>
                <a:ea typeface="Times New Roman" panose="02020603050405020304" pitchFamily="18" charset="0"/>
              </a:rPr>
              <a:t>manjeni su u ukupnom iznosu od 1</a:t>
            </a:r>
            <a:r>
              <a:rPr lang="hr-HR" sz="2400" b="1" dirty="0">
                <a:effectLst/>
                <a:ea typeface="Times New Roman" panose="02020603050405020304" pitchFamily="18" charset="0"/>
              </a:rPr>
              <a:t>.810.000,00 eura</a:t>
            </a:r>
            <a:r>
              <a:rPr lang="hr-HR" sz="2400" b="1" dirty="0">
                <a:ea typeface="Times New Roman" panose="02020603050405020304" pitchFamily="18" charset="0"/>
              </a:rPr>
              <a:t>, </a:t>
            </a:r>
            <a:r>
              <a:rPr lang="hr-HR" sz="2400" dirty="0">
                <a:ea typeface="Times New Roman" panose="02020603050405020304" pitchFamily="18" charset="0"/>
              </a:rPr>
              <a:t>a odnose se na smanjenje evidencijskih prihoda proračunskih korisnika (Elektrotehnička i prometne škole Osijek - 1.800.000,00 eura, Ugostiteljsko-turistička škola – 10.000,00 eura)</a:t>
            </a:r>
            <a:endParaRPr lang="hr-HR" sz="24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4" name="Chart 11">
            <a:extLst>
              <a:ext uri="{FF2B5EF4-FFF2-40B4-BE49-F238E27FC236}">
                <a16:creationId xmlns:a16="http://schemas.microsoft.com/office/drawing/2014/main" id="{00000000-0008-0000-0000-00000C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6157413"/>
              </p:ext>
            </p:extLst>
          </p:nvPr>
        </p:nvGraphicFramePr>
        <p:xfrm>
          <a:off x="1921079" y="3278221"/>
          <a:ext cx="8847440" cy="2441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11">
            <a:extLst>
              <a:ext uri="{FF2B5EF4-FFF2-40B4-BE49-F238E27FC236}">
                <a16:creationId xmlns:a16="http://schemas.microsoft.com/office/drawing/2014/main" id="{1FDA3AD7-3AA2-4CD9-B970-ABADBF131C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794152"/>
              </p:ext>
            </p:extLst>
          </p:nvPr>
        </p:nvGraphicFramePr>
        <p:xfrm>
          <a:off x="1903379" y="3278221"/>
          <a:ext cx="8385242" cy="22605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62646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VIŠAK PRIHODA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5D28CFC-F93C-D165-605D-D3CB7FDEE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429966"/>
            <a:ext cx="9061720" cy="3984997"/>
          </a:xfrm>
        </p:spPr>
        <p:txBody>
          <a:bodyPr>
            <a:normAutofit/>
          </a:bodyPr>
          <a:lstStyle/>
          <a:p>
            <a:pPr algn="just" defTabSz="457200">
              <a:lnSpc>
                <a:spcPct val="100000"/>
              </a:lnSpc>
              <a:defRPr/>
            </a:pPr>
            <a:r>
              <a:rPr lang="hr-HR" sz="2400" b="1" dirty="0"/>
              <a:t>Višak  prihoda </a:t>
            </a:r>
            <a:r>
              <a:rPr lang="hr-HR" sz="2400" dirty="0"/>
              <a:t>povećan je za 1.761.882,28 eura,</a:t>
            </a:r>
            <a:r>
              <a:rPr lang="hr-HR" sz="2400" dirty="0">
                <a:solidFill>
                  <a:srgbClr val="FF0000"/>
                </a:solidFill>
              </a:rPr>
              <a:t> </a:t>
            </a:r>
            <a:r>
              <a:rPr lang="hr-HR" sz="2400" dirty="0"/>
              <a:t>a razlog je usklađivanje s knjigovodstvenim evidencijama financijskog rezultata proračuna i proračunskih korisnika </a:t>
            </a:r>
          </a:p>
        </p:txBody>
      </p:sp>
      <p:graphicFrame>
        <p:nvGraphicFramePr>
          <p:cNvPr id="4" name="Chart 12">
            <a:extLst>
              <a:ext uri="{FF2B5EF4-FFF2-40B4-BE49-F238E27FC236}">
                <a16:creationId xmlns:a16="http://schemas.microsoft.com/office/drawing/2014/main" id="{4CD48840-E15D-4B8A-98A0-706C3DF4F2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7004100"/>
              </p:ext>
            </p:extLst>
          </p:nvPr>
        </p:nvGraphicFramePr>
        <p:xfrm>
          <a:off x="1974715" y="2675106"/>
          <a:ext cx="8112867" cy="2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484979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RASHODI I IZDACI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FFA8F15-422E-E2FF-0230-0077A0AB7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10018"/>
            <a:ext cx="9269660" cy="4405007"/>
          </a:xfrm>
        </p:spPr>
        <p:txBody>
          <a:bodyPr/>
          <a:lstStyle/>
          <a:p>
            <a:pPr algn="just"/>
            <a:r>
              <a:rPr lang="hr-HR" sz="2400" dirty="0">
                <a:effectLst/>
                <a:ea typeface="Times New Roman" panose="02020603050405020304" pitchFamily="18" charset="0"/>
              </a:rPr>
              <a:t>Zbog usklađenja s novom procjenom prihoda/primitaka </a:t>
            </a:r>
            <a:r>
              <a:rPr lang="hr-HR" sz="2400" dirty="0">
                <a:ea typeface="Times New Roman" panose="02020603050405020304" pitchFamily="18" charset="0"/>
              </a:rPr>
              <a:t>rashodi se povećavaju u iznosu od </a:t>
            </a:r>
            <a:r>
              <a:rPr lang="hr-HR" sz="2400" b="1" dirty="0">
                <a:ea typeface="Times New Roman" panose="02020603050405020304" pitchFamily="18" charset="0"/>
              </a:rPr>
              <a:t>43.088.247,03 eura: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 sz="2400" dirty="0">
                <a:ea typeface="Times New Roman" panose="02020603050405020304" pitchFamily="18" charset="0"/>
              </a:rPr>
              <a:t>Ž</a:t>
            </a:r>
            <a:r>
              <a:rPr lang="hr-HR" sz="2400" dirty="0">
                <a:effectLst/>
                <a:ea typeface="Times New Roman" panose="02020603050405020304" pitchFamily="18" charset="0"/>
              </a:rPr>
              <a:t>upanijski proračuna        + </a:t>
            </a:r>
            <a:r>
              <a:rPr lang="hr-HR" sz="2400" b="1" dirty="0">
                <a:ea typeface="Times New Roman" panose="02020603050405020304" pitchFamily="18" charset="0"/>
              </a:rPr>
              <a:t>13</a:t>
            </a:r>
            <a:r>
              <a:rPr lang="hr-HR" sz="2400" b="1" dirty="0">
                <a:effectLst/>
                <a:ea typeface="Times New Roman" panose="02020603050405020304" pitchFamily="18" charset="0"/>
              </a:rPr>
              <a:t>.047.498,83 eura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 sz="2400" dirty="0">
                <a:ea typeface="Times New Roman" panose="02020603050405020304" pitchFamily="18" charset="0"/>
              </a:rPr>
              <a:t>evidencijski rashodi proračunskih korisnika       + </a:t>
            </a:r>
            <a:r>
              <a:rPr lang="hr-HR" sz="2400" b="1" dirty="0">
                <a:ea typeface="Times New Roman" panose="02020603050405020304" pitchFamily="18" charset="0"/>
              </a:rPr>
              <a:t>30.040.748,20 eura</a:t>
            </a:r>
            <a:endParaRPr lang="hr-HR" sz="2400" b="1" dirty="0"/>
          </a:p>
          <a:p>
            <a:pPr marL="0" indent="0">
              <a:buNone/>
            </a:pPr>
            <a:endParaRPr lang="hr-HR" dirty="0"/>
          </a:p>
        </p:txBody>
      </p:sp>
      <p:sp>
        <p:nvSpPr>
          <p:cNvPr id="15" name="Strelica: desno 14">
            <a:extLst>
              <a:ext uri="{FF2B5EF4-FFF2-40B4-BE49-F238E27FC236}">
                <a16:creationId xmlns:a16="http://schemas.microsoft.com/office/drawing/2014/main" id="{78F68876-61A0-EDB1-9A7A-B6AC7C80D6C2}"/>
              </a:ext>
            </a:extLst>
          </p:cNvPr>
          <p:cNvSpPr/>
          <p:nvPr/>
        </p:nvSpPr>
        <p:spPr>
          <a:xfrm flipV="1">
            <a:off x="4670348" y="2462883"/>
            <a:ext cx="268448" cy="1090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6" name="Strelica: desno 15">
            <a:extLst>
              <a:ext uri="{FF2B5EF4-FFF2-40B4-BE49-F238E27FC236}">
                <a16:creationId xmlns:a16="http://schemas.microsoft.com/office/drawing/2014/main" id="{1E5726B3-791F-7A32-0D1A-638C1A9B1EB5}"/>
              </a:ext>
            </a:extLst>
          </p:cNvPr>
          <p:cNvSpPr/>
          <p:nvPr/>
        </p:nvSpPr>
        <p:spPr>
          <a:xfrm flipV="1">
            <a:off x="7325999" y="2913402"/>
            <a:ext cx="268448" cy="1090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graphicFrame>
        <p:nvGraphicFramePr>
          <p:cNvPr id="7" name="Grafikon 6">
            <a:extLst>
              <a:ext uri="{FF2B5EF4-FFF2-40B4-BE49-F238E27FC236}">
                <a16:creationId xmlns:a16="http://schemas.microsoft.com/office/drawing/2014/main" id="{62907413-7180-C0F8-4D84-0F5F379754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9965630"/>
              </p:ext>
            </p:extLst>
          </p:nvPr>
        </p:nvGraphicFramePr>
        <p:xfrm>
          <a:off x="2545970" y="3344135"/>
          <a:ext cx="6400800" cy="2402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03837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POVEĆANJE/SMANJENJE RASHODA I IZDATAKA PO </a:t>
            </a:r>
            <a:b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OSNOVNIM SKUPINAMA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Chart 2">
            <a:extLst>
              <a:ext uri="{FF2B5EF4-FFF2-40B4-BE49-F238E27FC236}">
                <a16:creationId xmlns:a16="http://schemas.microsoft.com/office/drawing/2014/main" id="{E95B1C68-811A-45DF-BB32-B86D148547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1937090"/>
              </p:ext>
            </p:extLst>
          </p:nvPr>
        </p:nvGraphicFramePr>
        <p:xfrm>
          <a:off x="1332688" y="1809345"/>
          <a:ext cx="10021111" cy="43676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257714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POVEĆANJE/SMANJENJE RASHODA I IZDATAKA PO </a:t>
            </a:r>
            <a:b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OSNOVNIM SKUPINAMA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13" name="Rezervirano mjesto sadržaja 12">
            <a:extLst>
              <a:ext uri="{FF2B5EF4-FFF2-40B4-BE49-F238E27FC236}">
                <a16:creationId xmlns:a16="http://schemas.microsoft.com/office/drawing/2014/main" id="{985A03F9-EC27-A0AF-F4FE-9B9C2F1BA0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1416775"/>
              </p:ext>
            </p:extLst>
          </p:nvPr>
        </p:nvGraphicFramePr>
        <p:xfrm>
          <a:off x="1789887" y="1546553"/>
          <a:ext cx="8249058" cy="39593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42811">
                  <a:extLst>
                    <a:ext uri="{9D8B030D-6E8A-4147-A177-3AD203B41FA5}">
                      <a16:colId xmlns:a16="http://schemas.microsoft.com/office/drawing/2014/main" val="2229517946"/>
                    </a:ext>
                  </a:extLst>
                </a:gridCol>
                <a:gridCol w="1108953">
                  <a:extLst>
                    <a:ext uri="{9D8B030D-6E8A-4147-A177-3AD203B41FA5}">
                      <a16:colId xmlns:a16="http://schemas.microsoft.com/office/drawing/2014/main" val="65853927"/>
                    </a:ext>
                  </a:extLst>
                </a:gridCol>
                <a:gridCol w="1449421">
                  <a:extLst>
                    <a:ext uri="{9D8B030D-6E8A-4147-A177-3AD203B41FA5}">
                      <a16:colId xmlns:a16="http://schemas.microsoft.com/office/drawing/2014/main" val="2278818999"/>
                    </a:ext>
                  </a:extLst>
                </a:gridCol>
                <a:gridCol w="1468877">
                  <a:extLst>
                    <a:ext uri="{9D8B030D-6E8A-4147-A177-3AD203B41FA5}">
                      <a16:colId xmlns:a16="http://schemas.microsoft.com/office/drawing/2014/main" val="1153799553"/>
                    </a:ext>
                  </a:extLst>
                </a:gridCol>
                <a:gridCol w="1225685">
                  <a:extLst>
                    <a:ext uri="{9D8B030D-6E8A-4147-A177-3AD203B41FA5}">
                      <a16:colId xmlns:a16="http://schemas.microsoft.com/office/drawing/2014/main" val="4244059533"/>
                    </a:ext>
                  </a:extLst>
                </a:gridCol>
                <a:gridCol w="953311">
                  <a:extLst>
                    <a:ext uri="{9D8B030D-6E8A-4147-A177-3AD203B41FA5}">
                      <a16:colId xmlns:a16="http://schemas.microsoft.com/office/drawing/2014/main" val="2249034733"/>
                    </a:ext>
                  </a:extLst>
                </a:gridCol>
              </a:tblGrid>
              <a:tr h="5343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RASHODI I IZDACI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OSJEČKO-BARANJSKA ŽUPANIJA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PRORAČUNSKI KORISNICI I PROJEKTI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EVIDENCIJSKI PRIHODI I PRIMICI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DECENTRALIZACIJA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UKUPNO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ctr"/>
                </a:tc>
                <a:extLst>
                  <a:ext uri="{0D108BD9-81ED-4DB2-BD59-A6C34878D82A}">
                    <a16:rowId xmlns:a16="http://schemas.microsoft.com/office/drawing/2014/main" val="2540213268"/>
                  </a:ext>
                </a:extLst>
              </a:tr>
              <a:tr h="1721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Rashodi za zaposlene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0,00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990.335,71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23.748.344,91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148.985,00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24.887.665,62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extLst>
                  <a:ext uri="{0D108BD9-81ED-4DB2-BD59-A6C34878D82A}">
                    <a16:rowId xmlns:a16="http://schemas.microsoft.com/office/drawing/2014/main" val="511786108"/>
                  </a:ext>
                </a:extLst>
              </a:tr>
              <a:tr h="1721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Materijalni rashodi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1.893.225,74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1.684.238,68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1.906.949,65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1.485.640,80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6.970.054,87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extLst>
                  <a:ext uri="{0D108BD9-81ED-4DB2-BD59-A6C34878D82A}">
                    <a16:rowId xmlns:a16="http://schemas.microsoft.com/office/drawing/2014/main" val="794809619"/>
                  </a:ext>
                </a:extLst>
              </a:tr>
              <a:tr h="1721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Financijski rashodi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28.741,63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4.965,00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-23.776,52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-739,00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9.191,11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extLst>
                  <a:ext uri="{0D108BD9-81ED-4DB2-BD59-A6C34878D82A}">
                    <a16:rowId xmlns:a16="http://schemas.microsoft.com/office/drawing/2014/main" val="371222123"/>
                  </a:ext>
                </a:extLst>
              </a:tr>
              <a:tr h="1721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Subvencije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0,00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-145.671,69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0,00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0,00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-145.671,69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extLst>
                  <a:ext uri="{0D108BD9-81ED-4DB2-BD59-A6C34878D82A}">
                    <a16:rowId xmlns:a16="http://schemas.microsoft.com/office/drawing/2014/main" val="3243926958"/>
                  </a:ext>
                </a:extLst>
              </a:tr>
              <a:tr h="3532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Pomoći dane u inozemstvo i unutar općeg proračuna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0,00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457.090,00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257.273,00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0,00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714.363,00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extLst>
                  <a:ext uri="{0D108BD9-81ED-4DB2-BD59-A6C34878D82A}">
                    <a16:rowId xmlns:a16="http://schemas.microsoft.com/office/drawing/2014/main" val="1545143752"/>
                  </a:ext>
                </a:extLst>
              </a:tr>
              <a:tr h="5343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Naknade građanima i kućanstvima na temelju osiguranja i druge naknade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0,00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-39.475,00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65.073,00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-572,00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25.026,00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extLst>
                  <a:ext uri="{0D108BD9-81ED-4DB2-BD59-A6C34878D82A}">
                    <a16:rowId xmlns:a16="http://schemas.microsoft.com/office/drawing/2014/main" val="397481723"/>
                  </a:ext>
                </a:extLst>
              </a:tr>
              <a:tr h="1721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Ostali rashodi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10.000,00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361.951,00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31.343,32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7.859,00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411.153,32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extLst>
                  <a:ext uri="{0D108BD9-81ED-4DB2-BD59-A6C34878D82A}">
                    <a16:rowId xmlns:a16="http://schemas.microsoft.com/office/drawing/2014/main" val="2954415332"/>
                  </a:ext>
                </a:extLst>
              </a:tr>
              <a:tr h="3825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Rashodi za nabavu neproizvedene dugotrajne imovine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0,00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190.000,00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1.063,00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-300,00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190.763,00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extLst>
                  <a:ext uri="{0D108BD9-81ED-4DB2-BD59-A6C34878D82A}">
                    <a16:rowId xmlns:a16="http://schemas.microsoft.com/office/drawing/2014/main" val="2846412503"/>
                  </a:ext>
                </a:extLst>
              </a:tr>
              <a:tr h="3532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Rashodi za nabavu proizvedene dugotrajne imovine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140.225,00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2.624.379,22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1.796.379,84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-128.395,00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4.432.589,06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extLst>
                  <a:ext uri="{0D108BD9-81ED-4DB2-BD59-A6C34878D82A}">
                    <a16:rowId xmlns:a16="http://schemas.microsoft.com/office/drawing/2014/main" val="3610824845"/>
                  </a:ext>
                </a:extLst>
              </a:tr>
              <a:tr h="3979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Rashodi za dodatna ulaganja na nefinancijskoj imovini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180.000,00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2.401.949,74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1.339.160,00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682.167,00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4.603.276,74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extLst>
                  <a:ext uri="{0D108BD9-81ED-4DB2-BD59-A6C34878D82A}">
                    <a16:rowId xmlns:a16="http://schemas.microsoft.com/office/drawing/2014/main" val="2753334373"/>
                  </a:ext>
                </a:extLst>
              </a:tr>
              <a:tr h="3704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Izdaci za otplatu glavnice primljenih kredita i zajmova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0,00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44.300,00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918.938,00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26.598,00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989.836,00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extLst>
                  <a:ext uri="{0D108BD9-81ED-4DB2-BD59-A6C34878D82A}">
                    <a16:rowId xmlns:a16="http://schemas.microsoft.com/office/drawing/2014/main" val="3188471219"/>
                  </a:ext>
                </a:extLst>
              </a:tr>
              <a:tr h="1721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UKUPNO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2.252.192,37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>
                          <a:effectLst/>
                        </a:rPr>
                        <a:t>8.574.062,66</a:t>
                      </a:r>
                      <a:endParaRPr lang="hr-HR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30.040.748,20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2.221.243,80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</a:pPr>
                      <a:r>
                        <a:rPr lang="hr-HR" sz="1050" dirty="0">
                          <a:effectLst/>
                        </a:rPr>
                        <a:t>43.088.247,03</a:t>
                      </a:r>
                      <a:endParaRPr lang="hr-HR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492" marR="17492" marT="0" marB="0" anchor="b"/>
                </a:tc>
                <a:extLst>
                  <a:ext uri="{0D108BD9-81ED-4DB2-BD59-A6C34878D82A}">
                    <a16:rowId xmlns:a16="http://schemas.microsoft.com/office/drawing/2014/main" val="30360735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4236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170059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RASHOD</a:t>
            </a:r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 ZA ZAPOSLENE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2C167ED3-4F76-1FE3-4DFB-241014DA6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2612" y="1352145"/>
            <a:ext cx="9875805" cy="4241259"/>
          </a:xfrm>
        </p:spPr>
        <p:txBody>
          <a:bodyPr/>
          <a:lstStyle/>
          <a:p>
            <a:r>
              <a:rPr lang="hr-HR" sz="2400" b="1" dirty="0"/>
              <a:t>RASHODI ZA ZAPOSLENE </a:t>
            </a:r>
            <a:r>
              <a:rPr lang="hr-HR" sz="2400" dirty="0"/>
              <a:t>povećavaju se za </a:t>
            </a:r>
            <a:r>
              <a:rPr lang="hr-HR" sz="2400" b="1" dirty="0">
                <a:effectLst/>
                <a:ea typeface="Times New Roman" panose="02020603050405020304" pitchFamily="18" charset="0"/>
              </a:rPr>
              <a:t>24.887.665,62 </a:t>
            </a:r>
            <a:r>
              <a:rPr lang="hr-HR" sz="2400" b="1" dirty="0">
                <a:ea typeface="Times New Roman" panose="02020603050405020304" pitchFamily="18" charset="0"/>
              </a:rPr>
              <a:t>eura </a:t>
            </a:r>
            <a:r>
              <a:rPr lang="hr-HR" sz="2400" dirty="0">
                <a:effectLst/>
                <a:ea typeface="Times New Roman" panose="02020603050405020304" pitchFamily="18" charset="0"/>
              </a:rPr>
              <a:t>kako slijedi:</a:t>
            </a:r>
          </a:p>
          <a:p>
            <a:endParaRPr lang="hr-HR" dirty="0"/>
          </a:p>
        </p:txBody>
      </p:sp>
      <p:graphicFrame>
        <p:nvGraphicFramePr>
          <p:cNvPr id="3" name="Chart 3">
            <a:extLst>
              <a:ext uri="{FF2B5EF4-FFF2-40B4-BE49-F238E27FC236}">
                <a16:creationId xmlns:a16="http://schemas.microsoft.com/office/drawing/2014/main" id="{B3476DF2-F98E-4BAB-A936-DA8C9DB995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9302483"/>
              </p:ext>
            </p:extLst>
          </p:nvPr>
        </p:nvGraphicFramePr>
        <p:xfrm>
          <a:off x="2023353" y="1916349"/>
          <a:ext cx="8268511" cy="3622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964839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MATERIJALNI RASHODI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24B502CB-1FFE-AEBB-2E43-864229D82285}"/>
              </a:ext>
            </a:extLst>
          </p:cNvPr>
          <p:cNvSpPr txBox="1"/>
          <p:nvPr/>
        </p:nvSpPr>
        <p:spPr>
          <a:xfrm>
            <a:off x="1514912" y="1478322"/>
            <a:ext cx="9667613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MATERIJALNI RASHODI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povećavaju za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</a:t>
            </a:r>
            <a:r>
              <a:rPr lang="hr-HR" sz="2400" b="1" dirty="0">
                <a:solidFill>
                  <a:prstClr val="black"/>
                </a:solidFill>
                <a:latin typeface="Calibri" panose="020F0502020204030204"/>
              </a:rPr>
              <a:t>970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.054,87 eura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kako slijedi:</a:t>
            </a:r>
          </a:p>
        </p:txBody>
      </p:sp>
      <p:graphicFrame>
        <p:nvGraphicFramePr>
          <p:cNvPr id="3" name="Chart 4">
            <a:extLst>
              <a:ext uri="{FF2B5EF4-FFF2-40B4-BE49-F238E27FC236}">
                <a16:creationId xmlns:a16="http://schemas.microsoft.com/office/drawing/2014/main" id="{BB08FBF4-C05F-48A0-90DD-F627F320DC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2078850"/>
              </p:ext>
            </p:extLst>
          </p:nvPr>
        </p:nvGraphicFramePr>
        <p:xfrm>
          <a:off x="1994171" y="2091447"/>
          <a:ext cx="7811310" cy="3447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881244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FINANCIJSKI RASHODI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57EA9811-8228-EA3D-1FBD-B53D3943F879}"/>
              </a:ext>
            </a:extLst>
          </p:cNvPr>
          <p:cNvSpPr txBox="1"/>
          <p:nvPr/>
        </p:nvSpPr>
        <p:spPr>
          <a:xfrm>
            <a:off x="1423540" y="1478322"/>
            <a:ext cx="9496338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FINANCIJSKI RASHODI </a:t>
            </a: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povećavaju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za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9.191,11 eura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kako slijedi:</a:t>
            </a:r>
            <a:endParaRPr kumimoji="0" lang="hr-H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Chart 5">
            <a:extLst>
              <a:ext uri="{FF2B5EF4-FFF2-40B4-BE49-F238E27FC236}">
                <a16:creationId xmlns:a16="http://schemas.microsoft.com/office/drawing/2014/main" id="{1B827707-218B-4089-AA13-22EEA83DA1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5883845"/>
              </p:ext>
            </p:extLst>
          </p:nvPr>
        </p:nvGraphicFramePr>
        <p:xfrm>
          <a:off x="1838528" y="2023353"/>
          <a:ext cx="8122595" cy="3492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081542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RASHODI ZA NABAVU NEFINANCIJSKE IMOVINE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65A4ECD3-F529-147A-9F93-FF380E595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06333"/>
            <a:ext cx="9890445" cy="3845333"/>
          </a:xfrm>
        </p:spPr>
        <p:txBody>
          <a:bodyPr/>
          <a:lstStyle/>
          <a:p>
            <a:r>
              <a:rPr lang="hr-HR" sz="2400" b="1" dirty="0"/>
              <a:t>Rashodi za nabavu nefinancijske imovine i rashodi za dodatna ulaganja na nefinancijskoj imovini </a:t>
            </a:r>
            <a:r>
              <a:rPr lang="hr-HR" sz="2400" dirty="0"/>
              <a:t>povećavaju se u ukupnom iznosu od </a:t>
            </a:r>
            <a:r>
              <a:rPr lang="hr-HR" sz="2400" b="1" dirty="0"/>
              <a:t>9.226.628,80 eura</a:t>
            </a:r>
            <a:r>
              <a:rPr lang="hr-HR" sz="2400" dirty="0"/>
              <a:t>:</a:t>
            </a:r>
          </a:p>
          <a:p>
            <a:endParaRPr lang="hr-HR" dirty="0"/>
          </a:p>
        </p:txBody>
      </p:sp>
      <p:graphicFrame>
        <p:nvGraphicFramePr>
          <p:cNvPr id="4" name="Chart 13">
            <a:extLst>
              <a:ext uri="{FF2B5EF4-FFF2-40B4-BE49-F238E27FC236}">
                <a16:creationId xmlns:a16="http://schemas.microsoft.com/office/drawing/2014/main" id="{F969C909-87A7-4B65-AD0B-23E8866905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9168963"/>
              </p:ext>
            </p:extLst>
          </p:nvPr>
        </p:nvGraphicFramePr>
        <p:xfrm>
          <a:off x="1838528" y="2529190"/>
          <a:ext cx="8734221" cy="33074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512785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IZDACI ZA FINANCIJSKU IMOVINU I OTPLATU ZAJMOVA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2B95415-21F4-CBF5-1248-11BAFE889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36971"/>
            <a:ext cx="9734550" cy="3884480"/>
          </a:xfrm>
        </p:spPr>
        <p:txBody>
          <a:bodyPr>
            <a:normAutofit/>
          </a:bodyPr>
          <a:lstStyle/>
          <a:p>
            <a:pPr defTabSz="457200">
              <a:defRPr/>
            </a:pPr>
            <a:r>
              <a:rPr lang="hr-HR" sz="2400" b="1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</a:rPr>
              <a:t>Izdaci se dionice i udjele u glavnici</a:t>
            </a:r>
            <a:r>
              <a:rPr lang="hr-HR" sz="2400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</a:rPr>
              <a:t>, te izdaci za otplatu glavnice primljenih kredita i zajmova povećavaju se za ukupno </a:t>
            </a:r>
            <a:r>
              <a:rPr lang="hr-HR" sz="2400" b="1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</a:rPr>
              <a:t>989.836,00 eura</a:t>
            </a:r>
            <a:r>
              <a:rPr lang="hr-HR" sz="2400" dirty="0">
                <a:solidFill>
                  <a:prstClr val="black">
                    <a:lumMod val="75000"/>
                    <a:lumOff val="25000"/>
                  </a:prstClr>
                </a:solidFill>
                <a:ea typeface="Times New Roman" panose="02020603050405020304" pitchFamily="18" charset="0"/>
              </a:rPr>
              <a:t>:</a:t>
            </a:r>
            <a:endParaRPr kumimoji="0" lang="hr-HR" sz="180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Times New Roman" panose="02020603050405020304" pitchFamily="18" charset="0"/>
              <a:cs typeface="+mn-cs"/>
            </a:endParaRPr>
          </a:p>
          <a:p>
            <a:pPr marL="0" indent="0">
              <a:buNone/>
            </a:pPr>
            <a:endParaRPr lang="hr-HR" dirty="0"/>
          </a:p>
        </p:txBody>
      </p:sp>
      <p:graphicFrame>
        <p:nvGraphicFramePr>
          <p:cNvPr id="4" name="Chart 14">
            <a:extLst>
              <a:ext uri="{FF2B5EF4-FFF2-40B4-BE49-F238E27FC236}">
                <a16:creationId xmlns:a16="http://schemas.microsoft.com/office/drawing/2014/main" id="{3B236E18-79F5-493A-8D55-ED7D81D537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6007447"/>
              </p:ext>
            </p:extLst>
          </p:nvPr>
        </p:nvGraphicFramePr>
        <p:xfrm>
          <a:off x="1974715" y="2431916"/>
          <a:ext cx="7928042" cy="310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025329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2355" y="329540"/>
            <a:ext cx="9127223" cy="1325563"/>
          </a:xfrm>
        </p:spPr>
        <p:txBody>
          <a:bodyPr>
            <a:no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PROGRAMI I PROJEKTI-</a:t>
            </a:r>
            <a:r>
              <a:rPr kumimoji="0" lang="hr-HR" sz="2800" b="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NOVI</a:t>
            </a:r>
            <a:b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28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Rezervirano mjesto sadržaja 5">
            <a:extLst>
              <a:ext uri="{FF2B5EF4-FFF2-40B4-BE49-F238E27FC236}">
                <a16:creationId xmlns:a16="http://schemas.microsoft.com/office/drawing/2014/main" id="{95C66379-686E-3FDB-249D-5061B2F99C0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862356" y="1350628"/>
          <a:ext cx="8614333" cy="4242777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4394179">
                  <a:extLst>
                    <a:ext uri="{9D8B030D-6E8A-4147-A177-3AD203B41FA5}">
                      <a16:colId xmlns:a16="http://schemas.microsoft.com/office/drawing/2014/main" val="441332857"/>
                    </a:ext>
                  </a:extLst>
                </a:gridCol>
                <a:gridCol w="1044162">
                  <a:extLst>
                    <a:ext uri="{9D8B030D-6E8A-4147-A177-3AD203B41FA5}">
                      <a16:colId xmlns:a16="http://schemas.microsoft.com/office/drawing/2014/main" val="45475619"/>
                    </a:ext>
                  </a:extLst>
                </a:gridCol>
                <a:gridCol w="1783776">
                  <a:extLst>
                    <a:ext uri="{9D8B030D-6E8A-4147-A177-3AD203B41FA5}">
                      <a16:colId xmlns:a16="http://schemas.microsoft.com/office/drawing/2014/main" val="1155983409"/>
                    </a:ext>
                  </a:extLst>
                </a:gridCol>
                <a:gridCol w="1392216">
                  <a:extLst>
                    <a:ext uri="{9D8B030D-6E8A-4147-A177-3AD203B41FA5}">
                      <a16:colId xmlns:a16="http://schemas.microsoft.com/office/drawing/2014/main" val="148669098"/>
                    </a:ext>
                  </a:extLst>
                </a:gridCol>
              </a:tblGrid>
              <a:tr h="540918"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u="none" strike="noStrike" dirty="0">
                          <a:effectLst/>
                          <a:highlight>
                            <a:srgbClr val="FFFFFF"/>
                          </a:highlight>
                        </a:rPr>
                        <a:t>Novi planirani projekti/aktivnosti</a:t>
                      </a:r>
                      <a:endParaRPr lang="hr-HR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FF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200" u="none" strike="noStrike" dirty="0">
                          <a:effectLst/>
                          <a:highlight>
                            <a:srgbClr val="FFFFFF"/>
                          </a:highlight>
                        </a:rPr>
                        <a:t>Plan 2024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FF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200" u="none" strike="noStrike" dirty="0">
                          <a:effectLst/>
                          <a:highlight>
                            <a:srgbClr val="FFFFFF"/>
                          </a:highlight>
                        </a:rPr>
                        <a:t>povećanje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FF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200" u="none" strike="noStrike" dirty="0">
                          <a:effectLst/>
                          <a:highlight>
                            <a:srgbClr val="FFFFFF"/>
                          </a:highlight>
                        </a:rPr>
                        <a:t>Novi plan 2024.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FF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07035395"/>
                  </a:ext>
                </a:extLst>
              </a:tr>
              <a:tr h="592434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200" u="none" strike="noStrike" dirty="0">
                          <a:effectLst/>
                        </a:rPr>
                        <a:t>IZGRADNJA, REKONSTRUKCIJA I OPREMANJE OSNOVNIH ŠKOLA ZA POTREBE JEDNOSMJENSKOG RADA I CJELODNEVNE ŠKOLE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 dirty="0">
                          <a:effectLst/>
                        </a:rPr>
                        <a:t>0,00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>
                          <a:effectLst/>
                        </a:rPr>
                        <a:t>1.705.000,00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>
                          <a:effectLst/>
                        </a:rPr>
                        <a:t>1.705.000,00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39091959"/>
                  </a:ext>
                </a:extLst>
              </a:tr>
              <a:tr h="425007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200" u="none" strike="noStrike" dirty="0">
                          <a:effectLst/>
                        </a:rPr>
                        <a:t>PROJEKT REKONSTRUKCIJA, OPREMANJE, PLANSKO I HITNO ODRŽAVANJE ŠKOLSKIH OBJEKATA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 dirty="0">
                          <a:effectLst/>
                        </a:rPr>
                        <a:t>0,00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 dirty="0">
                          <a:effectLst/>
                        </a:rPr>
                        <a:t>666.226,00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 dirty="0">
                          <a:effectLst/>
                        </a:rPr>
                        <a:t>666.226,00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30271753"/>
                  </a:ext>
                </a:extLst>
              </a:tr>
              <a:tr h="386370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200" u="none" strike="noStrike" dirty="0">
                          <a:effectLst/>
                        </a:rPr>
                        <a:t>ADAPTACIJA ŠKOLSKO-SPORTSKE DVORANE OŠ ERNESTINOVO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 dirty="0">
                          <a:effectLst/>
                        </a:rPr>
                        <a:t>0,00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 dirty="0">
                          <a:effectLst/>
                        </a:rPr>
                        <a:t>180.000,00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>
                          <a:effectLst/>
                        </a:rPr>
                        <a:t>180.000,00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1098453"/>
                  </a:ext>
                </a:extLst>
              </a:tr>
              <a:tr h="425007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200" u="none" strike="noStrike" dirty="0">
                          <a:effectLst/>
                        </a:rPr>
                        <a:t>IZBORI ZA ČLANOVE U EUROPSKI PARLAMENT IZ REPUBLIKE HRVATSKE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 dirty="0">
                          <a:effectLst/>
                        </a:rPr>
                        <a:t>0,00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 dirty="0">
                          <a:effectLst/>
                        </a:rPr>
                        <a:t>500.000,00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 dirty="0">
                          <a:effectLst/>
                        </a:rPr>
                        <a:t>500.000,00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8232466"/>
                  </a:ext>
                </a:extLst>
              </a:tr>
              <a:tr h="244701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200" u="none" strike="noStrike" dirty="0">
                          <a:effectLst/>
                        </a:rPr>
                        <a:t>IZBORI ZA ZASTUPNIKE U HRVATSKI SABOR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 dirty="0">
                          <a:effectLst/>
                        </a:rPr>
                        <a:t>0,00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 dirty="0">
                          <a:effectLst/>
                        </a:rPr>
                        <a:t>1.117.630,19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>
                          <a:effectLst/>
                        </a:rPr>
                        <a:t>1.117.630,19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84578624"/>
                  </a:ext>
                </a:extLst>
              </a:tr>
              <a:tr h="360612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200" u="none" strike="noStrike" dirty="0">
                          <a:effectLst/>
                        </a:rPr>
                        <a:t>ENERGETSKA OBNOVA ZGRADE MUZEJA LIKOVNIH UMJETNOSTI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 dirty="0">
                          <a:effectLst/>
                        </a:rPr>
                        <a:t>0,00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 dirty="0">
                          <a:effectLst/>
                        </a:rPr>
                        <a:t>89.033,00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>
                          <a:effectLst/>
                        </a:rPr>
                        <a:t>89.033,00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11291180"/>
                  </a:ext>
                </a:extLst>
              </a:tr>
              <a:tr h="244701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200" u="none" strike="noStrike" dirty="0">
                          <a:effectLst/>
                        </a:rPr>
                        <a:t>MUZA 21.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 dirty="0">
                          <a:effectLst/>
                        </a:rPr>
                        <a:t>0,00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 dirty="0">
                          <a:effectLst/>
                        </a:rPr>
                        <a:t>235.540,00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>
                          <a:effectLst/>
                        </a:rPr>
                        <a:t>235.540,00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57572790"/>
                  </a:ext>
                </a:extLst>
              </a:tr>
              <a:tr h="404835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200" u="none" strike="noStrike" dirty="0">
                          <a:effectLst/>
                        </a:rPr>
                        <a:t>IZGRADNJA ZAVODA ZA HITNU MEDICINU OSJEČKO-BARANJSKE ŽUPANIJE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 dirty="0">
                          <a:effectLst/>
                        </a:rPr>
                        <a:t>0,00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 dirty="0">
                          <a:effectLst/>
                        </a:rPr>
                        <a:t>200.000,00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>
                          <a:effectLst/>
                        </a:rPr>
                        <a:t>200.000,00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09897515"/>
                  </a:ext>
                </a:extLst>
              </a:tr>
              <a:tr h="25758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200" u="none" strike="noStrike">
                          <a:effectLst/>
                        </a:rPr>
                        <a:t>FINANCIRANJE PROJEKTA ZAŽELI-POMOĆ U KUĆI</a:t>
                      </a:r>
                      <a:endParaRPr lang="pl-PL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 dirty="0">
                          <a:effectLst/>
                        </a:rPr>
                        <a:t>0,00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 dirty="0">
                          <a:effectLst/>
                        </a:rPr>
                        <a:t>134.068,00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 dirty="0">
                          <a:effectLst/>
                        </a:rPr>
                        <a:t>134.068,00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48642430"/>
                  </a:ext>
                </a:extLst>
              </a:tr>
              <a:tr h="360612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200" u="none" strike="noStrike">
                          <a:effectLst/>
                        </a:rPr>
                        <a:t>IZRADA SOCIJALNOG PLANA OSJEČKO-BARANJSKE ŽUPANIJE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>
                          <a:effectLst/>
                        </a:rPr>
                        <a:t>0,00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 dirty="0">
                          <a:effectLst/>
                        </a:rPr>
                        <a:t>96.086,40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r-HR" sz="1200" u="none" strike="noStrike" dirty="0">
                          <a:effectLst/>
                        </a:rPr>
                        <a:t>96.086,40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71053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45060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PROGRAMI I PROJEKTI </a:t>
            </a:r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kumimoji="0" lang="hr-HR" sz="2800" b="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ZNAČAJNIJAPOVEĆANJA/SMANJENJA</a:t>
            </a:r>
            <a:endParaRPr lang="en-US" sz="28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3" name="Rezervirano mjesto sadržaja 2">
            <a:extLst>
              <a:ext uri="{FF2B5EF4-FFF2-40B4-BE49-F238E27FC236}">
                <a16:creationId xmlns:a16="http://schemas.microsoft.com/office/drawing/2014/main" id="{8CCD8DF7-5188-07B3-4613-D2ADA28B02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9098883"/>
              </p:ext>
            </p:extLst>
          </p:nvPr>
        </p:nvGraphicFramePr>
        <p:xfrm>
          <a:off x="1712840" y="1353049"/>
          <a:ext cx="8766320" cy="4504494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4973186">
                  <a:extLst>
                    <a:ext uri="{9D8B030D-6E8A-4147-A177-3AD203B41FA5}">
                      <a16:colId xmlns:a16="http://schemas.microsoft.com/office/drawing/2014/main" val="1064995950"/>
                    </a:ext>
                  </a:extLst>
                </a:gridCol>
                <a:gridCol w="1090568">
                  <a:extLst>
                    <a:ext uri="{9D8B030D-6E8A-4147-A177-3AD203B41FA5}">
                      <a16:colId xmlns:a16="http://schemas.microsoft.com/office/drawing/2014/main" val="1269910880"/>
                    </a:ext>
                  </a:extLst>
                </a:gridCol>
                <a:gridCol w="1339308">
                  <a:extLst>
                    <a:ext uri="{9D8B030D-6E8A-4147-A177-3AD203B41FA5}">
                      <a16:colId xmlns:a16="http://schemas.microsoft.com/office/drawing/2014/main" val="1105927971"/>
                    </a:ext>
                  </a:extLst>
                </a:gridCol>
                <a:gridCol w="1363258">
                  <a:extLst>
                    <a:ext uri="{9D8B030D-6E8A-4147-A177-3AD203B41FA5}">
                      <a16:colId xmlns:a16="http://schemas.microsoft.com/office/drawing/2014/main" val="3942366702"/>
                    </a:ext>
                  </a:extLst>
                </a:gridCol>
              </a:tblGrid>
              <a:tr h="307971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100" u="none" strike="noStrike" dirty="0">
                          <a:effectLst/>
                          <a:highlight>
                            <a:srgbClr val="FFFFFF"/>
                          </a:highlight>
                        </a:rPr>
                        <a:t>Projekti/aktivnosti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FF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  <a:highlight>
                            <a:srgbClr val="FFFFFF"/>
                          </a:highlight>
                        </a:rPr>
                        <a:t>Plan 2024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FF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  <a:highlight>
                            <a:srgbClr val="FFFFFF"/>
                          </a:highlight>
                        </a:rPr>
                        <a:t>povećanje/smanjenje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FF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effectLst/>
                          <a:highlight>
                            <a:srgbClr val="FFFFFF"/>
                          </a:highlight>
                        </a:rPr>
                        <a:t>Novi plan 2024.</a:t>
                      </a: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FF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1836407"/>
                  </a:ext>
                </a:extLst>
              </a:tr>
              <a:tr h="231927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100" u="none" strike="noStrike" dirty="0">
                          <a:effectLst/>
                        </a:rPr>
                        <a:t>REGIONALNI DISTRIBUCIJSKI CENTAR ZA VOĆE I POVRĆE</a:t>
                      </a:r>
                      <a:endParaRPr lang="pl-PL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30.000,00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253.300,00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283.300,00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72310160"/>
                  </a:ext>
                </a:extLst>
              </a:tr>
              <a:tr h="178406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 dirty="0">
                          <a:effectLst/>
                        </a:rPr>
                        <a:t>RAZVOJNI PROJEKTI IZ PODRUČJA POLJOPRIVREDE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177.000,00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455.570,77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632.570,77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83083702"/>
                  </a:ext>
                </a:extLst>
              </a:tr>
              <a:tr h="322914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 dirty="0">
                          <a:effectLst/>
                        </a:rPr>
                        <a:t>PROVEDBA NAPNAV-A NA PODRUČJU OSJEČKO-BARANJSKE ŽUPANIJE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16.067.900,00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1.578.252,00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17.646.152,00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25805808"/>
                  </a:ext>
                </a:extLst>
              </a:tr>
              <a:tr h="253146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 dirty="0">
                          <a:effectLst/>
                        </a:rPr>
                        <a:t>DJELATNOST HRVATSKOG NARODNOG KAZALIŠTA U OSIJEKU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1.180.000,00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218.720,00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1.398.720,00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73655424"/>
                  </a:ext>
                </a:extLst>
              </a:tr>
              <a:tr h="215458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 dirty="0">
                          <a:effectLst/>
                        </a:rPr>
                        <a:t>ŠPORTSKI TERENI OŠ DORE PEJAČEVIĆ, NAŠICE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500.000,00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700.000,00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1.200.000,00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66724779"/>
                  </a:ext>
                </a:extLst>
              </a:tr>
              <a:tr h="178406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 dirty="0">
                          <a:effectLst/>
                        </a:rPr>
                        <a:t>OŠ MIROSLAVA KRLEŽE ČEPIN, DVORANA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668.470,00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354.392,37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1.022.862,37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49496562"/>
                  </a:ext>
                </a:extLst>
              </a:tr>
              <a:tr h="165917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 dirty="0">
                          <a:effectLst/>
                        </a:rPr>
                        <a:t>I. GIMNAZIJA OSIJEK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10.200.000,00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96.499,00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10.296.499,00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90135336"/>
                  </a:ext>
                </a:extLst>
              </a:tr>
              <a:tr h="322914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 dirty="0">
                          <a:effectLst/>
                        </a:rPr>
                        <a:t>FINANCIRANJE OSNOVNOG ŠKOLSTVA PREMA MINIMALNOM STANDARDU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6.949.502,00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746.784,80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7.696.286,80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30805625"/>
                  </a:ext>
                </a:extLst>
              </a:tr>
              <a:tr h="322914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 dirty="0">
                          <a:effectLst/>
                        </a:rPr>
                        <a:t>FINANCIRANJE SREDNJEG ŠKOLSTVA PREMA MINIMALNOM STANDARDU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100" u="none" strike="noStrike">
                          <a:effectLst/>
                        </a:rPr>
                        <a:t>4.706.833,00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633.016,00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5.339.849,00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64472813"/>
                  </a:ext>
                </a:extLst>
              </a:tr>
              <a:tr h="322914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 dirty="0">
                          <a:effectLst/>
                        </a:rPr>
                        <a:t>FINANCIRANJE ZDRAVSTVENIH USTANOVA PREMA MINIMALNOM STANDARDU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2.348.769,00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1.004.249,00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3.353.018,00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36196230"/>
                  </a:ext>
                </a:extLst>
              </a:tr>
              <a:tr h="322914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 dirty="0">
                          <a:effectLst/>
                        </a:rPr>
                        <a:t>PODIZANJE RAZINE KVALITETE USLUGA KLINIČKOG BOLNIČKOG CENTRA OSIJEK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132.720,00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100.000,00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232.720,00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4499380"/>
                  </a:ext>
                </a:extLst>
              </a:tr>
              <a:tr h="322914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 dirty="0">
                          <a:effectLst/>
                        </a:rPr>
                        <a:t>OČUVANJE RADA I PODIZANJE RAZINE KVALITETE ZDRAVSTVENIH USTANOVA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199.080,00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463.257,00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662.337,00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67673638"/>
                  </a:ext>
                </a:extLst>
              </a:tr>
              <a:tr h="322914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 dirty="0">
                          <a:effectLst/>
                        </a:rPr>
                        <a:t>OČUVANJE RADA I PODIZANJE RAZINE KVALITETE USLUGA U DOMOVIMA ZA STARIJE I NEMOĆNE OSOBE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225.030,00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300.000,00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525.030,00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46005504"/>
                  </a:ext>
                </a:extLst>
              </a:tr>
              <a:tr h="178406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>
                          <a:effectLst/>
                        </a:rPr>
                        <a:t>POTPORE RURALNOM RAZVOJU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781.700,00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-159.097,00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622.603,00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41603547"/>
                  </a:ext>
                </a:extLst>
              </a:tr>
              <a:tr h="3229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u="none" strike="noStrike">
                          <a:effectLst/>
                        </a:rPr>
                        <a:t>TOURIST VALORIZATION OF DANUBE TRADITIONAL CULTURAL AND GASTRO HERITAGE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116.580,00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-116.580,00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0,00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34704120"/>
                  </a:ext>
                </a:extLst>
              </a:tr>
              <a:tr h="178406">
                <a:tc>
                  <a:txBody>
                    <a:bodyPr/>
                    <a:lstStyle/>
                    <a:p>
                      <a:pPr algn="l" rtl="0" fontAlgn="ctr"/>
                      <a:r>
                        <a:rPr lang="hr-HR" sz="1100" u="none" strike="noStrike">
                          <a:effectLst/>
                        </a:rPr>
                        <a:t>RZC PANONSKE HRVATSKE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>
                          <a:effectLst/>
                        </a:rPr>
                        <a:t>1.276.125,00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-199.389,00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hr-HR" sz="1100" u="none" strike="noStrike" dirty="0">
                          <a:effectLst/>
                        </a:rPr>
                        <a:t>1.076.736,00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582080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54897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SAZNAJTE VIŠE…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42218C2-5247-D1B6-7923-4D3CFDB3E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66862"/>
            <a:ext cx="9734550" cy="3724275"/>
          </a:xfrm>
        </p:spPr>
        <p:txBody>
          <a:bodyPr/>
          <a:lstStyle/>
          <a:p>
            <a:pPr lvl="0">
              <a:lnSpc>
                <a:spcPct val="115000"/>
              </a:lnSpc>
              <a:spcAft>
                <a:spcPts val="10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web stranici – </a:t>
            </a: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https://www.obz.hr/index.php/proracun</a:t>
            </a:r>
            <a:endParaRPr lang="pl-PL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 službenom glasniku Osječko-baranjske županije </a:t>
            </a:r>
            <a:endParaRPr lang="hr-H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 Upravnom odjelu za javne financije, Županijska 4, 31000 Osijek</a:t>
            </a:r>
            <a:endParaRPr lang="hr-H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hr-H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hr-H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045297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139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3296</TotalTime>
  <Words>1787</Words>
  <Application>Microsoft Office PowerPoint</Application>
  <PresentationFormat>Široki zaslon</PresentationFormat>
  <Paragraphs>456</Paragraphs>
  <Slides>29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7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29</vt:i4>
      </vt:variant>
    </vt:vector>
  </HeadingPairs>
  <TitlesOfParts>
    <vt:vector size="37" baseType="lpstr">
      <vt:lpstr>Arial</vt:lpstr>
      <vt:lpstr>Calibri</vt:lpstr>
      <vt:lpstr>Calibri Light</vt:lpstr>
      <vt:lpstr>Century Gothic</vt:lpstr>
      <vt:lpstr>Times New Roman</vt:lpstr>
      <vt:lpstr>Wingdings</vt:lpstr>
      <vt:lpstr>Wingdings 3</vt:lpstr>
      <vt:lpstr>Office Theme</vt:lpstr>
      <vt:lpstr>PowerPoint prezentacija</vt:lpstr>
      <vt:lpstr>PowerPoint prezentacija</vt:lpstr>
      <vt:lpstr>ŠTO JE PRORAČUN?</vt:lpstr>
      <vt:lpstr>PRORAČUN OSJEČKO-BARANJSKE ŽUPANIJE</vt:lpstr>
      <vt:lpstr>ŠTO JE REBALANS?</vt:lpstr>
      <vt:lpstr>PRORAČUN OSJEČKO-BARANJSKE ŽUPANIJE  ZA 2024. GODINU</vt:lpstr>
      <vt:lpstr>I. IZMJENE I DOPUNE PRORAČUNA OBŽ ZA  2024. GODINU</vt:lpstr>
      <vt:lpstr>RAZLOZI IZMJENE I DOPUNE PRORAČUNA ZA 2024. </vt:lpstr>
      <vt:lpstr>SAŽETAK PRORAČUNA</vt:lpstr>
      <vt:lpstr>UKUPAN IZNOS PRORAČUNA ZA 2024.GODINU</vt:lpstr>
      <vt:lpstr>POVEĆANJE/SMANJENJE PRIHODA I PRIMITAKA PO  OSNOVNIM SKUPINAMA</vt:lpstr>
      <vt:lpstr>POVEĆANJE/SMANJENJE PRIHODA I PRIMITAKA PO  OSNOVNIM SKUPINAMA</vt:lpstr>
      <vt:lpstr>PRIHODI OD POREZA </vt:lpstr>
      <vt:lpstr>PRIHODI OD POMOĆI</vt:lpstr>
      <vt:lpstr>PRIHODI OD POMOĆI</vt:lpstr>
      <vt:lpstr>PRIMICI OD FINANCIJSKE IMOVINE I ZADUŽIVANJA</vt:lpstr>
      <vt:lpstr>VIŠAK PRIHODA</vt:lpstr>
      <vt:lpstr>RASHODI I IZDACI</vt:lpstr>
      <vt:lpstr>POVEĆANJE/SMANJENJE RASHODA I IZDATAKA PO  OSNOVNIM SKUPINAMA</vt:lpstr>
      <vt:lpstr>POVEĆANJE/SMANJENJE RASHODA I IZDATAKA PO  OSNOVNIM SKUPINAMA</vt:lpstr>
      <vt:lpstr>RASHODI ZA ZAPOSLENE</vt:lpstr>
      <vt:lpstr>MATERIJALNI RASHODI</vt:lpstr>
      <vt:lpstr>FINANCIJSKI RASHODI</vt:lpstr>
      <vt:lpstr>RASHODI ZA NABAVU NEFINANCIJSKE IMOVINE</vt:lpstr>
      <vt:lpstr>IZDACI ZA FINANCIJSKU IMOVINU I OTPLATU ZAJMOVA</vt:lpstr>
      <vt:lpstr>PROGRAMI I PROJEKTI-NOVI </vt:lpstr>
      <vt:lpstr>PROGRAMI I PROJEKTI - ZNAČAJNIJAPOVEĆANJA/SMANJENJA</vt:lpstr>
      <vt:lpstr>SAZNAJTE VIŠE…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misokovac007@outlook.com</dc:creator>
  <cp:lastModifiedBy>Martina Bubalo</cp:lastModifiedBy>
  <cp:revision>65</cp:revision>
  <dcterms:created xsi:type="dcterms:W3CDTF">2023-02-02T14:04:02Z</dcterms:created>
  <dcterms:modified xsi:type="dcterms:W3CDTF">2024-06-13T08:53:07Z</dcterms:modified>
</cp:coreProperties>
</file>