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913" r:id="rId1"/>
  </p:sldMasterIdLst>
  <p:notesMasterIdLst>
    <p:notesMasterId r:id="rId27"/>
  </p:notesMasterIdLst>
  <p:sldIdLst>
    <p:sldId id="256" r:id="rId2"/>
    <p:sldId id="340" r:id="rId3"/>
    <p:sldId id="346" r:id="rId4"/>
    <p:sldId id="343" r:id="rId5"/>
    <p:sldId id="257" r:id="rId6"/>
    <p:sldId id="266" r:id="rId7"/>
    <p:sldId id="345" r:id="rId8"/>
    <p:sldId id="344" r:id="rId9"/>
    <p:sldId id="269" r:id="rId10"/>
    <p:sldId id="353" r:id="rId11"/>
    <p:sldId id="304" r:id="rId12"/>
    <p:sldId id="306" r:id="rId13"/>
    <p:sldId id="307" r:id="rId14"/>
    <p:sldId id="347" r:id="rId15"/>
    <p:sldId id="349" r:id="rId16"/>
    <p:sldId id="351" r:id="rId17"/>
    <p:sldId id="350" r:id="rId18"/>
    <p:sldId id="308" r:id="rId19"/>
    <p:sldId id="339" r:id="rId20"/>
    <p:sldId id="348" r:id="rId21"/>
    <p:sldId id="309" r:id="rId22"/>
    <p:sldId id="354" r:id="rId23"/>
    <p:sldId id="338" r:id="rId24"/>
    <p:sldId id="355" r:id="rId25"/>
    <p:sldId id="302" r:id="rId2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E8E7"/>
    <a:srgbClr val="E7EBF5"/>
    <a:srgbClr val="F8C7BA"/>
    <a:srgbClr val="FCE9E4"/>
    <a:srgbClr val="E2F9B9"/>
    <a:srgbClr val="FFCC99"/>
    <a:srgbClr val="F7DED3"/>
    <a:srgbClr val="7F804A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rednji stil 2 - Isticanj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34566" autoAdjust="0"/>
    <p:restoredTop sz="86439" autoAdjust="0"/>
  </p:normalViewPr>
  <p:slideViewPr>
    <p:cSldViewPr snapToGrid="0">
      <p:cViewPr varScale="1">
        <p:scale>
          <a:sx n="110" d="100"/>
          <a:sy n="110" d="100"/>
        </p:scale>
        <p:origin x="132" y="20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400"/>
              <a:t>Pror</a:t>
            </a:r>
            <a:r>
              <a:rPr lang="hr-HR" sz="1400"/>
              <a:t>ačun Osječko-baranjske županije za 2023. godinu</a:t>
            </a:r>
            <a:endParaRPr lang="en-US" sz="140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r-Latn-R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List1!$C$2:$D$2</c:f>
              <c:strCache>
                <c:ptCount val="2"/>
                <c:pt idx="0">
                  <c:v>Proračun 2023.</c:v>
                </c:pt>
                <c:pt idx="1">
                  <c:v>I. rebalans 2023.</c:v>
                </c:pt>
              </c:strCache>
            </c:strRef>
          </c:cat>
          <c:val>
            <c:numRef>
              <c:f>List1!$C$3:$D$3</c:f>
              <c:numCache>
                <c:formatCode>#,##0</c:formatCode>
                <c:ptCount val="2"/>
                <c:pt idx="0">
                  <c:v>258393330</c:v>
                </c:pt>
                <c:pt idx="1">
                  <c:v>266158883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7D8-4EDF-B53F-F10F92F9411D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483728832"/>
        <c:axId val="483730632"/>
      </c:barChart>
      <c:catAx>
        <c:axId val="4837288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483730632"/>
        <c:crosses val="autoZero"/>
        <c:auto val="1"/>
        <c:lblAlgn val="ctr"/>
        <c:lblOffset val="100"/>
        <c:noMultiLvlLbl val="0"/>
      </c:catAx>
      <c:valAx>
        <c:axId val="483730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4837288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sr-Latn-R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528854344"/>
        <c:axId val="528852776"/>
      </c:barChart>
      <c:catAx>
        <c:axId val="5288543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528852776"/>
        <c:crosses val="autoZero"/>
        <c:auto val="1"/>
        <c:lblAlgn val="ctr"/>
        <c:lblOffset val="100"/>
        <c:noMultiLvlLbl val="1"/>
      </c:catAx>
      <c:valAx>
        <c:axId val="528852776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crossAx val="5288543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sr-Latn-R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418AB3"/>
            </a:solidFill>
            <a:ln>
              <a:noFill/>
            </a:ln>
            <a:effectLst/>
          </c:spPr>
          <c:invertIfNegative val="1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r-Latn-R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'+- prihodi'!$B$2:$B$14</c:f>
              <c:strCache>
                <c:ptCount val="9"/>
                <c:pt idx="0">
                  <c:v>Prihodi od poreza</c:v>
                </c:pt>
                <c:pt idx="1">
                  <c:v>Pomoći iz inozemstva (darovnice) i od subjekata unutar općeg  proračuna</c:v>
                </c:pt>
                <c:pt idx="2">
                  <c:v>Prihodi od imovine</c:v>
                </c:pt>
                <c:pt idx="3">
                  <c:v>Prihodi od upravnih i administrativnih pristojbi,  pristojbi  po  posebnim propisima i naknada</c:v>
                </c:pt>
                <c:pt idx="4">
                  <c:v>Prihodi od prodaje proizvoda i roba te pruženih usluga i prihodi od donacija</c:v>
                </c:pt>
                <c:pt idx="5">
                  <c:v>Kazne, upravne mjere i ostali prihodi </c:v>
                </c:pt>
                <c:pt idx="6">
                  <c:v>Prihodi od prodaje proizvedene dugotrajne imovine</c:v>
                </c:pt>
                <c:pt idx="7">
                  <c:v>Primici od zaduživanja</c:v>
                </c:pt>
                <c:pt idx="8">
                  <c:v>Rezultat poslovanja</c:v>
                </c:pt>
              </c:strCache>
            </c:strRef>
          </c:cat>
          <c:val>
            <c:numRef>
              <c:f>'+- prihodi'!$F$2:$F$14</c:f>
              <c:numCache>
                <c:formatCode>#,##0.00</c:formatCode>
                <c:ptCount val="9"/>
                <c:pt idx="0">
                  <c:v>2295388</c:v>
                </c:pt>
                <c:pt idx="1">
                  <c:v>9769265</c:v>
                </c:pt>
                <c:pt idx="2">
                  <c:v>75965</c:v>
                </c:pt>
                <c:pt idx="3">
                  <c:v>153462</c:v>
                </c:pt>
                <c:pt idx="4">
                  <c:v>-260867</c:v>
                </c:pt>
                <c:pt idx="5">
                  <c:v>81680</c:v>
                </c:pt>
                <c:pt idx="6">
                  <c:v>59230</c:v>
                </c:pt>
                <c:pt idx="7">
                  <c:v>295980</c:v>
                </c:pt>
                <c:pt idx="8">
                  <c:v>-4704550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69200"/>
                  </a:solidFill>
                  <a:ln>
                    <a:noFill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C29E-4BBC-8AD7-258832107C82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528854344"/>
        <c:axId val="528852776"/>
      </c:barChart>
      <c:catAx>
        <c:axId val="5288543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528852776"/>
        <c:crosses val="autoZero"/>
        <c:auto val="1"/>
        <c:lblAlgn val="ctr"/>
        <c:lblOffset val="100"/>
        <c:noMultiLvlLbl val="1"/>
      </c:catAx>
      <c:valAx>
        <c:axId val="528852776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crossAx val="5288543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sr-Latn-R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'+- prihodi'!$B$2</c:f>
              <c:strCache>
                <c:ptCount val="1"/>
                <c:pt idx="0">
                  <c:v>Prihodi od poreza</c:v>
                </c:pt>
              </c:strCache>
            </c:strRef>
          </c:tx>
          <c:spPr>
            <a:solidFill>
              <a:srgbClr val="418AB3"/>
            </a:solidFill>
            <a:ln>
              <a:noFill/>
            </a:ln>
            <a:effectLst/>
          </c:spPr>
          <c:invertIfNegative val="1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r-Latn-R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'+- prihodi'!$C$1:$E$1</c:f>
              <c:strCache>
                <c:ptCount val="3"/>
                <c:pt idx="0">
                  <c:v>OSJEČKO-BARANJSKA ŽUPANIJA</c:v>
                </c:pt>
                <c:pt idx="1">
                  <c:v>EVIDENCIJSKI PRIHODI I PRIMICI</c:v>
                </c:pt>
                <c:pt idx="2">
                  <c:v>DECENTRALIZACIJA</c:v>
                </c:pt>
              </c:strCache>
            </c:strRef>
          </c:cat>
          <c:val>
            <c:numRef>
              <c:f>'+- prihodi'!$C$2:$E$2</c:f>
              <c:numCache>
                <c:formatCode>#,##0.00</c:formatCode>
                <c:ptCount val="3"/>
                <c:pt idx="0">
                  <c:v>2295388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noFill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BC49-4BBC-84CB-8CD53A197634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99"/>
        <c:axId val="528854736"/>
        <c:axId val="528855128"/>
      </c:barChart>
      <c:catAx>
        <c:axId val="5288547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197" b="0" i="0" u="none" strike="noStrike" kern="1200" cap="none" spc="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528855128"/>
        <c:crosses val="autoZero"/>
        <c:auto val="1"/>
        <c:lblAlgn val="ctr"/>
        <c:lblOffset val="100"/>
        <c:noMultiLvlLbl val="0"/>
      </c:catAx>
      <c:valAx>
        <c:axId val="528855128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#,##0.00" sourceLinked="1"/>
        <c:majorTickMark val="none"/>
        <c:minorTickMark val="none"/>
        <c:tickLblPos val="nextTo"/>
        <c:crossAx val="5288547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sr-Latn-R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7270725860050004E-2"/>
          <c:y val="3.5866642841151597E-2"/>
          <c:w val="0.96702861426717734"/>
          <c:h val="0.6356703904303586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'+- prihodi'!$B$3</c:f>
              <c:strCache>
                <c:ptCount val="1"/>
                <c:pt idx="0">
                  <c:v>Pomoći iz inozemstva (darovnice) i od subjekata unutar općeg  proračuna</c:v>
                </c:pt>
              </c:strCache>
            </c:strRef>
          </c:tx>
          <c:spPr>
            <a:solidFill>
              <a:srgbClr val="418AB3"/>
            </a:solidFill>
            <a:ln>
              <a:noFill/>
            </a:ln>
            <a:effectLst/>
          </c:spPr>
          <c:invertIfNegative val="1"/>
          <c:dLbls>
            <c:dLbl>
              <c:idx val="1"/>
              <c:tx>
                <c:rich>
                  <a:bodyPr/>
                  <a:lstStyle/>
                  <a:p>
                    <a:fld id="{B7AE4918-D3B2-4E57-84BC-A59BDC44A314}" type="VALUE">
                      <a:rPr lang="en-US" baseline="0">
                        <a:solidFill>
                          <a:sysClr val="windowText" lastClr="000000"/>
                        </a:solidFill>
                      </a:rPr>
                      <a:pPr/>
                      <a:t>[VRIJEDNOST]</a:t>
                    </a:fld>
                    <a:endParaRPr lang="hr-HR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8F71-4D28-8144-19B2EBFD4FEB}"/>
                </c:ext>
              </c:extLst>
            </c:dLbl>
            <c:dLbl>
              <c:idx val="2"/>
              <c:layout>
                <c:manualLayout>
                  <c:x val="6.4337215751525234E-2"/>
                  <c:y val="1.1035739080541032E-16"/>
                </c:manualLayout>
              </c:layout>
              <c:tx>
                <c:rich>
                  <a:bodyPr/>
                  <a:lstStyle/>
                  <a:p>
                    <a:fld id="{C91A7F01-0237-4270-A24C-B4BA476262F3}" type="VALUE">
                      <a:rPr lang="en-US" baseline="0">
                        <a:solidFill>
                          <a:sysClr val="windowText" lastClr="000000"/>
                        </a:solidFill>
                      </a:rPr>
                      <a:pPr/>
                      <a:t>[VRIJEDNOST]</a:t>
                    </a:fld>
                    <a:endParaRPr lang="hr-HR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8F71-4D28-8144-19B2EBFD4FEB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r-Latn-R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'+- prihodi'!$C$1:$E$1</c:f>
              <c:strCache>
                <c:ptCount val="3"/>
                <c:pt idx="0">
                  <c:v>OSJEČKO-BARANJSKA ŽUPANIJA</c:v>
                </c:pt>
                <c:pt idx="1">
                  <c:v>EVIDENCIJSKI PRIHODI I PRIMICI</c:v>
                </c:pt>
                <c:pt idx="2">
                  <c:v>DECENTRALIZACIJA</c:v>
                </c:pt>
              </c:strCache>
            </c:strRef>
          </c:cat>
          <c:val>
            <c:numRef>
              <c:f>'+- prihodi'!$C$3:$E$3</c:f>
              <c:numCache>
                <c:formatCode>#,##0.00</c:formatCode>
                <c:ptCount val="3"/>
                <c:pt idx="0">
                  <c:v>6676722</c:v>
                </c:pt>
                <c:pt idx="1">
                  <c:v>3095309</c:v>
                </c:pt>
                <c:pt idx="2">
                  <c:v>-2766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69200"/>
                  </a:solidFill>
                  <a:ln>
                    <a:noFill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2-8F71-4D28-8144-19B2EBFD4FEB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528854736"/>
        <c:axId val="528855128"/>
      </c:barChart>
      <c:catAx>
        <c:axId val="5288547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528855128"/>
        <c:crosses val="autoZero"/>
        <c:auto val="1"/>
        <c:lblAlgn val="ctr"/>
        <c:lblOffset val="100"/>
        <c:noMultiLvlLbl val="0"/>
      </c:catAx>
      <c:valAx>
        <c:axId val="528855128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crossAx val="5288547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sr-Latn-R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'+- prihodi'!$B$20</c:f>
              <c:strCache>
                <c:ptCount val="1"/>
                <c:pt idx="0">
                  <c:v>Primici od financijske imovine i zaduživanja</c:v>
                </c:pt>
              </c:strCache>
            </c:strRef>
          </c:tx>
          <c:spPr>
            <a:solidFill>
              <a:srgbClr val="418AB3"/>
            </a:solidFill>
            <a:ln>
              <a:noFill/>
            </a:ln>
            <a:effectLst/>
          </c:spPr>
          <c:invertIfNegative val="1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r-Latn-R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'+- prihodi'!$C$1:$E$1</c:f>
              <c:strCache>
                <c:ptCount val="3"/>
                <c:pt idx="0">
                  <c:v>OSJEČKO-BARANJSKA ŽUPANIJA</c:v>
                </c:pt>
                <c:pt idx="1">
                  <c:v>EVIDENCIJSKI PRIHODI I PRIMICI</c:v>
                </c:pt>
                <c:pt idx="2">
                  <c:v>DECENTRALIZACIJA</c:v>
                </c:pt>
              </c:strCache>
            </c:strRef>
          </c:cat>
          <c:val>
            <c:numRef>
              <c:f>'+- prihodi'!$C$20:$E$20</c:f>
              <c:numCache>
                <c:formatCode>#,##0.00</c:formatCode>
                <c:ptCount val="3"/>
                <c:pt idx="0">
                  <c:v>0</c:v>
                </c:pt>
                <c:pt idx="1">
                  <c:v>295980</c:v>
                </c:pt>
                <c:pt idx="2">
                  <c:v>0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noFill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1674-4942-97D1-8C6C24BB809A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543360152"/>
        <c:axId val="543360544"/>
      </c:barChart>
      <c:catAx>
        <c:axId val="5433601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543360544"/>
        <c:crosses val="autoZero"/>
        <c:auto val="1"/>
        <c:lblAlgn val="ctr"/>
        <c:lblOffset val="100"/>
        <c:noMultiLvlLbl val="0"/>
      </c:catAx>
      <c:valAx>
        <c:axId val="543360544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crossAx val="5433601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sr-Latn-R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7333739566652974E-2"/>
          <c:y val="2.7817812161298874E-2"/>
          <c:w val="0.93819745773520213"/>
          <c:h val="0.4660640971053275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'+- prihodi'!$B$14</c:f>
              <c:strCache>
                <c:ptCount val="1"/>
                <c:pt idx="0">
                  <c:v>Rezultat poslovanja</c:v>
                </c:pt>
              </c:strCache>
            </c:strRef>
          </c:tx>
          <c:spPr>
            <a:solidFill>
              <a:srgbClr val="418AB3"/>
            </a:solidFill>
            <a:ln>
              <a:noFill/>
            </a:ln>
            <a:effectLst>
              <a:outerShdw blurRad="50800" dist="381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l"/>
            </a:scene3d>
            <a:sp3d prstMaterial="plastic">
              <a:bevelT w="0" h="0"/>
            </a:sp3d>
          </c:spPr>
          <c:invertIfNegative val="1"/>
          <c:dPt>
            <c:idx val="0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0-D3C6-47EA-8762-47A0B34D1142}"/>
              </c:ext>
            </c:extLst>
          </c:dPt>
          <c:dLbls>
            <c:dLbl>
              <c:idx val="1"/>
              <c:tx>
                <c:rich>
                  <a:bodyPr/>
                  <a:lstStyle/>
                  <a:p>
                    <a:fld id="{354DA9BA-D562-4A28-B8CC-D2C2A9E0BFB2}" type="VALUE">
                      <a:rPr lang="en-US" baseline="0">
                        <a:solidFill>
                          <a:sysClr val="windowText" lastClr="000000"/>
                        </a:solidFill>
                      </a:rPr>
                      <a:pPr/>
                      <a:t>[VRIJEDNOST]</a:t>
                    </a:fld>
                    <a:endParaRPr lang="hr-HR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D3C6-47EA-8762-47A0B34D1142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r-Latn-R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'+- prihodi'!$C$1:$E$1</c:f>
              <c:strCache>
                <c:ptCount val="3"/>
                <c:pt idx="0">
                  <c:v>OSJEČKO-BARANJSKA ŽUPANIJA</c:v>
                </c:pt>
                <c:pt idx="1">
                  <c:v>EVIDENCIJSKI PRIHODI I PRIMICI</c:v>
                </c:pt>
                <c:pt idx="2">
                  <c:v>DECENTRALIZACIJA</c:v>
                </c:pt>
              </c:strCache>
            </c:strRef>
          </c:cat>
          <c:val>
            <c:numRef>
              <c:f>'+- prihodi'!$C$14:$E$14</c:f>
              <c:numCache>
                <c:formatCode>#,##0.00</c:formatCode>
                <c:ptCount val="3"/>
                <c:pt idx="0">
                  <c:v>-5983439</c:v>
                </c:pt>
                <c:pt idx="1">
                  <c:v>339659</c:v>
                </c:pt>
                <c:pt idx="2">
                  <c:v>939230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69200"/>
                  </a:solidFill>
                  <a:ln>
                    <a:noFill/>
                  </a:ln>
                  <a:effectLst>
                    <a:outerShdw blurRad="50800" dist="38100" dir="5400000" rotWithShape="0">
                      <a:srgbClr val="000000">
                        <a:alpha val="35000"/>
                      </a:srgb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threePt" dir="tl"/>
                  </a:scene3d>
                  <a:sp3d prstMaterial="plastic">
                    <a:bevelT w="0" h="0"/>
                  </a:sp3d>
                </c14:spPr>
              </c14:invertSolidFillFmt>
            </c:ext>
            <c:ext xmlns:c16="http://schemas.microsoft.com/office/drawing/2014/chart" uri="{C3380CC4-5D6E-409C-BE32-E72D297353CC}">
              <c16:uniqueId val="{00000002-D3C6-47EA-8762-47A0B34D1142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543361328"/>
        <c:axId val="543361720"/>
      </c:barChart>
      <c:catAx>
        <c:axId val="5433613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543361720"/>
        <c:crosses val="autoZero"/>
        <c:auto val="1"/>
        <c:lblAlgn val="ctr"/>
        <c:lblOffset val="100"/>
        <c:noMultiLvlLbl val="0"/>
      </c:catAx>
      <c:valAx>
        <c:axId val="543361720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crossAx val="5433613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sr-Latn-R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418AB3"/>
            </a:solidFill>
            <a:ln>
              <a:noFill/>
            </a:ln>
            <a:effectLst/>
          </c:spPr>
          <c:invertIfNegative val="1"/>
          <c:dPt>
            <c:idx val="0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1-548D-4FE2-8240-8AD793273AAE}"/>
              </c:ext>
            </c:extLst>
          </c:dPt>
          <c:dPt>
            <c:idx val="8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3-548D-4FE2-8240-8AD793273AAE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r-Latn-R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'+- rashodi'!$B$2:$B$14</c:f>
              <c:strCache>
                <c:ptCount val="11"/>
                <c:pt idx="0">
                  <c:v>Rashodi za zaposlene</c:v>
                </c:pt>
                <c:pt idx="1">
                  <c:v>Materijalni rashodi</c:v>
                </c:pt>
                <c:pt idx="2">
                  <c:v>Financijski rashodi</c:v>
                </c:pt>
                <c:pt idx="3">
                  <c:v>Subvencije</c:v>
                </c:pt>
                <c:pt idx="4">
                  <c:v>Pomoći dane u inozemstvo i unutar općeg proračuna</c:v>
                </c:pt>
                <c:pt idx="5">
                  <c:v>Naknade građanima i kućanstvima na temelju osiguranja i druge naknade</c:v>
                </c:pt>
                <c:pt idx="6">
                  <c:v>Ostali rashodi</c:v>
                </c:pt>
                <c:pt idx="7">
                  <c:v>Rashodi za nabavu neproizvedene dugotrajne imovine</c:v>
                </c:pt>
                <c:pt idx="8">
                  <c:v>Rashodi za nabavu proizvedene dugotrajne imovine</c:v>
                </c:pt>
                <c:pt idx="9">
                  <c:v>Rashodi za dodatna ulaganja na nefinancijskoj imovini</c:v>
                </c:pt>
                <c:pt idx="10">
                  <c:v>Izdaci za otplatu glavnice primljenih kredita i zajmova</c:v>
                </c:pt>
              </c:strCache>
            </c:strRef>
          </c:cat>
          <c:val>
            <c:numRef>
              <c:f>'+- rashodi'!$G$2:$G$14</c:f>
              <c:numCache>
                <c:formatCode>#,##0.00</c:formatCode>
                <c:ptCount val="11"/>
                <c:pt idx="0">
                  <c:v>1342393</c:v>
                </c:pt>
                <c:pt idx="1">
                  <c:v>4124576</c:v>
                </c:pt>
                <c:pt idx="2">
                  <c:v>251385</c:v>
                </c:pt>
                <c:pt idx="3">
                  <c:v>196670</c:v>
                </c:pt>
                <c:pt idx="4">
                  <c:v>784953</c:v>
                </c:pt>
                <c:pt idx="5">
                  <c:v>-40278</c:v>
                </c:pt>
                <c:pt idx="6">
                  <c:v>179593</c:v>
                </c:pt>
                <c:pt idx="7">
                  <c:v>30273</c:v>
                </c:pt>
                <c:pt idx="8">
                  <c:v>429332</c:v>
                </c:pt>
                <c:pt idx="9">
                  <c:v>170676</c:v>
                </c:pt>
                <c:pt idx="10">
                  <c:v>295980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69200"/>
                  </a:solidFill>
                  <a:ln>
                    <a:noFill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4-548D-4FE2-8240-8AD793273AA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43362504"/>
        <c:axId val="543362896"/>
      </c:barChart>
      <c:dateAx>
        <c:axId val="5433625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543362896"/>
        <c:crosses val="autoZero"/>
        <c:auto val="0"/>
        <c:lblOffset val="100"/>
        <c:baseTimeUnit val="days"/>
      </c:dateAx>
      <c:valAx>
        <c:axId val="543362896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crossAx val="5433625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sr-Latn-R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'+- rashodi'!$B$2</c:f>
              <c:strCache>
                <c:ptCount val="1"/>
                <c:pt idx="0">
                  <c:v>Rashodi za zaposlene</c:v>
                </c:pt>
              </c:strCache>
            </c:strRef>
          </c:tx>
          <c:spPr>
            <a:solidFill>
              <a:srgbClr val="418AB3"/>
            </a:solidFill>
            <a:ln>
              <a:noFill/>
            </a:ln>
            <a:effectLst/>
          </c:spPr>
          <c:invertIfNegative val="1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r-Latn-R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'+- rashodi'!$C$1:$F$1</c:f>
              <c:strCache>
                <c:ptCount val="4"/>
                <c:pt idx="0">
                  <c:v>OSJEČKO-BARANJSKA ŽUPANIJA</c:v>
                </c:pt>
                <c:pt idx="1">
                  <c:v>PRORAČUNSKI KORISNICI I PROJEKTI</c:v>
                </c:pt>
                <c:pt idx="2">
                  <c:v>EVIDENCIJSKI PRIHODI I PRIMICI</c:v>
                </c:pt>
                <c:pt idx="3">
                  <c:v>DECENTRALIZACIJA</c:v>
                </c:pt>
              </c:strCache>
            </c:strRef>
          </c:cat>
          <c:val>
            <c:numRef>
              <c:f>'+- rashodi'!$C$2:$F$2</c:f>
              <c:numCache>
                <c:formatCode>#,##0.00</c:formatCode>
                <c:ptCount val="4"/>
                <c:pt idx="0">
                  <c:v>48930</c:v>
                </c:pt>
                <c:pt idx="1">
                  <c:v>334986</c:v>
                </c:pt>
                <c:pt idx="2">
                  <c:v>958197</c:v>
                </c:pt>
                <c:pt idx="3">
                  <c:v>280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noFill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D30D-4069-ABEC-988193DF160D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543363680"/>
        <c:axId val="543364072"/>
      </c:barChart>
      <c:catAx>
        <c:axId val="5433636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543364072"/>
        <c:crosses val="autoZero"/>
        <c:auto val="1"/>
        <c:lblAlgn val="ctr"/>
        <c:lblOffset val="100"/>
        <c:noMultiLvlLbl val="0"/>
      </c:catAx>
      <c:valAx>
        <c:axId val="543364072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crossAx val="5433636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sr-Latn-R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'+- rashodi'!$B$3</c:f>
              <c:strCache>
                <c:ptCount val="1"/>
                <c:pt idx="0">
                  <c:v>Materijalni rashodi</c:v>
                </c:pt>
              </c:strCache>
            </c:strRef>
          </c:tx>
          <c:spPr>
            <a:solidFill>
              <a:srgbClr val="418AB3"/>
            </a:solidFill>
            <a:ln>
              <a:noFill/>
            </a:ln>
            <a:effectLst/>
          </c:spPr>
          <c:invertIfNegative val="1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r-Latn-R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'+- rashodi'!$C$1:$F$1</c:f>
              <c:strCache>
                <c:ptCount val="4"/>
                <c:pt idx="0">
                  <c:v>OSJEČKO-BARANJSKA ŽUPANIJA</c:v>
                </c:pt>
                <c:pt idx="1">
                  <c:v>PRORAČUNSKI KORISNICI I PROJEKTI</c:v>
                </c:pt>
                <c:pt idx="2">
                  <c:v>EVIDENCIJSKI PRIHODI I PRIMICI</c:v>
                </c:pt>
                <c:pt idx="3">
                  <c:v>DECENTRALIZACIJA</c:v>
                </c:pt>
              </c:strCache>
            </c:strRef>
          </c:cat>
          <c:val>
            <c:numRef>
              <c:f>'+- rashodi'!$C$3:$F$3</c:f>
              <c:numCache>
                <c:formatCode>#,##0.00</c:formatCode>
                <c:ptCount val="4"/>
                <c:pt idx="0">
                  <c:v>109228</c:v>
                </c:pt>
                <c:pt idx="1">
                  <c:v>316454</c:v>
                </c:pt>
                <c:pt idx="2">
                  <c:v>3156414</c:v>
                </c:pt>
                <c:pt idx="3">
                  <c:v>542480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noFill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2805-456A-A47E-A107368012A2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543364856"/>
        <c:axId val="543365248"/>
      </c:barChart>
      <c:catAx>
        <c:axId val="5433648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543365248"/>
        <c:crosses val="autoZero"/>
        <c:auto val="1"/>
        <c:lblAlgn val="ctr"/>
        <c:lblOffset val="100"/>
        <c:noMultiLvlLbl val="0"/>
      </c:catAx>
      <c:valAx>
        <c:axId val="543365248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crossAx val="5433648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sr-Latn-R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1575720256265802E-2"/>
          <c:y val="3.7599758269493966E-2"/>
          <c:w val="0.92798843572174106"/>
          <c:h val="0.4968431654846756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'+- rashodi'!$B$17</c:f>
              <c:strCache>
                <c:ptCount val="1"/>
                <c:pt idx="0">
                  <c:v>Rashodi za nabavu nefinancijske imovine</c:v>
                </c:pt>
              </c:strCache>
            </c:strRef>
          </c:tx>
          <c:spPr>
            <a:solidFill>
              <a:srgbClr val="418AB3"/>
            </a:solidFill>
            <a:ln>
              <a:noFill/>
            </a:ln>
            <a:effectLst/>
          </c:spPr>
          <c:invertIfNegative val="1"/>
          <c:dPt>
            <c:idx val="2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7E7E-4192-8DC7-7BA25D4D69E1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r-Latn-R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'+- rashodi'!$C$1:$F$1</c:f>
              <c:strCache>
                <c:ptCount val="4"/>
                <c:pt idx="0">
                  <c:v>OSJEČKO-BARANJSKA ŽUPANIJA</c:v>
                </c:pt>
                <c:pt idx="1">
                  <c:v>PRORAČUNSKI KORISNICI I PROJEKTI</c:v>
                </c:pt>
                <c:pt idx="2">
                  <c:v>EVIDENCIJSKI PRIHODI I PRIMICI</c:v>
                </c:pt>
                <c:pt idx="3">
                  <c:v>DECENTRALIZACIJA</c:v>
                </c:pt>
              </c:strCache>
            </c:strRef>
          </c:cat>
          <c:val>
            <c:numRef>
              <c:f>'+- rashodi'!$C$17:$F$17</c:f>
              <c:numCache>
                <c:formatCode>#,##0.00</c:formatCode>
                <c:ptCount val="4"/>
                <c:pt idx="0">
                  <c:v>35447</c:v>
                </c:pt>
                <c:pt idx="1">
                  <c:v>945831</c:v>
                </c:pt>
                <c:pt idx="2">
                  <c:v>-645446</c:v>
                </c:pt>
                <c:pt idx="3">
                  <c:v>294449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69200"/>
                  </a:solidFill>
                  <a:ln>
                    <a:noFill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7E7E-4192-8DC7-7BA25D4D69E1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584269280"/>
        <c:axId val="584269672"/>
      </c:barChart>
      <c:catAx>
        <c:axId val="584269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584269672"/>
        <c:crosses val="autoZero"/>
        <c:auto val="1"/>
        <c:lblAlgn val="ctr"/>
        <c:lblOffset val="100"/>
        <c:noMultiLvlLbl val="0"/>
      </c:catAx>
      <c:valAx>
        <c:axId val="584269672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crossAx val="5842692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sr-Latn-R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1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b="0" kern="1200" cap="none" spc="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dk1">
          <a:lumMod val="15000"/>
          <a:lumOff val="85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810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8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200" b="0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round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9A514425-9EE0-4575-A04F-63DB8D36BBB5}" type="datetimeFigureOut">
              <a:rPr lang="hr-HR"/>
              <a:pPr>
                <a:defRPr/>
              </a:pPr>
              <a:t>29.5.2023.</a:t>
            </a:fld>
            <a:endParaRPr lang="hr-H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hr-HR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hr-HR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3519D9D7-E886-440B-8943-EB4727C6F327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r-HR"/>
              <a:t>Kliknite da biste uredili stil podnaslova matrice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E6ECAF7-4560-4509-93DA-BD6C58CC2205}" type="datetimeFigureOut">
              <a:rPr lang="en-US" smtClean="0"/>
              <a:pPr>
                <a:defRPr/>
              </a:pPr>
              <a:t>5/29/2023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F9F463-535D-4B26-9A3A-C17A829807A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71051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E6ECAF7-4560-4509-93DA-BD6C58CC2205}" type="datetimeFigureOut">
              <a:rPr lang="en-US" smtClean="0"/>
              <a:pPr>
                <a:defRPr/>
              </a:pPr>
              <a:t>5/29/2023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F9F463-535D-4B26-9A3A-C17A829807A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98611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sekci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E6ECAF7-4560-4509-93DA-BD6C58CC2205}" type="datetimeFigureOut">
              <a:rPr lang="en-US" smtClean="0"/>
              <a:pPr>
                <a:defRPr/>
              </a:pPr>
              <a:t>5/29/2023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F9F463-535D-4B26-9A3A-C17A829807A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21039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E6ECAF7-4560-4509-93DA-BD6C58CC2205}" type="datetimeFigureOut">
              <a:rPr lang="en-US" smtClean="0"/>
              <a:pPr>
                <a:defRPr/>
              </a:pPr>
              <a:t>5/29/2023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F9F463-535D-4B26-9A3A-C17A829807A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76889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E6ECAF7-4560-4509-93DA-BD6C58CC2205}" type="datetimeFigureOut">
              <a:rPr lang="en-US" smtClean="0"/>
              <a:pPr>
                <a:defRPr/>
              </a:pPr>
              <a:t>5/29/2023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F9F463-535D-4B26-9A3A-C17A829807A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99145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E6ECAF7-4560-4509-93DA-BD6C58CC2205}" type="datetimeFigureOut">
              <a:rPr lang="en-US" smtClean="0"/>
              <a:pPr>
                <a:defRPr/>
              </a:pPr>
              <a:t>5/29/2023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F9F463-535D-4B26-9A3A-C17A829807A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30318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E6ECAF7-4560-4509-93DA-BD6C58CC2205}" type="datetimeFigureOut">
              <a:rPr lang="en-US" smtClean="0"/>
              <a:pPr>
                <a:defRPr/>
              </a:pPr>
              <a:t>5/29/2023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F9F463-535D-4B26-9A3A-C17A829807A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84099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E6ECAF7-4560-4509-93DA-BD6C58CC2205}" type="datetimeFigureOut">
              <a:rPr lang="en-US" smtClean="0"/>
              <a:pPr>
                <a:defRPr/>
              </a:pPr>
              <a:t>5/29/2023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F9F463-535D-4B26-9A3A-C17A829807A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98487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r-HR"/>
              <a:t>Kliknite ikonu da biste dodali  sliku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E6ECAF7-4560-4509-93DA-BD6C58CC2205}" type="datetimeFigureOut">
              <a:rPr lang="en-US" smtClean="0"/>
              <a:pPr>
                <a:defRPr/>
              </a:pPr>
              <a:t>5/29/2023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F9F463-535D-4B26-9A3A-C17A829807A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9945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slov i o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E6ECAF7-4560-4509-93DA-BD6C58CC2205}" type="datetimeFigureOut">
              <a:rPr lang="en-US" smtClean="0"/>
              <a:pPr>
                <a:defRPr/>
              </a:pPr>
              <a:t>5/29/2023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F9F463-535D-4B26-9A3A-C17A829807A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67264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E6ECAF7-4560-4509-93DA-BD6C58CC2205}" type="datetimeFigureOut">
              <a:rPr lang="en-US" smtClean="0"/>
              <a:pPr>
                <a:defRPr/>
              </a:pPr>
              <a:t>5/29/2023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F9F463-535D-4B26-9A3A-C17A829807A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746262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ica s nazi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E6ECAF7-4560-4509-93DA-BD6C58CC2205}" type="datetimeFigureOut">
              <a:rPr lang="en-US" smtClean="0"/>
              <a:pPr>
                <a:defRPr/>
              </a:pPr>
              <a:t>5/29/2023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F9F463-535D-4B26-9A3A-C17A829807A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53257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ica s nazivom cita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E6ECAF7-4560-4509-93DA-BD6C58CC2205}" type="datetimeFigureOut">
              <a:rPr lang="en-US" smtClean="0"/>
              <a:pPr>
                <a:defRPr/>
              </a:pPr>
              <a:t>5/29/2023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F9F463-535D-4B26-9A3A-C17A829807A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7066986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ili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E6ECAF7-4560-4509-93DA-BD6C58CC2205}" type="datetimeFigureOut">
              <a:rPr lang="en-US" smtClean="0"/>
              <a:pPr>
                <a:defRPr/>
              </a:pPr>
              <a:t>5/29/2023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F9F463-535D-4B26-9A3A-C17A829807A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3183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E6ECAF7-4560-4509-93DA-BD6C58CC2205}" type="datetimeFigureOut">
              <a:rPr lang="en-US" smtClean="0"/>
              <a:pPr>
                <a:defRPr/>
              </a:pPr>
              <a:t>5/29/2023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F9F463-535D-4B26-9A3A-C17A829807A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562162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E6ECAF7-4560-4509-93DA-BD6C58CC2205}" type="datetimeFigureOut">
              <a:rPr lang="en-US" smtClean="0"/>
              <a:pPr>
                <a:defRPr/>
              </a:pPr>
              <a:t>5/29/2023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F9F463-535D-4B26-9A3A-C17A829807A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29672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microsoft.com/office/2007/relationships/hdphoto" Target="../media/hdphoto1.wdp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artisticPencilGrayscale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2E6ECAF7-4560-4509-93DA-BD6C58CC2205}" type="datetimeFigureOut">
              <a:rPr lang="en-US" smtClean="0"/>
              <a:pPr>
                <a:defRPr/>
              </a:pPr>
              <a:t>5/29/2023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fld id="{1DF9F463-535D-4B26-9A3A-C17A829807A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19383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4" r:id="rId1"/>
    <p:sldLayoutId id="2147483915" r:id="rId2"/>
    <p:sldLayoutId id="2147483916" r:id="rId3"/>
    <p:sldLayoutId id="2147483917" r:id="rId4"/>
    <p:sldLayoutId id="2147483918" r:id="rId5"/>
    <p:sldLayoutId id="2147483919" r:id="rId6"/>
    <p:sldLayoutId id="2147483920" r:id="rId7"/>
    <p:sldLayoutId id="2147483921" r:id="rId8"/>
    <p:sldLayoutId id="2147483922" r:id="rId9"/>
    <p:sldLayoutId id="2147483923" r:id="rId10"/>
    <p:sldLayoutId id="2147483924" r:id="rId11"/>
    <p:sldLayoutId id="2147483925" r:id="rId12"/>
    <p:sldLayoutId id="2147483926" r:id="rId13"/>
    <p:sldLayoutId id="2147483927" r:id="rId14"/>
    <p:sldLayoutId id="2147483928" r:id="rId15"/>
    <p:sldLayoutId id="214748392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/>
          <p:cNvSpPr>
            <a:spLocks noGrp="1"/>
          </p:cNvSpPr>
          <p:nvPr>
            <p:ph type="ctrTitle"/>
          </p:nvPr>
        </p:nvSpPr>
        <p:spPr>
          <a:xfrm>
            <a:off x="1803634" y="3171039"/>
            <a:ext cx="9286612" cy="2451660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hr-HR" sz="2800" dirty="0">
                <a:latin typeface="Bahnschrift SemiLight" panose="020B0502040204020203" pitchFamily="34" charset="0"/>
              </a:rPr>
              <a:t>                            </a:t>
            </a:r>
            <a:br>
              <a:rPr lang="hr-HR" sz="2800" dirty="0">
                <a:latin typeface="Bahnschrift SemiLight" panose="020B0502040204020203" pitchFamily="34" charset="0"/>
              </a:rPr>
            </a:br>
            <a:r>
              <a:rPr lang="hr-HR" sz="4000" dirty="0">
                <a:latin typeface="Bahnschrift SemiLight" panose="020B0502040204020203" pitchFamily="34" charset="0"/>
              </a:rPr>
              <a:t>    </a:t>
            </a:r>
            <a:r>
              <a:rPr lang="hr-HR" sz="4000" b="1" dirty="0">
                <a:latin typeface="Bahnschrift SemiLight" panose="020B0502040204020203" pitchFamily="34" charset="0"/>
              </a:rPr>
              <a:t>REBALANS PRORAČUNA 2023.  </a:t>
            </a:r>
            <a:br>
              <a:rPr lang="hr-HR" sz="4000" dirty="0">
                <a:solidFill>
                  <a:schemeClr val="accent2"/>
                </a:solidFill>
                <a:latin typeface="Bahnschrift SemiLight" panose="020B0502040204020203" pitchFamily="34" charset="0"/>
              </a:rPr>
            </a:br>
            <a:r>
              <a:rPr lang="hr-HR" sz="2000" dirty="0">
                <a:solidFill>
                  <a:schemeClr val="accent1">
                    <a:lumMod val="75000"/>
                  </a:schemeClr>
                </a:solidFill>
                <a:latin typeface="Bahnschrift SemiLight" panose="020B0502040204020203" pitchFamily="34" charset="0"/>
              </a:rPr>
              <a:t>I. IZMJENE I DOPUNE PRORAČUNA</a:t>
            </a:r>
            <a:br>
              <a:rPr lang="hr-HR" sz="2000" dirty="0">
                <a:solidFill>
                  <a:schemeClr val="accent1">
                    <a:lumMod val="75000"/>
                  </a:schemeClr>
                </a:solidFill>
                <a:latin typeface="Bahnschrift SemiLight" panose="020B0502040204020203" pitchFamily="34" charset="0"/>
              </a:rPr>
            </a:br>
            <a:r>
              <a:rPr lang="hr-HR" sz="2000" dirty="0">
                <a:solidFill>
                  <a:schemeClr val="accent1">
                    <a:lumMod val="75000"/>
                  </a:schemeClr>
                </a:solidFill>
                <a:latin typeface="Bahnschrift SemiLight" panose="020B0502040204020203" pitchFamily="34" charset="0"/>
              </a:rPr>
              <a:t> OSJEČKO-BARANJSKE ŽUPANIJE ZA 2023. GODINU</a:t>
            </a:r>
            <a:br>
              <a:rPr lang="hr-HR" sz="2800" dirty="0">
                <a:latin typeface="Bahnschrift SemiLight" panose="020B0502040204020203" pitchFamily="34" charset="0"/>
              </a:rPr>
            </a:br>
            <a:br>
              <a:rPr lang="hr-HR" sz="2800" dirty="0">
                <a:latin typeface="Bahnschrift SemiLight" panose="020B0502040204020203" pitchFamily="34" charset="0"/>
              </a:rPr>
            </a:br>
            <a:br>
              <a:rPr lang="hr-HR" sz="2800" dirty="0">
                <a:latin typeface="Bahnschrift SemiLight" panose="020B0502040204020203" pitchFamily="34" charset="0"/>
              </a:rPr>
            </a:br>
            <a:r>
              <a:rPr lang="hr-HR" sz="2800" dirty="0"/>
              <a:t>	</a:t>
            </a:r>
            <a:r>
              <a:rPr lang="hr-HR" sz="2800" dirty="0">
                <a:latin typeface="Bahnschrift SemiLight" panose="020B0502040204020203" pitchFamily="34" charset="0"/>
              </a:rPr>
              <a:t>                                      </a:t>
            </a:r>
            <a:r>
              <a:rPr lang="hr-HR" sz="2400" b="1" dirty="0">
                <a:solidFill>
                  <a:schemeClr val="accent2"/>
                </a:solidFill>
                <a:latin typeface="Bahnschrift SemiLight" panose="020B0502040204020203" pitchFamily="34" charset="0"/>
              </a:rPr>
              <a:t>- VODIČ ZA GRAĐANE -</a:t>
            </a:r>
            <a:endParaRPr lang="hr-HR" sz="2400" b="1" dirty="0">
              <a:solidFill>
                <a:schemeClr val="accent2"/>
              </a:solidFill>
            </a:endParaRPr>
          </a:p>
        </p:txBody>
      </p:sp>
      <p:sp>
        <p:nvSpPr>
          <p:cNvPr id="18434" name="Subtitle 2"/>
          <p:cNvSpPr>
            <a:spLocks noGrp="1"/>
          </p:cNvSpPr>
          <p:nvPr>
            <p:ph type="subTitle" idx="1"/>
          </p:nvPr>
        </p:nvSpPr>
        <p:spPr>
          <a:xfrm>
            <a:off x="1803634" y="5712903"/>
            <a:ext cx="8984608" cy="785251"/>
          </a:xfrm>
        </p:spPr>
        <p:txBody>
          <a:bodyPr>
            <a:normAutofit/>
          </a:bodyPr>
          <a:lstStyle/>
          <a:p>
            <a:pPr algn="r" eaLnBrk="1" hangingPunct="1"/>
            <a:endParaRPr lang="hr-HR" sz="1600" dirty="0">
              <a:solidFill>
                <a:srgbClr val="595959"/>
              </a:solidFill>
            </a:endParaRPr>
          </a:p>
          <a:p>
            <a:pPr algn="r" eaLnBrk="1" hangingPunct="1"/>
            <a:r>
              <a:rPr lang="hr-HR" sz="1600" dirty="0">
                <a:solidFill>
                  <a:schemeClr val="accent1">
                    <a:lumMod val="50000"/>
                  </a:schemeClr>
                </a:solidFill>
              </a:rPr>
              <a:t>Svibanj 2023.</a:t>
            </a:r>
          </a:p>
        </p:txBody>
      </p:sp>
      <p:sp>
        <p:nvSpPr>
          <p:cNvPr id="4" name="TekstniOkvir 3">
            <a:extLst>
              <a:ext uri="{FF2B5EF4-FFF2-40B4-BE49-F238E27FC236}">
                <a16:creationId xmlns:a16="http://schemas.microsoft.com/office/drawing/2014/main" id="{0D6C5251-0D9A-45F6-867C-4465317E4A37}"/>
              </a:ext>
            </a:extLst>
          </p:cNvPr>
          <p:cNvSpPr txBox="1"/>
          <p:nvPr/>
        </p:nvSpPr>
        <p:spPr>
          <a:xfrm>
            <a:off x="1174459" y="621103"/>
            <a:ext cx="98138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1400" dirty="0">
                <a:solidFill>
                  <a:schemeClr val="accent2"/>
                </a:solidFill>
              </a:rPr>
              <a:t>Osječko-baranjska županija</a:t>
            </a:r>
          </a:p>
          <a:p>
            <a:r>
              <a:rPr lang="hr-HR" sz="1400" dirty="0">
                <a:solidFill>
                  <a:schemeClr val="accent2"/>
                </a:solidFill>
              </a:rPr>
              <a:t>Upravni odjel za javne financije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5C1E5E2B-6AE9-38D0-9278-AB833414AA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6584" y="664823"/>
            <a:ext cx="10146054" cy="1015931"/>
          </a:xfrm>
        </p:spPr>
        <p:txBody>
          <a:bodyPr>
            <a:normAutofit/>
          </a:bodyPr>
          <a:lstStyle/>
          <a:p>
            <a:r>
              <a:rPr lang="hr-HR" sz="3200" dirty="0"/>
              <a:t>ŠTO JE PRORAČUN?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C7662AC1-B71F-AAE1-11B8-97FA3A568B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6128" y="1602298"/>
            <a:ext cx="8103766" cy="4787762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/>
          <a:p>
            <a:pPr algn="just"/>
            <a:r>
              <a:rPr lang="hr-HR" sz="2000" dirty="0"/>
              <a:t>Proračun je temeljni financijski dokument u kojem su iskazani svi planirani godišnji prihodi i primici te rashodi i izdaci za jednu fiskalnu ili proračunsku godinu kao i projekcije proračuna za sljedeće dvije proračunske godine. </a:t>
            </a:r>
          </a:p>
          <a:p>
            <a:pPr algn="just"/>
            <a:r>
              <a:rPr lang="hr-HR" sz="2000" dirty="0"/>
              <a:t>Iz Proračuna saznajemo što sve Županija financira te koliko novca izdvaja za pojedine javne funkcije poput školstva, zdravstva, gospodarstva, poljoprivrede, turizma itd.</a:t>
            </a:r>
          </a:p>
        </p:txBody>
      </p:sp>
    </p:spTree>
    <p:extLst>
      <p:ext uri="{BB962C8B-B14F-4D97-AF65-F5344CB8AC3E}">
        <p14:creationId xmlns:p14="http://schemas.microsoft.com/office/powerpoint/2010/main" val="28185956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4174AF17-410B-365C-749B-9FCC6191FD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5953" y="609600"/>
            <a:ext cx="8133711" cy="992777"/>
          </a:xfrm>
        </p:spPr>
        <p:txBody>
          <a:bodyPr>
            <a:normAutofit fontScale="90000"/>
          </a:bodyPr>
          <a:lstStyle/>
          <a:p>
            <a:r>
              <a:rPr lang="hr-HR" sz="3600" dirty="0"/>
              <a:t>PRORAČUN OSJEČKO-BARANJSKE ŽUPANIJE</a:t>
            </a:r>
            <a:endParaRPr lang="hr-HR" dirty="0"/>
          </a:p>
        </p:txBody>
      </p:sp>
      <p:sp>
        <p:nvSpPr>
          <p:cNvPr id="4" name="Rezervirano mjesto sadržaja 2">
            <a:extLst>
              <a:ext uri="{FF2B5EF4-FFF2-40B4-BE49-F238E27FC236}">
                <a16:creationId xmlns:a16="http://schemas.microsoft.com/office/drawing/2014/main" id="{6098A2AE-EDE9-D233-0776-93EBCBDD2D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8962" y="1602377"/>
            <a:ext cx="8133711" cy="4308845"/>
          </a:xfrm>
        </p:spPr>
        <p:txBody>
          <a:bodyPr/>
          <a:lstStyle/>
          <a:p>
            <a:pPr algn="just"/>
            <a:r>
              <a:rPr lang="hr-HR" sz="1800" b="1" dirty="0"/>
              <a:t>Proračun Osječko-baranjske županije je konsolidiran </a:t>
            </a:r>
            <a:r>
              <a:rPr lang="hr-HR" sz="1800" dirty="0"/>
              <a:t>te sadrži prikazane prihode/primitke i rashode/izdatke Osječko-baranjske županije i njenih proračunskih korisnik: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hr-HR" sz="1800" dirty="0"/>
              <a:t>53 osnovne škole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hr-HR" sz="1800" dirty="0"/>
              <a:t>28 srednjih škola i učeničkih domova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hr-HR" sz="1800" dirty="0"/>
              <a:t>3 doma za starije i nemoćne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hr-HR" sz="1800" dirty="0"/>
              <a:t>1 ustanova u kulturi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hr-HR" sz="1800" dirty="0"/>
              <a:t>4 ostale ustanove </a:t>
            </a:r>
          </a:p>
          <a:p>
            <a:pPr marL="0" indent="0">
              <a:buNone/>
            </a:pPr>
            <a:endParaRPr lang="hr-HR" dirty="0"/>
          </a:p>
        </p:txBody>
      </p:sp>
      <p:sp>
        <p:nvSpPr>
          <p:cNvPr id="5" name="Pravokutnik 4">
            <a:extLst>
              <a:ext uri="{FF2B5EF4-FFF2-40B4-BE49-F238E27FC236}">
                <a16:creationId xmlns:a16="http://schemas.microsoft.com/office/drawing/2014/main" id="{ADCA6279-4F79-BDDE-6D6C-EB4A650EAC5E}"/>
              </a:ext>
            </a:extLst>
          </p:cNvPr>
          <p:cNvSpPr/>
          <p:nvPr/>
        </p:nvSpPr>
        <p:spPr>
          <a:xfrm>
            <a:off x="1451295" y="4842164"/>
            <a:ext cx="2045687" cy="710966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Županijski prihodi</a:t>
            </a:r>
          </a:p>
        </p:txBody>
      </p:sp>
      <p:sp>
        <p:nvSpPr>
          <p:cNvPr id="8" name="Pravokutnik 7">
            <a:extLst>
              <a:ext uri="{FF2B5EF4-FFF2-40B4-BE49-F238E27FC236}">
                <a16:creationId xmlns:a16="http://schemas.microsoft.com/office/drawing/2014/main" id="{2D2F5A84-A708-4BEA-7824-F5DA95DAA3DC}"/>
              </a:ext>
            </a:extLst>
          </p:cNvPr>
          <p:cNvSpPr/>
          <p:nvPr/>
        </p:nvSpPr>
        <p:spPr>
          <a:xfrm>
            <a:off x="4171406" y="4843401"/>
            <a:ext cx="2347896" cy="710966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Prihodi proračunskih korisnika</a:t>
            </a:r>
          </a:p>
        </p:txBody>
      </p:sp>
      <p:sp>
        <p:nvSpPr>
          <p:cNvPr id="9" name="Pravokutnik 8">
            <a:extLst>
              <a:ext uri="{FF2B5EF4-FFF2-40B4-BE49-F238E27FC236}">
                <a16:creationId xmlns:a16="http://schemas.microsoft.com/office/drawing/2014/main" id="{A140C6ED-E7AD-74C5-1F15-57A3BCE0AA08}"/>
              </a:ext>
            </a:extLst>
          </p:cNvPr>
          <p:cNvSpPr/>
          <p:nvPr/>
        </p:nvSpPr>
        <p:spPr>
          <a:xfrm>
            <a:off x="7331254" y="4858211"/>
            <a:ext cx="1967665" cy="710966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Proračun OBŽ</a:t>
            </a:r>
          </a:p>
        </p:txBody>
      </p:sp>
      <p:sp>
        <p:nvSpPr>
          <p:cNvPr id="10" name="Znak zbrajanja 9">
            <a:extLst>
              <a:ext uri="{FF2B5EF4-FFF2-40B4-BE49-F238E27FC236}">
                <a16:creationId xmlns:a16="http://schemas.microsoft.com/office/drawing/2014/main" id="{5B16C772-4A1D-3F2E-22C5-2680ADDF215B}"/>
              </a:ext>
            </a:extLst>
          </p:cNvPr>
          <p:cNvSpPr/>
          <p:nvPr/>
        </p:nvSpPr>
        <p:spPr>
          <a:xfrm>
            <a:off x="3496983" y="4990338"/>
            <a:ext cx="536895" cy="402671"/>
          </a:xfrm>
          <a:prstGeom prst="mathPlus">
            <a:avLst/>
          </a:prstGeom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11" name="Jednako 10">
            <a:extLst>
              <a:ext uri="{FF2B5EF4-FFF2-40B4-BE49-F238E27FC236}">
                <a16:creationId xmlns:a16="http://schemas.microsoft.com/office/drawing/2014/main" id="{8FE2AA32-30E6-DC5B-AB2E-7B8A919703E7}"/>
              </a:ext>
            </a:extLst>
          </p:cNvPr>
          <p:cNvSpPr/>
          <p:nvPr/>
        </p:nvSpPr>
        <p:spPr>
          <a:xfrm>
            <a:off x="6619194" y="4990338"/>
            <a:ext cx="612168" cy="446712"/>
          </a:xfrm>
          <a:prstGeom prst="mathEqual">
            <a:avLst/>
          </a:prstGeom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93828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5E31D97C-3DF8-CDA2-235E-820E7FB7D1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1749" y="679269"/>
            <a:ext cx="7802252" cy="646192"/>
          </a:xfrm>
        </p:spPr>
        <p:txBody>
          <a:bodyPr>
            <a:normAutofit/>
          </a:bodyPr>
          <a:lstStyle/>
          <a:p>
            <a:r>
              <a:rPr lang="hr-HR" sz="3200" dirty="0"/>
              <a:t>ŠTO JE REBALANS?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568343A7-F113-EB06-9CBA-A75102D61C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2410" y="2348917"/>
            <a:ext cx="7941591" cy="3692446"/>
          </a:xfrm>
        </p:spPr>
        <p:txBody>
          <a:bodyPr>
            <a:normAutofit lnSpcReduction="10000"/>
          </a:bodyPr>
          <a:lstStyle/>
          <a:p>
            <a:pPr algn="just"/>
            <a:r>
              <a:rPr lang="hr-HR" sz="2000" dirty="0"/>
              <a:t>Rebalans je izmjena proračunskih iznosa odnosno njihovo smanjenje i/ili povećanje u odnosu na plan proračuna donesen na početku kalendarske godine.</a:t>
            </a:r>
          </a:p>
          <a:p>
            <a:pPr algn="just"/>
            <a:r>
              <a:rPr lang="hr-HR" sz="2000" dirty="0"/>
              <a:t>Do rebalansa dolazi kada se tijekom proračunske godine povećaju rashodi i izdaci odnosno smanje prihodi i primici pa se proračun mora uravnotežiti pronalaženjem novih prihoda i  primitaka, odnosno smanjenjem predviđenih rashoda i izdataka.</a:t>
            </a:r>
          </a:p>
          <a:p>
            <a:pPr algn="just"/>
            <a:r>
              <a:rPr lang="hr-HR" sz="2000" dirty="0"/>
              <a:t>Rebalansom se mijenja isključivo plan za tekuću proračunsku godinu.</a:t>
            </a:r>
          </a:p>
          <a:p>
            <a:pPr algn="just"/>
            <a:r>
              <a:rPr lang="hr-HR" sz="2000" dirty="0"/>
              <a:t>Može se raditi više puta tijekom godine, a postupak donošenja rebalansa jednak je postupku donošenja proračuna.</a:t>
            </a:r>
          </a:p>
          <a:p>
            <a:endParaRPr lang="hr-HR" dirty="0"/>
          </a:p>
          <a:p>
            <a:endParaRPr lang="hr-HR" dirty="0"/>
          </a:p>
        </p:txBody>
      </p:sp>
      <p:sp>
        <p:nvSpPr>
          <p:cNvPr id="4" name="Pravokutnik 3">
            <a:extLst>
              <a:ext uri="{FF2B5EF4-FFF2-40B4-BE49-F238E27FC236}">
                <a16:creationId xmlns:a16="http://schemas.microsoft.com/office/drawing/2014/main" id="{09721515-1881-B625-36C5-27D7F6F0D788}"/>
              </a:ext>
            </a:extLst>
          </p:cNvPr>
          <p:cNvSpPr/>
          <p:nvPr/>
        </p:nvSpPr>
        <p:spPr>
          <a:xfrm>
            <a:off x="1591076" y="1488366"/>
            <a:ext cx="7544215" cy="55367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rgbClr val="F0E8E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dirty="0">
                <a:solidFill>
                  <a:schemeClr val="accent1">
                    <a:lumMod val="75000"/>
                  </a:schemeClr>
                </a:solidFill>
              </a:rPr>
              <a:t>REBALANS = IZMJENE I DOPUNE PRORAČUNA</a:t>
            </a:r>
          </a:p>
        </p:txBody>
      </p:sp>
    </p:spTree>
    <p:extLst>
      <p:ext uri="{BB962C8B-B14F-4D97-AF65-F5344CB8AC3E}">
        <p14:creationId xmlns:p14="http://schemas.microsoft.com/office/powerpoint/2010/main" val="26568829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le 1"/>
          <p:cNvSpPr>
            <a:spLocks noGrp="1"/>
          </p:cNvSpPr>
          <p:nvPr>
            <p:ph type="title"/>
          </p:nvPr>
        </p:nvSpPr>
        <p:spPr>
          <a:xfrm>
            <a:off x="1402080" y="720864"/>
            <a:ext cx="9683931" cy="944853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hr-HR" sz="3200" dirty="0"/>
              <a:t>PRORAČUN OSJEČKO-BARANJSKE ŽUPANIJE </a:t>
            </a:r>
            <a:br>
              <a:rPr lang="hr-HR" sz="3200" dirty="0"/>
            </a:br>
            <a:r>
              <a:rPr lang="hr-HR" sz="3200" dirty="0"/>
              <a:t>ZA 2023. GODINU</a:t>
            </a:r>
          </a:p>
        </p:txBody>
      </p:sp>
      <p:sp>
        <p:nvSpPr>
          <p:cNvPr id="19458" name="Content Placeholder 2"/>
          <p:cNvSpPr>
            <a:spLocks noGrp="1"/>
          </p:cNvSpPr>
          <p:nvPr>
            <p:ph idx="1"/>
          </p:nvPr>
        </p:nvSpPr>
        <p:spPr>
          <a:xfrm>
            <a:off x="1314996" y="2368730"/>
            <a:ext cx="7820296" cy="3940683"/>
          </a:xfrm>
        </p:spPr>
        <p:txBody>
          <a:bodyPr/>
          <a:lstStyle/>
          <a:p>
            <a:pPr algn="just" eaLnBrk="1" hangingPunct="1"/>
            <a:r>
              <a:rPr lang="hr-HR" sz="2000" b="1" dirty="0">
                <a:effectLst/>
                <a:latin typeface="+mj-lt"/>
                <a:ea typeface="Times New Roman" panose="02020603050405020304" pitchFamily="18" charset="0"/>
              </a:rPr>
              <a:t>Proračun Osječko-baranjske županije za 2023</a:t>
            </a:r>
            <a:r>
              <a:rPr lang="hr-HR" sz="2000" dirty="0">
                <a:effectLst/>
                <a:latin typeface="+mj-lt"/>
                <a:ea typeface="Times New Roman" panose="02020603050405020304" pitchFamily="18" charset="0"/>
              </a:rPr>
              <a:t>. godinu s projekcijama za sljedeće dvije godine donijela je Skupština Županije na 17. sjednici održanoj 15. prosinca  2022. godine u ukupnoj svoti od </a:t>
            </a:r>
            <a:r>
              <a:rPr lang="hr-HR" sz="2000" b="1" dirty="0">
                <a:effectLst/>
                <a:latin typeface="+mj-lt"/>
                <a:ea typeface="Times New Roman" panose="02020603050405020304" pitchFamily="18" charset="0"/>
              </a:rPr>
              <a:t>258.393.330  eura. </a:t>
            </a:r>
            <a:endParaRPr lang="hr-HR" sz="2000" b="1" dirty="0">
              <a:latin typeface="+mj-lt"/>
            </a:endParaRPr>
          </a:p>
          <a:p>
            <a:pPr algn="just" eaLnBrk="1" hangingPunct="1"/>
            <a:r>
              <a:rPr lang="hr-HR" sz="2000" dirty="0">
                <a:latin typeface="+mj-lt"/>
              </a:rPr>
              <a:t>Sukladno odredbama Zakona o uvođenju eura kao službene valute u RH („Narodne novine“ broj 57/22. i 88/22.), Proračun za razdoblje 2023. – 2025. donesen je i  iskazan u eurima.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Grp="1" noChangeArrowheads="1"/>
          </p:cNvSpPr>
          <p:nvPr>
            <p:ph type="title"/>
          </p:nvPr>
        </p:nvSpPr>
        <p:spPr>
          <a:xfrm>
            <a:off x="1669409" y="727577"/>
            <a:ext cx="8693791" cy="884238"/>
          </a:xfrm>
        </p:spPr>
        <p:txBody>
          <a:bodyPr>
            <a:noAutofit/>
          </a:bodyPr>
          <a:lstStyle/>
          <a:p>
            <a:pPr eaLnBrk="1" hangingPunct="1"/>
            <a:r>
              <a:rPr lang="hr-HR" sz="3200" dirty="0"/>
              <a:t>I. IZMJENE I DOPUNE PRORAČUNA OBŽ ZA </a:t>
            </a:r>
            <a:br>
              <a:rPr lang="hr-HR" sz="3200" dirty="0"/>
            </a:br>
            <a:r>
              <a:rPr lang="hr-HR" sz="3200" dirty="0"/>
              <a:t>2023. GODINU</a:t>
            </a:r>
          </a:p>
        </p:txBody>
      </p:sp>
      <p:sp>
        <p:nvSpPr>
          <p:cNvPr id="20482" name="Rectangle 3"/>
          <p:cNvSpPr>
            <a:spLocks noGrp="1" noChangeArrowheads="1"/>
          </p:cNvSpPr>
          <p:nvPr>
            <p:ph idx="1"/>
          </p:nvPr>
        </p:nvSpPr>
        <p:spPr>
          <a:xfrm>
            <a:off x="1158241" y="2255519"/>
            <a:ext cx="8304541" cy="4338227"/>
          </a:xfrm>
        </p:spPr>
        <p:txBody>
          <a:bodyPr/>
          <a:lstStyle/>
          <a:p>
            <a:pPr marL="685800" algn="just"/>
            <a:r>
              <a:rPr lang="pl-PL" sz="2000" dirty="0">
                <a:solidFill>
                  <a:schemeClr val="tx1"/>
                </a:solidFill>
                <a:effectLst/>
                <a:latin typeface="+mj-lt"/>
                <a:ea typeface="Times New Roman" panose="02020603050405020304" pitchFamily="18" charset="0"/>
              </a:rPr>
              <a:t>Skupština Osječko-baranjske županije usvojila je prve izmjene i dopune Proračuna 25. svibnja 2023. godine na 21. sjednici</a:t>
            </a:r>
            <a:r>
              <a:rPr lang="pl-PL" sz="2000" dirty="0">
                <a:solidFill>
                  <a:srgbClr val="FF0000"/>
                </a:solidFill>
                <a:effectLst/>
                <a:latin typeface="+mj-lt"/>
                <a:ea typeface="Times New Roman" panose="02020603050405020304" pitchFamily="18" charset="0"/>
              </a:rPr>
              <a:t> </a:t>
            </a:r>
            <a:r>
              <a:rPr lang="pl-PL" sz="2000" dirty="0">
                <a:solidFill>
                  <a:schemeClr val="tx1"/>
                </a:solidFill>
                <a:effectLst/>
                <a:latin typeface="+mj-lt"/>
                <a:ea typeface="Times New Roman" panose="02020603050405020304" pitchFamily="18" charset="0"/>
              </a:rPr>
              <a:t>Skupštine kada je Proračun Osječko-baranjske županije utvrđen u visini od 266.158.883 eura što predstavlja </a:t>
            </a:r>
            <a:r>
              <a:rPr lang="pl-PL" sz="2000" b="1" dirty="0">
                <a:solidFill>
                  <a:schemeClr val="tx1"/>
                </a:solidFill>
                <a:effectLst/>
                <a:latin typeface="+mj-lt"/>
                <a:ea typeface="Times New Roman" panose="02020603050405020304" pitchFamily="18" charset="0"/>
              </a:rPr>
              <a:t>povećanje od 7.765.553 eura </a:t>
            </a:r>
            <a:r>
              <a:rPr lang="pl-PL" sz="2000" dirty="0">
                <a:solidFill>
                  <a:schemeClr val="tx1"/>
                </a:solidFill>
                <a:effectLst/>
                <a:latin typeface="+mj-lt"/>
                <a:ea typeface="Times New Roman" panose="02020603050405020304" pitchFamily="18" charset="0"/>
              </a:rPr>
              <a:t>u odnosu na izvorni plan.</a:t>
            </a:r>
          </a:p>
          <a:p>
            <a:pPr marL="685800"/>
            <a:endParaRPr lang="hr-HR" sz="2000" dirty="0">
              <a:effectLst/>
              <a:latin typeface="+mj-lt"/>
              <a:ea typeface="Times New Roman" panose="02020603050405020304" pitchFamily="18" charset="0"/>
            </a:endParaRPr>
          </a:p>
          <a:p>
            <a:pPr indent="0" algn="just">
              <a:buNone/>
            </a:pPr>
            <a:endParaRPr lang="hr-HR" sz="2000" b="1" dirty="0">
              <a:effectLst/>
              <a:latin typeface="+mj-lt"/>
              <a:ea typeface="Times New Roman" panose="02020603050405020304" pitchFamily="18" charset="0"/>
            </a:endParaRPr>
          </a:p>
        </p:txBody>
      </p:sp>
      <p:pic>
        <p:nvPicPr>
          <p:cNvPr id="7" name="Slika 6">
            <a:extLst>
              <a:ext uri="{FF2B5EF4-FFF2-40B4-BE49-F238E27FC236}">
                <a16:creationId xmlns:a16="http://schemas.microsoft.com/office/drawing/2014/main" id="{DB6A2EC7-C12F-6FB9-7091-D81B1A7350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96046" y="4420998"/>
            <a:ext cx="4052041" cy="2104326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DB015F35-2CDC-77E8-A218-E69E777222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1748" y="670560"/>
            <a:ext cx="8410483" cy="814291"/>
          </a:xfrm>
        </p:spPr>
        <p:txBody>
          <a:bodyPr>
            <a:normAutofit fontScale="90000"/>
          </a:bodyPr>
          <a:lstStyle/>
          <a:p>
            <a:r>
              <a:rPr lang="hr-HR" dirty="0"/>
              <a:t>UKUPAN IZNOS PRORAČUNA ZA 2023.GODINU</a:t>
            </a:r>
          </a:p>
        </p:txBody>
      </p:sp>
      <p:graphicFrame>
        <p:nvGraphicFramePr>
          <p:cNvPr id="4" name="Grafikon 3">
            <a:extLst>
              <a:ext uri="{FF2B5EF4-FFF2-40B4-BE49-F238E27FC236}">
                <a16:creationId xmlns:a16="http://schemas.microsoft.com/office/drawing/2014/main" id="{7318E450-FD73-00BD-6FC6-318186CAE7F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37116761"/>
              </p:ext>
            </p:extLst>
          </p:nvPr>
        </p:nvGraphicFramePr>
        <p:xfrm>
          <a:off x="1996579" y="1702965"/>
          <a:ext cx="7055141" cy="30976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7805274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0ADFBB40-4E66-EA0E-7CBE-1A23A99516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3041" y="609600"/>
            <a:ext cx="7976422" cy="905691"/>
          </a:xfrm>
        </p:spPr>
        <p:txBody>
          <a:bodyPr>
            <a:normAutofit fontScale="90000"/>
          </a:bodyPr>
          <a:lstStyle/>
          <a:p>
            <a:r>
              <a:rPr lang="pl-PL" dirty="0"/>
              <a:t>RAZLOZI IZMJENE I DOPUNE PRORAČUNA ZA 2022. GODINU</a:t>
            </a:r>
            <a:endParaRPr lang="hr-HR" dirty="0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CEF73393-DBCD-3AA8-7A2D-6141AD7C48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2411" y="1845579"/>
            <a:ext cx="7976422" cy="4195784"/>
          </a:xfrm>
        </p:spPr>
        <p:txBody>
          <a:bodyPr>
            <a:normAutofit/>
          </a:bodyPr>
          <a:lstStyle/>
          <a:p>
            <a:endParaRPr lang="hr-HR" sz="2000" dirty="0">
              <a:solidFill>
                <a:schemeClr val="tx1"/>
              </a:solidFill>
            </a:endParaRPr>
          </a:p>
          <a:p>
            <a:pPr algn="just"/>
            <a:r>
              <a:rPr lang="hr-HR" sz="2000" dirty="0"/>
              <a:t>Usklađenje s odlukama Vlade o minimalnim standardima za decentralizirane funkcije </a:t>
            </a:r>
          </a:p>
          <a:p>
            <a:pPr algn="just"/>
            <a:r>
              <a:rPr lang="hr-HR" sz="2000" dirty="0"/>
              <a:t>Usklađenje Proračuna s Godišnjim izvještajem o izvršenju Proračuna OBŽ za 2022. godinu</a:t>
            </a:r>
          </a:p>
          <a:p>
            <a:pPr algn="just"/>
            <a:r>
              <a:rPr lang="hr-HR" sz="2000" dirty="0"/>
              <a:t>Provođenje korekcija planiranih prihoda, kako izvorno županijskih tako i vlastitih i namjenskih prihoda proračunskih korisnika</a:t>
            </a:r>
          </a:p>
          <a:p>
            <a:pPr algn="just"/>
            <a:r>
              <a:rPr lang="hr-HR" sz="2000" dirty="0"/>
              <a:t>Izvršenje prenamjena unutar programa, aktivnosti i projekata temeljem nove procjene prihoda i mogućnosti izvršenja planiranih programa</a:t>
            </a:r>
            <a:endParaRPr lang="hr-HR" sz="20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hr-HR" sz="20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41137561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itle 1"/>
          <p:cNvSpPr>
            <a:spLocks noGrp="1"/>
          </p:cNvSpPr>
          <p:nvPr>
            <p:ph type="title"/>
          </p:nvPr>
        </p:nvSpPr>
        <p:spPr>
          <a:xfrm>
            <a:off x="1275127" y="747808"/>
            <a:ext cx="9975969" cy="962025"/>
          </a:xfrm>
        </p:spPr>
        <p:txBody>
          <a:bodyPr>
            <a:normAutofit/>
          </a:bodyPr>
          <a:lstStyle/>
          <a:p>
            <a:pPr eaLnBrk="1" hangingPunct="1"/>
            <a:r>
              <a:rPr lang="hr-HR" sz="2800" dirty="0"/>
              <a:t>PRIHODI I PRIMICI</a:t>
            </a:r>
          </a:p>
        </p:txBody>
      </p:sp>
      <p:sp>
        <p:nvSpPr>
          <p:cNvPr id="21506" name="Content Placeholder 2"/>
          <p:cNvSpPr>
            <a:spLocks noGrp="1"/>
          </p:cNvSpPr>
          <p:nvPr>
            <p:ph idx="1"/>
          </p:nvPr>
        </p:nvSpPr>
        <p:spPr>
          <a:xfrm>
            <a:off x="2006600" y="1555750"/>
            <a:ext cx="8229600" cy="4324350"/>
          </a:xfrm>
        </p:spPr>
        <p:txBody>
          <a:bodyPr/>
          <a:lstStyle/>
          <a:p>
            <a:pPr marL="1828800" lvl="4" indent="0" eaLnBrk="1" hangingPunct="1">
              <a:buNone/>
            </a:pPr>
            <a:endParaRPr lang="hr-HR" sz="1400" dirty="0"/>
          </a:p>
          <a:p>
            <a:pPr eaLnBrk="1" hangingPunct="1"/>
            <a:endParaRPr lang="hr-HR" dirty="0"/>
          </a:p>
        </p:txBody>
      </p:sp>
      <p:graphicFrame>
        <p:nvGraphicFramePr>
          <p:cNvPr id="2" name="Tablica 1">
            <a:extLst>
              <a:ext uri="{FF2B5EF4-FFF2-40B4-BE49-F238E27FC236}">
                <a16:creationId xmlns:a16="http://schemas.microsoft.com/office/drawing/2014/main" id="{5285C246-97B2-995C-C9E2-3EFD72711C5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3292783"/>
              </p:ext>
            </p:extLst>
          </p:nvPr>
        </p:nvGraphicFramePr>
        <p:xfrm>
          <a:off x="1350628" y="1555750"/>
          <a:ext cx="7365533" cy="449545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615248">
                  <a:extLst>
                    <a:ext uri="{9D8B030D-6E8A-4147-A177-3AD203B41FA5}">
                      <a16:colId xmlns:a16="http://schemas.microsoft.com/office/drawing/2014/main" val="3726610752"/>
                    </a:ext>
                  </a:extLst>
                </a:gridCol>
                <a:gridCol w="1288001">
                  <a:extLst>
                    <a:ext uri="{9D8B030D-6E8A-4147-A177-3AD203B41FA5}">
                      <a16:colId xmlns:a16="http://schemas.microsoft.com/office/drawing/2014/main" val="248025878"/>
                    </a:ext>
                  </a:extLst>
                </a:gridCol>
                <a:gridCol w="1231142">
                  <a:extLst>
                    <a:ext uri="{9D8B030D-6E8A-4147-A177-3AD203B41FA5}">
                      <a16:colId xmlns:a16="http://schemas.microsoft.com/office/drawing/2014/main" val="20989316"/>
                    </a:ext>
                  </a:extLst>
                </a:gridCol>
                <a:gridCol w="1231142">
                  <a:extLst>
                    <a:ext uri="{9D8B030D-6E8A-4147-A177-3AD203B41FA5}">
                      <a16:colId xmlns:a16="http://schemas.microsoft.com/office/drawing/2014/main" val="3037643548"/>
                    </a:ext>
                  </a:extLst>
                </a:gridCol>
              </a:tblGrid>
              <a:tr h="33359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hr-HR" sz="900">
                          <a:effectLst/>
                        </a:rPr>
                        <a:t>OPIS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284" marR="1628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hr-HR" sz="1000" dirty="0">
                          <a:effectLst/>
                        </a:rPr>
                        <a:t>Proračun za 2023. godinu</a:t>
                      </a:r>
                      <a:endParaRPr lang="hr-H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284" marR="1628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hr-HR" sz="1000">
                          <a:effectLst/>
                        </a:rPr>
                        <a:t>povećanje/  smanjenje</a:t>
                      </a:r>
                      <a:endParaRPr lang="hr-H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284" marR="1628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hr-HR" sz="1000">
                          <a:effectLst/>
                        </a:rPr>
                        <a:t>Novi plan za 2023. godinu</a:t>
                      </a:r>
                      <a:endParaRPr lang="hr-H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284" marR="16284" marT="0" marB="0" anchor="ctr"/>
                </a:tc>
                <a:extLst>
                  <a:ext uri="{0D108BD9-81ED-4DB2-BD59-A6C34878D82A}">
                    <a16:rowId xmlns:a16="http://schemas.microsoft.com/office/drawing/2014/main" val="941892759"/>
                  </a:ext>
                </a:extLst>
              </a:tr>
              <a:tr h="50621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1050" dirty="0">
                          <a:effectLst/>
                        </a:rPr>
                        <a:t>SVEUKUPNI IZNOS PRIJEDLOGA PRORAČUNA (ŽUPANIJSKI PRORAČUN + PRORAČUNSKI KORISNICI)</a:t>
                      </a:r>
                      <a:endParaRPr lang="hr-HR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284" marR="16284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00" b="1" dirty="0">
                          <a:effectLst/>
                        </a:rPr>
                        <a:t>258.393.330</a:t>
                      </a:r>
                      <a:endParaRPr lang="hr-HR" sz="1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284" marR="16284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00" b="1" dirty="0">
                          <a:effectLst/>
                        </a:rPr>
                        <a:t>7.765.553</a:t>
                      </a:r>
                      <a:endParaRPr lang="hr-HR" sz="1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284" marR="16284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00" b="1" dirty="0">
                          <a:effectLst/>
                        </a:rPr>
                        <a:t>266.158.883</a:t>
                      </a:r>
                      <a:endParaRPr lang="hr-HR" sz="1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284" marR="16284" marT="0" marB="0" anchor="b"/>
                </a:tc>
                <a:extLst>
                  <a:ext uri="{0D108BD9-81ED-4DB2-BD59-A6C34878D82A}">
                    <a16:rowId xmlns:a16="http://schemas.microsoft.com/office/drawing/2014/main" val="694461142"/>
                  </a:ext>
                </a:extLst>
              </a:tr>
              <a:tr h="50621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1050">
                          <a:effectLst/>
                        </a:rPr>
                        <a:t>IZNOS ŽUPANIJSKOG PRORAČUNA (bez vlastitih i namjenskih prihoda proračunskih korisnika)</a:t>
                      </a:r>
                      <a:endParaRPr lang="hr-HR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284" marR="16284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00" b="1" dirty="0">
                          <a:effectLst/>
                        </a:rPr>
                        <a:t>92.257.916</a:t>
                      </a:r>
                      <a:endParaRPr lang="hr-HR" sz="1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284" marR="16284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00" b="1" dirty="0">
                          <a:effectLst/>
                        </a:rPr>
                        <a:t>3.658.366</a:t>
                      </a:r>
                      <a:endParaRPr lang="hr-HR" sz="1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284" marR="16284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00" b="1" dirty="0">
                          <a:effectLst/>
                        </a:rPr>
                        <a:t>95.916.282</a:t>
                      </a:r>
                      <a:endParaRPr lang="hr-HR" sz="1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284" marR="16284" marT="0" marB="0" anchor="b"/>
                </a:tc>
                <a:extLst>
                  <a:ext uri="{0D108BD9-81ED-4DB2-BD59-A6C34878D82A}">
                    <a16:rowId xmlns:a16="http://schemas.microsoft.com/office/drawing/2014/main" val="2847443562"/>
                  </a:ext>
                </a:extLst>
              </a:tr>
              <a:tr h="33359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1050">
                          <a:effectLst/>
                        </a:rPr>
                        <a:t>udio Županijskog proračuna u ukupnom proračunu</a:t>
                      </a:r>
                      <a:endParaRPr lang="hr-HR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284" marR="16284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00" dirty="0">
                          <a:effectLst/>
                        </a:rPr>
                        <a:t>                       35,70    </a:t>
                      </a:r>
                      <a:endParaRPr lang="hr-H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284" marR="16284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00" dirty="0">
                          <a:effectLst/>
                        </a:rPr>
                        <a:t>                       47,11    </a:t>
                      </a:r>
                      <a:endParaRPr lang="hr-H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284" marR="16284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00" dirty="0">
                          <a:effectLst/>
                        </a:rPr>
                        <a:t>                       36,04    </a:t>
                      </a:r>
                      <a:endParaRPr lang="hr-H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284" marR="16284" marT="0" marB="0" anchor="b"/>
                </a:tc>
                <a:extLst>
                  <a:ext uri="{0D108BD9-81ED-4DB2-BD59-A6C34878D82A}">
                    <a16:rowId xmlns:a16="http://schemas.microsoft.com/office/drawing/2014/main" val="380564174"/>
                  </a:ext>
                </a:extLst>
              </a:tr>
              <a:tr h="50621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1050">
                          <a:effectLst/>
                        </a:rPr>
                        <a:t>PRORAČUNSKI KORISNICI ČIJI SU VLASTITI I NAMJENSKI PRIHODI EVIDENCIJSKI UKLJUČENI U PRORAČUN </a:t>
                      </a:r>
                      <a:endParaRPr lang="hr-HR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284" marR="16284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00" b="1" dirty="0">
                          <a:effectLst/>
                        </a:rPr>
                        <a:t>166.135.414</a:t>
                      </a:r>
                      <a:endParaRPr lang="hr-HR" sz="1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284" marR="16284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00" b="1" dirty="0">
                          <a:effectLst/>
                        </a:rPr>
                        <a:t>4.107.187</a:t>
                      </a:r>
                      <a:endParaRPr lang="hr-HR" sz="1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284" marR="16284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00" b="1" dirty="0">
                          <a:effectLst/>
                        </a:rPr>
                        <a:t>170.242.601</a:t>
                      </a:r>
                      <a:endParaRPr lang="hr-HR" sz="1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284" marR="16284" marT="0" marB="0" anchor="b"/>
                </a:tc>
                <a:extLst>
                  <a:ext uri="{0D108BD9-81ED-4DB2-BD59-A6C34878D82A}">
                    <a16:rowId xmlns:a16="http://schemas.microsoft.com/office/drawing/2014/main" val="1111287130"/>
                  </a:ext>
                </a:extLst>
              </a:tr>
              <a:tr h="16179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1050">
                          <a:effectLst/>
                        </a:rPr>
                        <a:t>Osnovno školstvo</a:t>
                      </a:r>
                      <a:endParaRPr lang="hr-HR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284" marR="16284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00" dirty="0">
                          <a:effectLst/>
                        </a:rPr>
                        <a:t>53.924.996</a:t>
                      </a:r>
                      <a:endParaRPr lang="hr-H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284" marR="16284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00">
                          <a:effectLst/>
                        </a:rPr>
                        <a:t>3.590.198</a:t>
                      </a:r>
                      <a:endParaRPr lang="hr-H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284" marR="16284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00">
                          <a:effectLst/>
                        </a:rPr>
                        <a:t>57.515.194</a:t>
                      </a:r>
                      <a:endParaRPr lang="hr-H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284" marR="16284" marT="0" marB="0" anchor="b"/>
                </a:tc>
                <a:extLst>
                  <a:ext uri="{0D108BD9-81ED-4DB2-BD59-A6C34878D82A}">
                    <a16:rowId xmlns:a16="http://schemas.microsoft.com/office/drawing/2014/main" val="62346696"/>
                  </a:ext>
                </a:extLst>
              </a:tr>
              <a:tr h="16179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1050">
                          <a:effectLst/>
                        </a:rPr>
                        <a:t>Srednje školstvo i učenički domovi</a:t>
                      </a:r>
                      <a:endParaRPr lang="hr-HR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284" marR="16284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00" dirty="0">
                          <a:effectLst/>
                        </a:rPr>
                        <a:t>53.365.704</a:t>
                      </a:r>
                      <a:endParaRPr lang="hr-H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284" marR="16284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00">
                          <a:effectLst/>
                        </a:rPr>
                        <a:t>367.968</a:t>
                      </a:r>
                      <a:endParaRPr lang="hr-H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284" marR="16284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00">
                          <a:effectLst/>
                        </a:rPr>
                        <a:t>53.733.672</a:t>
                      </a:r>
                      <a:endParaRPr lang="hr-H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284" marR="16284" marT="0" marB="0" anchor="b"/>
                </a:tc>
                <a:extLst>
                  <a:ext uri="{0D108BD9-81ED-4DB2-BD59-A6C34878D82A}">
                    <a16:rowId xmlns:a16="http://schemas.microsoft.com/office/drawing/2014/main" val="2266014659"/>
                  </a:ext>
                </a:extLst>
              </a:tr>
              <a:tr h="16179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1050">
                          <a:effectLst/>
                        </a:rPr>
                        <a:t>Zdravstvo</a:t>
                      </a:r>
                      <a:endParaRPr lang="hr-HR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284" marR="16284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00" dirty="0">
                          <a:effectLst/>
                        </a:rPr>
                        <a:t>53.351.903</a:t>
                      </a:r>
                      <a:endParaRPr lang="hr-H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284" marR="16284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00" dirty="0">
                          <a:effectLst/>
                        </a:rPr>
                        <a:t>125.582</a:t>
                      </a:r>
                      <a:endParaRPr lang="hr-H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284" marR="16284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00">
                          <a:effectLst/>
                        </a:rPr>
                        <a:t>53.477.485</a:t>
                      </a:r>
                      <a:endParaRPr lang="hr-H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284" marR="16284" marT="0" marB="0" anchor="b"/>
                </a:tc>
                <a:extLst>
                  <a:ext uri="{0D108BD9-81ED-4DB2-BD59-A6C34878D82A}">
                    <a16:rowId xmlns:a16="http://schemas.microsoft.com/office/drawing/2014/main" val="2528554888"/>
                  </a:ext>
                </a:extLst>
              </a:tr>
              <a:tr h="16179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1050">
                          <a:effectLst/>
                        </a:rPr>
                        <a:t>Domovi za starije i nemoćne osobe</a:t>
                      </a:r>
                      <a:endParaRPr lang="hr-HR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284" marR="16284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00" dirty="0">
                          <a:effectLst/>
                        </a:rPr>
                        <a:t>3.792.523</a:t>
                      </a:r>
                      <a:endParaRPr lang="hr-H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284" marR="16284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00">
                          <a:effectLst/>
                        </a:rPr>
                        <a:t>45.827</a:t>
                      </a:r>
                      <a:endParaRPr lang="hr-H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284" marR="16284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00">
                          <a:effectLst/>
                        </a:rPr>
                        <a:t>3.838.350</a:t>
                      </a:r>
                      <a:endParaRPr lang="hr-H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284" marR="16284" marT="0" marB="0" anchor="b"/>
                </a:tc>
                <a:extLst>
                  <a:ext uri="{0D108BD9-81ED-4DB2-BD59-A6C34878D82A}">
                    <a16:rowId xmlns:a16="http://schemas.microsoft.com/office/drawing/2014/main" val="1844825842"/>
                  </a:ext>
                </a:extLst>
              </a:tr>
              <a:tr h="16179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1050">
                          <a:effectLst/>
                        </a:rPr>
                        <a:t>Zavod za informatiku</a:t>
                      </a:r>
                      <a:endParaRPr lang="hr-HR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284" marR="16284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00" dirty="0">
                          <a:effectLst/>
                        </a:rPr>
                        <a:t>436.100</a:t>
                      </a:r>
                      <a:endParaRPr lang="hr-H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284" marR="16284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00" dirty="0">
                          <a:effectLst/>
                        </a:rPr>
                        <a:t>0</a:t>
                      </a:r>
                      <a:endParaRPr lang="hr-H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284" marR="16284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00">
                          <a:effectLst/>
                        </a:rPr>
                        <a:t>436.100</a:t>
                      </a:r>
                      <a:endParaRPr lang="hr-H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284" marR="16284" marT="0" marB="0" anchor="b"/>
                </a:tc>
                <a:extLst>
                  <a:ext uri="{0D108BD9-81ED-4DB2-BD59-A6C34878D82A}">
                    <a16:rowId xmlns:a16="http://schemas.microsoft.com/office/drawing/2014/main" val="770525399"/>
                  </a:ext>
                </a:extLst>
              </a:tr>
              <a:tr h="16179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1050">
                          <a:effectLst/>
                        </a:rPr>
                        <a:t>JU Zavod za prostorno uređenje</a:t>
                      </a:r>
                      <a:endParaRPr lang="hr-HR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284" marR="16284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00" dirty="0">
                          <a:effectLst/>
                        </a:rPr>
                        <a:t>50.570</a:t>
                      </a:r>
                      <a:endParaRPr lang="hr-H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284" marR="16284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00" dirty="0">
                          <a:effectLst/>
                        </a:rPr>
                        <a:t>-13.680</a:t>
                      </a:r>
                      <a:endParaRPr lang="hr-H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284" marR="16284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00">
                          <a:effectLst/>
                        </a:rPr>
                        <a:t>36.890</a:t>
                      </a:r>
                      <a:endParaRPr lang="hr-H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284" marR="16284" marT="0" marB="0" anchor="b"/>
                </a:tc>
                <a:extLst>
                  <a:ext uri="{0D108BD9-81ED-4DB2-BD59-A6C34878D82A}">
                    <a16:rowId xmlns:a16="http://schemas.microsoft.com/office/drawing/2014/main" val="4084780997"/>
                  </a:ext>
                </a:extLst>
              </a:tr>
              <a:tr h="33543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1050">
                          <a:effectLst/>
                        </a:rPr>
                        <a:t>JU Agencija za upravljanje zaštićenim prirodnim vrijednostima Osječko-baranjske županije</a:t>
                      </a:r>
                      <a:endParaRPr lang="hr-HR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284" marR="16284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00" dirty="0">
                          <a:effectLst/>
                        </a:rPr>
                        <a:t>22.690</a:t>
                      </a:r>
                      <a:endParaRPr lang="hr-H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284" marR="16284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00" dirty="0">
                          <a:effectLst/>
                        </a:rPr>
                        <a:t>27.700</a:t>
                      </a:r>
                      <a:endParaRPr lang="hr-H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284" marR="16284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00">
                          <a:effectLst/>
                        </a:rPr>
                        <a:t>50.390</a:t>
                      </a:r>
                      <a:endParaRPr lang="hr-H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284" marR="16284" marT="0" marB="0" anchor="b"/>
                </a:tc>
                <a:extLst>
                  <a:ext uri="{0D108BD9-81ED-4DB2-BD59-A6C34878D82A}">
                    <a16:rowId xmlns:a16="http://schemas.microsoft.com/office/drawing/2014/main" val="889396887"/>
                  </a:ext>
                </a:extLst>
              </a:tr>
              <a:tr h="33543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1050">
                          <a:effectLst/>
                        </a:rPr>
                        <a:t>JU Županijska razvojna agencija Osječko-baranjske županije</a:t>
                      </a:r>
                      <a:endParaRPr lang="hr-HR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284" marR="16284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00" dirty="0">
                          <a:effectLst/>
                        </a:rPr>
                        <a:t>1.022.764</a:t>
                      </a:r>
                      <a:endParaRPr lang="hr-H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284" marR="16284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00" dirty="0">
                          <a:effectLst/>
                        </a:rPr>
                        <a:t>0</a:t>
                      </a:r>
                      <a:endParaRPr lang="hr-H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284" marR="16284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00" dirty="0">
                          <a:effectLst/>
                        </a:rPr>
                        <a:t>1.022.764</a:t>
                      </a:r>
                      <a:endParaRPr lang="hr-H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284" marR="16284" marT="0" marB="0" anchor="b"/>
                </a:tc>
                <a:extLst>
                  <a:ext uri="{0D108BD9-81ED-4DB2-BD59-A6C34878D82A}">
                    <a16:rowId xmlns:a16="http://schemas.microsoft.com/office/drawing/2014/main" val="1014380960"/>
                  </a:ext>
                </a:extLst>
              </a:tr>
              <a:tr h="16179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1050">
                          <a:effectLst/>
                        </a:rPr>
                        <a:t>Muzej likovnih umjetnosti u Osijeku</a:t>
                      </a:r>
                      <a:endParaRPr lang="hr-HR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284" marR="16284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00">
                          <a:effectLst/>
                        </a:rPr>
                        <a:t>168.164</a:t>
                      </a:r>
                      <a:endParaRPr lang="hr-H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284" marR="16284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00">
                          <a:effectLst/>
                        </a:rPr>
                        <a:t>-36.408</a:t>
                      </a:r>
                      <a:endParaRPr lang="hr-H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284" marR="16284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00" dirty="0">
                          <a:effectLst/>
                        </a:rPr>
                        <a:t>131.756</a:t>
                      </a:r>
                      <a:endParaRPr lang="hr-H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284" marR="16284" marT="0" marB="0" anchor="b"/>
                </a:tc>
                <a:extLst>
                  <a:ext uri="{0D108BD9-81ED-4DB2-BD59-A6C34878D82A}">
                    <a16:rowId xmlns:a16="http://schemas.microsoft.com/office/drawing/2014/main" val="2582996863"/>
                  </a:ext>
                </a:extLst>
              </a:tr>
              <a:tr h="50621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1050" dirty="0">
                          <a:effectLst/>
                        </a:rPr>
                        <a:t>udio vlastitih i namjenskih prihoda proračunskih korisnika evidencijski uključenih u Županijski proračun</a:t>
                      </a:r>
                      <a:endParaRPr lang="hr-HR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284" marR="16284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00">
                          <a:effectLst/>
                        </a:rPr>
                        <a:t>                       64,30    </a:t>
                      </a:r>
                      <a:endParaRPr lang="hr-H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284" marR="16284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00" dirty="0">
                          <a:effectLst/>
                        </a:rPr>
                        <a:t>                       52,89    </a:t>
                      </a:r>
                      <a:endParaRPr lang="hr-H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284" marR="16284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00" dirty="0">
                          <a:effectLst/>
                        </a:rPr>
                        <a:t>                       63,96    </a:t>
                      </a:r>
                      <a:endParaRPr lang="hr-H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284" marR="16284" marT="0" marB="0" anchor="b"/>
                </a:tc>
                <a:extLst>
                  <a:ext uri="{0D108BD9-81ED-4DB2-BD59-A6C34878D82A}">
                    <a16:rowId xmlns:a16="http://schemas.microsoft.com/office/drawing/2014/main" val="1386659812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B43C8A30-6536-1E1C-D265-776C321FAF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9863" y="609600"/>
            <a:ext cx="8194138" cy="1320800"/>
          </a:xfrm>
        </p:spPr>
        <p:txBody>
          <a:bodyPr>
            <a:normAutofit/>
          </a:bodyPr>
          <a:lstStyle/>
          <a:p>
            <a:r>
              <a:rPr lang="hr-HR" sz="2800" dirty="0"/>
              <a:t>POVEĆANJE/SMANJENJE PRIHODA I PRIMITAKA </a:t>
            </a:r>
            <a:br>
              <a:rPr lang="hr-HR" sz="2800" dirty="0"/>
            </a:br>
            <a:r>
              <a:rPr lang="hr-HR" sz="2800" dirty="0"/>
              <a:t>PO OSNOVNIM SKUPINAMA</a:t>
            </a:r>
          </a:p>
        </p:txBody>
      </p:sp>
      <p:graphicFrame>
        <p:nvGraphicFramePr>
          <p:cNvPr id="4" name="Chart 1">
            <a:extLst>
              <a:ext uri="{FF2B5EF4-FFF2-40B4-BE49-F238E27FC236}">
                <a16:creationId xmlns:a16="http://schemas.microsoft.com/office/drawing/2014/main" id="{FBECDE76-3CA5-E50A-26FB-A5F2619DF88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27545194"/>
              </p:ext>
            </p:extLst>
          </p:nvPr>
        </p:nvGraphicFramePr>
        <p:xfrm>
          <a:off x="1079863" y="2160588"/>
          <a:ext cx="8194312" cy="38814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Chart 1">
            <a:extLst>
              <a:ext uri="{FF2B5EF4-FFF2-40B4-BE49-F238E27FC236}">
                <a16:creationId xmlns:a16="http://schemas.microsoft.com/office/drawing/2014/main" id="{8A0EBEF8-2812-85A7-F745-4EF4F6F84D7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01865266"/>
              </p:ext>
            </p:extLst>
          </p:nvPr>
        </p:nvGraphicFramePr>
        <p:xfrm>
          <a:off x="1005842" y="2160587"/>
          <a:ext cx="8347884" cy="35435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2632818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2"/>
          <p:cNvSpPr>
            <a:spLocks noGrp="1"/>
          </p:cNvSpPr>
          <p:nvPr>
            <p:ph type="title"/>
          </p:nvPr>
        </p:nvSpPr>
        <p:spPr>
          <a:xfrm>
            <a:off x="1158241" y="623888"/>
            <a:ext cx="8421188" cy="947737"/>
          </a:xfrm>
        </p:spPr>
        <p:txBody>
          <a:bodyPr>
            <a:normAutofit/>
          </a:bodyPr>
          <a:lstStyle/>
          <a:p>
            <a:pPr eaLnBrk="1" hangingPunct="1"/>
            <a:r>
              <a:rPr lang="hr-HR" sz="2800" dirty="0"/>
              <a:t>POVEĆANJE/SMANJENJE PRIHODA I PRIMITAKA </a:t>
            </a:r>
            <a:br>
              <a:rPr lang="hr-HR" sz="2800" dirty="0"/>
            </a:br>
            <a:r>
              <a:rPr lang="hr-HR" sz="2800" dirty="0"/>
              <a:t>PO OSNOVNIM SKUPINAMA</a:t>
            </a:r>
          </a:p>
        </p:txBody>
      </p:sp>
      <p:graphicFrame>
        <p:nvGraphicFramePr>
          <p:cNvPr id="5" name="Tablica 4">
            <a:extLst>
              <a:ext uri="{FF2B5EF4-FFF2-40B4-BE49-F238E27FC236}">
                <a16:creationId xmlns:a16="http://schemas.microsoft.com/office/drawing/2014/main" id="{92CD6FA7-5602-8443-A064-9685B6B48C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9448196"/>
              </p:ext>
            </p:extLst>
          </p:nvPr>
        </p:nvGraphicFramePr>
        <p:xfrm>
          <a:off x="1241571" y="1988190"/>
          <a:ext cx="7449424" cy="346465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561149">
                  <a:extLst>
                    <a:ext uri="{9D8B030D-6E8A-4147-A177-3AD203B41FA5}">
                      <a16:colId xmlns:a16="http://schemas.microsoft.com/office/drawing/2014/main" val="71415433"/>
                    </a:ext>
                  </a:extLst>
                </a:gridCol>
                <a:gridCol w="1163563">
                  <a:extLst>
                    <a:ext uri="{9D8B030D-6E8A-4147-A177-3AD203B41FA5}">
                      <a16:colId xmlns:a16="http://schemas.microsoft.com/office/drawing/2014/main" val="1701582714"/>
                    </a:ext>
                  </a:extLst>
                </a:gridCol>
                <a:gridCol w="1280986">
                  <a:extLst>
                    <a:ext uri="{9D8B030D-6E8A-4147-A177-3AD203B41FA5}">
                      <a16:colId xmlns:a16="http://schemas.microsoft.com/office/drawing/2014/main" val="2179514016"/>
                    </a:ext>
                  </a:extLst>
                </a:gridCol>
                <a:gridCol w="1280163">
                  <a:extLst>
                    <a:ext uri="{9D8B030D-6E8A-4147-A177-3AD203B41FA5}">
                      <a16:colId xmlns:a16="http://schemas.microsoft.com/office/drawing/2014/main" val="182098096"/>
                    </a:ext>
                  </a:extLst>
                </a:gridCol>
                <a:gridCol w="1163563">
                  <a:extLst>
                    <a:ext uri="{9D8B030D-6E8A-4147-A177-3AD203B41FA5}">
                      <a16:colId xmlns:a16="http://schemas.microsoft.com/office/drawing/2014/main" val="2649850045"/>
                    </a:ext>
                  </a:extLst>
                </a:gridCol>
              </a:tblGrid>
              <a:tr h="60631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hr-HR" sz="1000" dirty="0">
                          <a:effectLst/>
                        </a:rPr>
                        <a:t>PRIHODI I PRIMICI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hr-HR" sz="1000">
                          <a:effectLst/>
                        </a:rPr>
                        <a:t>OSJEČKO-BARANJSKA ŽUPANIJA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hr-HR" sz="1000">
                          <a:effectLst/>
                        </a:rPr>
                        <a:t>EVIDENCIJSKI PRIHODI I PRIMICI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hr-HR" sz="1000" dirty="0">
                          <a:effectLst/>
                        </a:rPr>
                        <a:t>DECENTRALIZACIJA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hr-HR" sz="1000">
                          <a:effectLst/>
                        </a:rPr>
                        <a:t>UKUPNO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extLst>
                  <a:ext uri="{0D108BD9-81ED-4DB2-BD59-A6C34878D82A}">
                    <a16:rowId xmlns:a16="http://schemas.microsoft.com/office/drawing/2014/main" val="473477552"/>
                  </a:ext>
                </a:extLst>
              </a:tr>
              <a:tr h="16920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1000">
                          <a:effectLst/>
                        </a:rPr>
                        <a:t>Prihodi od poreza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00">
                          <a:effectLst/>
                        </a:rPr>
                        <a:t>2.295.388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00">
                          <a:effectLst/>
                        </a:rPr>
                        <a:t>-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00">
                          <a:effectLst/>
                        </a:rPr>
                        <a:t>-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00">
                          <a:effectLst/>
                        </a:rPr>
                        <a:t>2.295.388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extLst>
                  <a:ext uri="{0D108BD9-81ED-4DB2-BD59-A6C34878D82A}">
                    <a16:rowId xmlns:a16="http://schemas.microsoft.com/office/drawing/2014/main" val="2930590420"/>
                  </a:ext>
                </a:extLst>
              </a:tr>
              <a:tr h="34764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1000" dirty="0">
                          <a:effectLst/>
                        </a:rPr>
                        <a:t>Pomoći iz inozemstva i od subjekata unutar općeg  proračuna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00" dirty="0">
                          <a:effectLst/>
                        </a:rPr>
                        <a:t>6.676.722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00">
                          <a:effectLst/>
                        </a:rPr>
                        <a:t>3.095.309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00">
                          <a:effectLst/>
                        </a:rPr>
                        <a:t>-2.766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00">
                          <a:effectLst/>
                        </a:rPr>
                        <a:t>9.769.265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extLst>
                  <a:ext uri="{0D108BD9-81ED-4DB2-BD59-A6C34878D82A}">
                    <a16:rowId xmlns:a16="http://schemas.microsoft.com/office/drawing/2014/main" val="4027200794"/>
                  </a:ext>
                </a:extLst>
              </a:tr>
              <a:tr h="19270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1000">
                          <a:effectLst/>
                        </a:rPr>
                        <a:t>Prihodi od imovine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00">
                          <a:effectLst/>
                        </a:rPr>
                        <a:t>74.061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00">
                          <a:effectLst/>
                        </a:rPr>
                        <a:t>1.904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00">
                          <a:effectLst/>
                        </a:rPr>
                        <a:t>-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00">
                          <a:effectLst/>
                        </a:rPr>
                        <a:t>75.965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extLst>
                  <a:ext uri="{0D108BD9-81ED-4DB2-BD59-A6C34878D82A}">
                    <a16:rowId xmlns:a16="http://schemas.microsoft.com/office/drawing/2014/main" val="3638741888"/>
                  </a:ext>
                </a:extLst>
              </a:tr>
              <a:tr h="52041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1000" dirty="0">
                          <a:effectLst/>
                        </a:rPr>
                        <a:t>Prihodi od upravnih i administrativnih pristojbi,  pristojbi  po  posebnim propisima i naknada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00">
                          <a:effectLst/>
                        </a:rPr>
                        <a:t>13.537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00" dirty="0">
                          <a:effectLst/>
                        </a:rPr>
                        <a:t>139.925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00">
                          <a:effectLst/>
                        </a:rPr>
                        <a:t>-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00" dirty="0">
                          <a:effectLst/>
                        </a:rPr>
                        <a:t>153.462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extLst>
                  <a:ext uri="{0D108BD9-81ED-4DB2-BD59-A6C34878D82A}">
                    <a16:rowId xmlns:a16="http://schemas.microsoft.com/office/drawing/2014/main" val="2504805307"/>
                  </a:ext>
                </a:extLst>
              </a:tr>
              <a:tr h="41896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1000">
                          <a:effectLst/>
                        </a:rPr>
                        <a:t>Prihodi od prodaje proizvoda i roba te pruženih usluga i prihodi od donacija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00">
                          <a:effectLst/>
                        </a:rPr>
                        <a:t>-354.367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00">
                          <a:effectLst/>
                        </a:rPr>
                        <a:t>93.500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00">
                          <a:effectLst/>
                        </a:rPr>
                        <a:t>-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00">
                          <a:effectLst/>
                        </a:rPr>
                        <a:t>-260.867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extLst>
                  <a:ext uri="{0D108BD9-81ED-4DB2-BD59-A6C34878D82A}">
                    <a16:rowId xmlns:a16="http://schemas.microsoft.com/office/drawing/2014/main" val="1155667766"/>
                  </a:ext>
                </a:extLst>
              </a:tr>
              <a:tr h="23176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1000">
                          <a:effectLst/>
                        </a:rPr>
                        <a:t>Kazne, upravne mjere i ostali prihodi 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00">
                          <a:effectLst/>
                        </a:rPr>
                        <a:t>-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00" dirty="0">
                          <a:effectLst/>
                        </a:rPr>
                        <a:t>81.680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00">
                          <a:effectLst/>
                        </a:rPr>
                        <a:t>-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00">
                          <a:effectLst/>
                        </a:rPr>
                        <a:t>81.680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extLst>
                  <a:ext uri="{0D108BD9-81ED-4DB2-BD59-A6C34878D82A}">
                    <a16:rowId xmlns:a16="http://schemas.microsoft.com/office/drawing/2014/main" val="2511289273"/>
                  </a:ext>
                </a:extLst>
              </a:tr>
              <a:tr h="39951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1000">
                          <a:effectLst/>
                        </a:rPr>
                        <a:t>Prihodi od prodaje proizvedene dugotrajne imovine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00">
                          <a:effectLst/>
                        </a:rPr>
                        <a:t>-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00">
                          <a:effectLst/>
                        </a:rPr>
                        <a:t>59.230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00">
                          <a:effectLst/>
                        </a:rPr>
                        <a:t>-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00">
                          <a:effectLst/>
                        </a:rPr>
                        <a:t>59.230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extLst>
                  <a:ext uri="{0D108BD9-81ED-4DB2-BD59-A6C34878D82A}">
                    <a16:rowId xmlns:a16="http://schemas.microsoft.com/office/drawing/2014/main" val="3645594281"/>
                  </a:ext>
                </a:extLst>
              </a:tr>
              <a:tr h="19270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1000">
                          <a:effectLst/>
                        </a:rPr>
                        <a:t>Primici od zaduživanja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00">
                          <a:effectLst/>
                        </a:rPr>
                        <a:t>-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00">
                          <a:effectLst/>
                        </a:rPr>
                        <a:t>295.980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00">
                          <a:effectLst/>
                        </a:rPr>
                        <a:t>-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00">
                          <a:effectLst/>
                        </a:rPr>
                        <a:t>295.980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extLst>
                  <a:ext uri="{0D108BD9-81ED-4DB2-BD59-A6C34878D82A}">
                    <a16:rowId xmlns:a16="http://schemas.microsoft.com/office/drawing/2014/main" val="1520003488"/>
                  </a:ext>
                </a:extLst>
              </a:tr>
              <a:tr h="19270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1000">
                          <a:effectLst/>
                        </a:rPr>
                        <a:t>Rezultat poslovanja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00">
                          <a:effectLst/>
                        </a:rPr>
                        <a:t>-5.983.439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00">
                          <a:effectLst/>
                        </a:rPr>
                        <a:t>339.659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00">
                          <a:effectLst/>
                        </a:rPr>
                        <a:t>939.230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00">
                          <a:effectLst/>
                        </a:rPr>
                        <a:t>-4.704.550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extLst>
                  <a:ext uri="{0D108BD9-81ED-4DB2-BD59-A6C34878D82A}">
                    <a16:rowId xmlns:a16="http://schemas.microsoft.com/office/drawing/2014/main" val="4015060550"/>
                  </a:ext>
                </a:extLst>
              </a:tr>
              <a:tr h="19270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1000">
                          <a:effectLst/>
                        </a:rPr>
                        <a:t>UKUPNO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00">
                          <a:effectLst/>
                        </a:rPr>
                        <a:t>2.721.902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00">
                          <a:effectLst/>
                        </a:rPr>
                        <a:t>4.107.187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00">
                          <a:effectLst/>
                        </a:rPr>
                        <a:t>936.464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00" dirty="0">
                          <a:effectLst/>
                        </a:rPr>
                        <a:t>7.765.553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extLst>
                  <a:ext uri="{0D108BD9-81ED-4DB2-BD59-A6C34878D82A}">
                    <a16:rowId xmlns:a16="http://schemas.microsoft.com/office/drawing/2014/main" val="12037462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/>
          </p:cNvSpPr>
          <p:nvPr>
            <p:ph type="title"/>
          </p:nvPr>
        </p:nvSpPr>
        <p:spPr>
          <a:xfrm>
            <a:off x="1149292" y="614363"/>
            <a:ext cx="9605395" cy="747712"/>
          </a:xfrm>
        </p:spPr>
        <p:txBody>
          <a:bodyPr>
            <a:normAutofit/>
          </a:bodyPr>
          <a:lstStyle/>
          <a:p>
            <a:pPr eaLnBrk="1" hangingPunct="1"/>
            <a:r>
              <a:rPr lang="hr-HR" sz="2800" dirty="0"/>
              <a:t>PRIHODI OD POREZA </a:t>
            </a:r>
          </a:p>
        </p:txBody>
      </p:sp>
      <p:sp>
        <p:nvSpPr>
          <p:cNvPr id="23553" name="Rectangle 3"/>
          <p:cNvSpPr>
            <a:spLocks noGrp="1"/>
          </p:cNvSpPr>
          <p:nvPr>
            <p:ph idx="1"/>
          </p:nvPr>
        </p:nvSpPr>
        <p:spPr>
          <a:xfrm>
            <a:off x="1149292" y="1518407"/>
            <a:ext cx="8623882" cy="4471332"/>
          </a:xfrm>
        </p:spPr>
        <p:txBody>
          <a:bodyPr>
            <a:normAutofit/>
          </a:bodyPr>
          <a:lstStyle/>
          <a:p>
            <a:r>
              <a:rPr lang="hr-HR" dirty="0">
                <a:latin typeface="Trebuchet MS" panose="020B0603020202020204" pitchFamily="34" charset="0"/>
                <a:ea typeface="Times New Roman" panose="02020603050405020304" pitchFamily="18" charset="0"/>
              </a:rPr>
              <a:t>Ukupno povećanje </a:t>
            </a:r>
            <a:r>
              <a:rPr lang="hr-HR" b="1" dirty="0">
                <a:latin typeface="Trebuchet MS" panose="020B0603020202020204" pitchFamily="34" charset="0"/>
                <a:ea typeface="Times New Roman" panose="02020603050405020304" pitchFamily="18" charset="0"/>
              </a:rPr>
              <a:t>prihoda od poreza </a:t>
            </a:r>
            <a:r>
              <a:rPr lang="hr-HR" dirty="0">
                <a:latin typeface="Trebuchet MS" panose="020B0603020202020204" pitchFamily="34" charset="0"/>
                <a:ea typeface="Times New Roman" panose="02020603050405020304" pitchFamily="18" charset="0"/>
              </a:rPr>
              <a:t>u iznosu od </a:t>
            </a:r>
            <a:r>
              <a:rPr lang="hr-HR" b="1" dirty="0">
                <a:latin typeface="Trebuchet MS" panose="020B0603020202020204" pitchFamily="34" charset="0"/>
                <a:ea typeface="Times New Roman" panose="02020603050405020304" pitchFamily="18" charset="0"/>
              </a:rPr>
              <a:t>2.295.388 eura </a:t>
            </a:r>
          </a:p>
          <a:p>
            <a:pPr marL="0" indent="0">
              <a:buNone/>
            </a:pPr>
            <a:r>
              <a:rPr lang="hr-HR" b="1" dirty="0">
                <a:latin typeface="Trebuchet MS" panose="020B0603020202020204" pitchFamily="34" charset="0"/>
                <a:ea typeface="Times New Roman" panose="02020603050405020304" pitchFamily="18" charset="0"/>
              </a:rPr>
              <a:t>     </a:t>
            </a:r>
            <a:r>
              <a:rPr lang="hr-HR" dirty="0">
                <a:latin typeface="Trebuchet MS" panose="020B0603020202020204" pitchFamily="34" charset="0"/>
                <a:ea typeface="Times New Roman" panose="02020603050405020304" pitchFamily="18" charset="0"/>
              </a:rPr>
              <a:t>odnosi se na sljedeće:</a:t>
            </a:r>
          </a:p>
          <a:p>
            <a:pPr marL="0" indent="0">
              <a:buNone/>
            </a:pPr>
            <a:r>
              <a:rPr lang="hr-HR" dirty="0">
                <a:latin typeface="Trebuchet MS" panose="020B0603020202020204" pitchFamily="34" charset="0"/>
                <a:ea typeface="Times New Roman" panose="02020603050405020304" pitchFamily="18" charset="0"/>
              </a:rPr>
              <a:t>     - nenamjenski dio poreza na dohodak      + 2.292.024 eura</a:t>
            </a:r>
          </a:p>
          <a:p>
            <a:pPr marL="0" indent="0">
              <a:buNone/>
            </a:pPr>
            <a:r>
              <a:rPr lang="hr-HR" sz="18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    - porez na automate za zabavne igre       </a:t>
            </a:r>
            <a:r>
              <a:rPr lang="hr-HR" dirty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+       3.364 eura</a:t>
            </a:r>
            <a:endParaRPr lang="hr-HR" i="1" dirty="0"/>
          </a:p>
        </p:txBody>
      </p:sp>
      <p:sp>
        <p:nvSpPr>
          <p:cNvPr id="2" name="Strelica: desno 1">
            <a:extLst>
              <a:ext uri="{FF2B5EF4-FFF2-40B4-BE49-F238E27FC236}">
                <a16:creationId xmlns:a16="http://schemas.microsoft.com/office/drawing/2014/main" id="{A1C901E6-3369-A60C-710C-27B6D5E99216}"/>
              </a:ext>
            </a:extLst>
          </p:cNvPr>
          <p:cNvSpPr/>
          <p:nvPr/>
        </p:nvSpPr>
        <p:spPr>
          <a:xfrm>
            <a:off x="5461233" y="2463006"/>
            <a:ext cx="204132" cy="11744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6" name="Strelica: desno 5">
            <a:extLst>
              <a:ext uri="{FF2B5EF4-FFF2-40B4-BE49-F238E27FC236}">
                <a16:creationId xmlns:a16="http://schemas.microsoft.com/office/drawing/2014/main" id="{75784874-8E4A-49B1-C51A-28C622F49B32}"/>
              </a:ext>
            </a:extLst>
          </p:cNvPr>
          <p:cNvSpPr/>
          <p:nvPr/>
        </p:nvSpPr>
        <p:spPr>
          <a:xfrm>
            <a:off x="5461233" y="2815899"/>
            <a:ext cx="204132" cy="11744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graphicFrame>
        <p:nvGraphicFramePr>
          <p:cNvPr id="3" name="Chart 13">
            <a:extLst>
              <a:ext uri="{FF2B5EF4-FFF2-40B4-BE49-F238E27FC236}">
                <a16:creationId xmlns:a16="http://schemas.microsoft.com/office/drawing/2014/main" id="{7E86E02F-F050-DEC8-1EB0-A6FC2CBC715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63549213"/>
              </p:ext>
            </p:extLst>
          </p:nvPr>
        </p:nvGraphicFramePr>
        <p:xfrm>
          <a:off x="1400960" y="3309258"/>
          <a:ext cx="7290194" cy="30044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/>
          <p:cNvSpPr>
            <a:spLocks noGrp="1"/>
          </p:cNvSpPr>
          <p:nvPr>
            <p:ph type="title"/>
          </p:nvPr>
        </p:nvSpPr>
        <p:spPr>
          <a:xfrm>
            <a:off x="1124125" y="697488"/>
            <a:ext cx="10120430" cy="928075"/>
          </a:xfrm>
        </p:spPr>
        <p:txBody>
          <a:bodyPr>
            <a:normAutofit/>
          </a:bodyPr>
          <a:lstStyle/>
          <a:p>
            <a:r>
              <a:rPr lang="hr-HR" sz="2800" dirty="0"/>
              <a:t>PRIHODI OD POMOĆI</a:t>
            </a:r>
          </a:p>
        </p:txBody>
      </p:sp>
      <p:sp>
        <p:nvSpPr>
          <p:cNvPr id="25602" name="Rectangle 3"/>
          <p:cNvSpPr>
            <a:spLocks noGrp="1"/>
          </p:cNvSpPr>
          <p:nvPr>
            <p:ph idx="1"/>
          </p:nvPr>
        </p:nvSpPr>
        <p:spPr>
          <a:xfrm>
            <a:off x="947447" y="1543574"/>
            <a:ext cx="8314000" cy="4823059"/>
          </a:xfrm>
        </p:spPr>
        <p:txBody>
          <a:bodyPr/>
          <a:lstStyle/>
          <a:p>
            <a:r>
              <a:rPr lang="hr-HR" b="1" dirty="0">
                <a:latin typeface="Trebuchet MS" panose="020B0603020202020204" pitchFamily="34" charset="0"/>
                <a:ea typeface="Times New Roman" panose="02020603050405020304" pitchFamily="18" charset="0"/>
              </a:rPr>
              <a:t>Pomoći iz inozemstva i od subjekata unutar općeg proračuna </a:t>
            </a:r>
            <a:r>
              <a:rPr lang="hr-HR" dirty="0">
                <a:latin typeface="Trebuchet MS" panose="020B0603020202020204" pitchFamily="34" charset="0"/>
                <a:ea typeface="Times New Roman" panose="02020603050405020304" pitchFamily="18" charset="0"/>
              </a:rPr>
              <a:t>povećane </a:t>
            </a:r>
            <a:r>
              <a:rPr lang="hr-HR" sz="18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su u ukupnom iznosu od </a:t>
            </a:r>
            <a:r>
              <a:rPr lang="hr-HR" sz="1800" b="1" dirty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9.769.265 eura</a:t>
            </a:r>
            <a:r>
              <a:rPr lang="hr-HR" sz="18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:</a:t>
            </a:r>
          </a:p>
        </p:txBody>
      </p:sp>
      <p:graphicFrame>
        <p:nvGraphicFramePr>
          <p:cNvPr id="2" name="Chart 3">
            <a:extLst>
              <a:ext uri="{FF2B5EF4-FFF2-40B4-BE49-F238E27FC236}">
                <a16:creationId xmlns:a16="http://schemas.microsoft.com/office/drawing/2014/main" id="{A7F0AC9F-D5A2-E40F-484E-E0D7BA4EDD4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52292255"/>
              </p:ext>
            </p:extLst>
          </p:nvPr>
        </p:nvGraphicFramePr>
        <p:xfrm>
          <a:off x="1298450" y="2471649"/>
          <a:ext cx="8088832" cy="38949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8361D4F3-A253-D84E-6A18-295850D60A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0570" y="478172"/>
            <a:ext cx="8183432" cy="604008"/>
          </a:xfrm>
        </p:spPr>
        <p:txBody>
          <a:bodyPr>
            <a:normAutofit/>
          </a:bodyPr>
          <a:lstStyle/>
          <a:p>
            <a:r>
              <a:rPr lang="hr-HR" sz="2800" dirty="0"/>
              <a:t>PRIHODI OD POMOĆI</a:t>
            </a:r>
          </a:p>
        </p:txBody>
      </p:sp>
      <p:graphicFrame>
        <p:nvGraphicFramePr>
          <p:cNvPr id="6" name="Rezervirano mjesto sadržaja 5">
            <a:extLst>
              <a:ext uri="{FF2B5EF4-FFF2-40B4-BE49-F238E27FC236}">
                <a16:creationId xmlns:a16="http://schemas.microsoft.com/office/drawing/2014/main" id="{E2C3E8AC-E6FC-73AC-5ADC-D1F25C5D362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94116189"/>
              </p:ext>
            </p:extLst>
          </p:nvPr>
        </p:nvGraphicFramePr>
        <p:xfrm>
          <a:off x="1166948" y="1082180"/>
          <a:ext cx="8107053" cy="550363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43672">
                  <a:extLst>
                    <a:ext uri="{9D8B030D-6E8A-4147-A177-3AD203B41FA5}">
                      <a16:colId xmlns:a16="http://schemas.microsoft.com/office/drawing/2014/main" val="2745371318"/>
                    </a:ext>
                  </a:extLst>
                </a:gridCol>
                <a:gridCol w="6481844">
                  <a:extLst>
                    <a:ext uri="{9D8B030D-6E8A-4147-A177-3AD203B41FA5}">
                      <a16:colId xmlns:a16="http://schemas.microsoft.com/office/drawing/2014/main" val="2931060420"/>
                    </a:ext>
                  </a:extLst>
                </a:gridCol>
                <a:gridCol w="1281537">
                  <a:extLst>
                    <a:ext uri="{9D8B030D-6E8A-4147-A177-3AD203B41FA5}">
                      <a16:colId xmlns:a16="http://schemas.microsoft.com/office/drawing/2014/main" val="1646187830"/>
                    </a:ext>
                  </a:extLst>
                </a:gridCol>
              </a:tblGrid>
              <a:tr h="20199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hr-HR" sz="600">
                          <a:effectLst/>
                        </a:rPr>
                        <a:t>-</a:t>
                      </a:r>
                      <a:endParaRPr lang="hr-HR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466" marR="1146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1000" dirty="0">
                          <a:effectLst/>
                        </a:rPr>
                        <a:t>Tekuće pomoći iz državnog proračuna   - GOSPODARSKI CENTAR - od Ministarstva gospodarstva</a:t>
                      </a:r>
                      <a:endParaRPr lang="hr-H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466" marR="11466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00">
                          <a:effectLst/>
                        </a:rPr>
                        <a:t>13.273</a:t>
                      </a:r>
                      <a:endParaRPr lang="hr-H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466" marR="11466" marT="0" marB="0" anchor="b"/>
                </a:tc>
                <a:extLst>
                  <a:ext uri="{0D108BD9-81ED-4DB2-BD59-A6C34878D82A}">
                    <a16:rowId xmlns:a16="http://schemas.microsoft.com/office/drawing/2014/main" val="1755030143"/>
                  </a:ext>
                </a:extLst>
              </a:tr>
              <a:tr h="15102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hr-HR" sz="600">
                          <a:effectLst/>
                        </a:rPr>
                        <a:t>-</a:t>
                      </a:r>
                      <a:endParaRPr lang="hr-HR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466" marR="1146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1000" dirty="0">
                          <a:effectLst/>
                        </a:rPr>
                        <a:t>Tekuće pomoći iz državnog proračuna  - RZC PANONSKE HRVATSKE</a:t>
                      </a:r>
                      <a:endParaRPr lang="hr-H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466" marR="11466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00">
                          <a:effectLst/>
                        </a:rPr>
                        <a:t>9.488</a:t>
                      </a:r>
                      <a:endParaRPr lang="hr-H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466" marR="11466" marT="0" marB="0" anchor="b"/>
                </a:tc>
                <a:extLst>
                  <a:ext uri="{0D108BD9-81ED-4DB2-BD59-A6C34878D82A}">
                    <a16:rowId xmlns:a16="http://schemas.microsoft.com/office/drawing/2014/main" val="3143279242"/>
                  </a:ext>
                </a:extLst>
              </a:tr>
              <a:tr h="18294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hr-HR" sz="600">
                          <a:effectLst/>
                        </a:rPr>
                        <a:t>-</a:t>
                      </a:r>
                      <a:endParaRPr lang="hr-HR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466" marR="1146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1000" dirty="0">
                          <a:effectLst/>
                        </a:rPr>
                        <a:t>Tekuće pomoći od institucija i tijela EU-PROJEKT ADOBE - ACCESSIBLE TOURISM DESTINATIONS…</a:t>
                      </a:r>
                      <a:endParaRPr lang="hr-H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466" marR="11466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00">
                          <a:effectLst/>
                        </a:rPr>
                        <a:t>15.224</a:t>
                      </a:r>
                      <a:endParaRPr lang="hr-H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466" marR="11466" marT="0" marB="0" anchor="b"/>
                </a:tc>
                <a:extLst>
                  <a:ext uri="{0D108BD9-81ED-4DB2-BD59-A6C34878D82A}">
                    <a16:rowId xmlns:a16="http://schemas.microsoft.com/office/drawing/2014/main" val="74924335"/>
                  </a:ext>
                </a:extLst>
              </a:tr>
              <a:tr h="16825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hr-HR" sz="600">
                          <a:effectLst/>
                        </a:rPr>
                        <a:t>-</a:t>
                      </a:r>
                      <a:endParaRPr lang="hr-HR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466" marR="1146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1000" dirty="0">
                          <a:effectLst/>
                        </a:rPr>
                        <a:t>Tekuće pomoći od institucija i tijela EU-PROJEKT HORIZON-MISS-2022-CLIMA-01-01</a:t>
                      </a:r>
                      <a:endParaRPr lang="hr-H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466" marR="11466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00">
                          <a:effectLst/>
                        </a:rPr>
                        <a:t>18.800</a:t>
                      </a:r>
                      <a:endParaRPr lang="hr-H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466" marR="11466" marT="0" marB="0" anchor="b"/>
                </a:tc>
                <a:extLst>
                  <a:ext uri="{0D108BD9-81ED-4DB2-BD59-A6C34878D82A}">
                    <a16:rowId xmlns:a16="http://schemas.microsoft.com/office/drawing/2014/main" val="3045700922"/>
                  </a:ext>
                </a:extLst>
              </a:tr>
              <a:tr h="15102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hr-HR" sz="600">
                          <a:effectLst/>
                        </a:rPr>
                        <a:t>-</a:t>
                      </a:r>
                      <a:endParaRPr lang="hr-HR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466" marR="1146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1000">
                          <a:effectLst/>
                        </a:rPr>
                        <a:t>Tekuće pomoći iz državnog proračuna  - EU projekti "Vrijeme je za školski obrok"</a:t>
                      </a:r>
                      <a:endParaRPr lang="hr-H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466" marR="11466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00">
                          <a:effectLst/>
                        </a:rPr>
                        <a:t>6.412</a:t>
                      </a:r>
                      <a:endParaRPr lang="hr-H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466" marR="11466" marT="0" marB="0" anchor="b"/>
                </a:tc>
                <a:extLst>
                  <a:ext uri="{0D108BD9-81ED-4DB2-BD59-A6C34878D82A}">
                    <a16:rowId xmlns:a16="http://schemas.microsoft.com/office/drawing/2014/main" val="4001186411"/>
                  </a:ext>
                </a:extLst>
              </a:tr>
              <a:tr h="15102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hr-HR" sz="600">
                          <a:effectLst/>
                        </a:rPr>
                        <a:t>-</a:t>
                      </a:r>
                      <a:endParaRPr lang="hr-HR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466" marR="1146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1000" dirty="0">
                          <a:effectLst/>
                        </a:rPr>
                        <a:t>Tekuće pomoći  iz državnog proračuna - Učimo zajedno </a:t>
                      </a:r>
                      <a:endParaRPr lang="hr-H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466" marR="11466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00">
                          <a:effectLst/>
                        </a:rPr>
                        <a:t>84.241</a:t>
                      </a:r>
                      <a:endParaRPr lang="hr-H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466" marR="11466" marT="0" marB="0" anchor="b"/>
                </a:tc>
                <a:extLst>
                  <a:ext uri="{0D108BD9-81ED-4DB2-BD59-A6C34878D82A}">
                    <a16:rowId xmlns:a16="http://schemas.microsoft.com/office/drawing/2014/main" val="2511054227"/>
                  </a:ext>
                </a:extLst>
              </a:tr>
              <a:tr h="15102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hr-HR" sz="600">
                          <a:effectLst/>
                        </a:rPr>
                        <a:t>-</a:t>
                      </a:r>
                      <a:endParaRPr lang="hr-HR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466" marR="1146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1000">
                          <a:effectLst/>
                        </a:rPr>
                        <a:t>Tekuće pomoći iz državnog proračuna -SHEMA VOĆE, POVRĆE I MLIJEKO</a:t>
                      </a:r>
                      <a:endParaRPr lang="hr-H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466" marR="11466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00">
                          <a:effectLst/>
                        </a:rPr>
                        <a:t>3.175</a:t>
                      </a:r>
                      <a:endParaRPr lang="hr-H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466" marR="11466" marT="0" marB="0" anchor="b"/>
                </a:tc>
                <a:extLst>
                  <a:ext uri="{0D108BD9-81ED-4DB2-BD59-A6C34878D82A}">
                    <a16:rowId xmlns:a16="http://schemas.microsoft.com/office/drawing/2014/main" val="1768269630"/>
                  </a:ext>
                </a:extLst>
              </a:tr>
              <a:tr h="17224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hr-HR" sz="600">
                          <a:effectLst/>
                        </a:rPr>
                        <a:t>-</a:t>
                      </a:r>
                      <a:endParaRPr lang="hr-HR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466" marR="1146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1000" dirty="0">
                          <a:effectLst/>
                        </a:rPr>
                        <a:t>Tekuće pomoći iz državnog proračuna temeljem prijenosa EU sredstava -PROJEKT "ZAŽELI-POMOĆ U KUĆI"</a:t>
                      </a:r>
                      <a:endParaRPr lang="hr-H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466" marR="11466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00">
                          <a:effectLst/>
                        </a:rPr>
                        <a:t>196.855</a:t>
                      </a:r>
                      <a:endParaRPr lang="hr-H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466" marR="11466" marT="0" marB="0" anchor="b"/>
                </a:tc>
                <a:extLst>
                  <a:ext uri="{0D108BD9-81ED-4DB2-BD59-A6C34878D82A}">
                    <a16:rowId xmlns:a16="http://schemas.microsoft.com/office/drawing/2014/main" val="2794637218"/>
                  </a:ext>
                </a:extLst>
              </a:tr>
              <a:tr h="15102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hr-HR" sz="600">
                          <a:effectLst/>
                        </a:rPr>
                        <a:t>-</a:t>
                      </a:r>
                      <a:endParaRPr lang="hr-HR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466" marR="1146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1000" dirty="0">
                          <a:effectLst/>
                        </a:rPr>
                        <a:t>Tekuće pomoći iz državnog  proračuna - PROJEKT PREKOGRANIČNE SURADNJE SA REPUBLIKOM SRBIJOM </a:t>
                      </a:r>
                      <a:endParaRPr lang="hr-H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466" marR="11466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00">
                          <a:effectLst/>
                        </a:rPr>
                        <a:t>7.500</a:t>
                      </a:r>
                      <a:endParaRPr lang="hr-H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466" marR="11466" marT="0" marB="0" anchor="b"/>
                </a:tc>
                <a:extLst>
                  <a:ext uri="{0D108BD9-81ED-4DB2-BD59-A6C34878D82A}">
                    <a16:rowId xmlns:a16="http://schemas.microsoft.com/office/drawing/2014/main" val="3713207551"/>
                  </a:ext>
                </a:extLst>
              </a:tr>
              <a:tr h="15102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hr-HR" sz="600">
                          <a:effectLst/>
                        </a:rPr>
                        <a:t>-</a:t>
                      </a:r>
                      <a:endParaRPr lang="hr-HR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466" marR="1146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1000">
                          <a:effectLst/>
                        </a:rPr>
                        <a:t>Kapitalne pomoći iz državnog proračuna - OŠ „ANTUNOVAC“, PŠ IVANOVAC</a:t>
                      </a:r>
                      <a:endParaRPr lang="hr-H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466" marR="11466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00">
                          <a:effectLst/>
                        </a:rPr>
                        <a:t>81.423</a:t>
                      </a:r>
                      <a:endParaRPr lang="hr-H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466" marR="11466" marT="0" marB="0" anchor="b"/>
                </a:tc>
                <a:extLst>
                  <a:ext uri="{0D108BD9-81ED-4DB2-BD59-A6C34878D82A}">
                    <a16:rowId xmlns:a16="http://schemas.microsoft.com/office/drawing/2014/main" val="3850438025"/>
                  </a:ext>
                </a:extLst>
              </a:tr>
              <a:tr h="15102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hr-HR" sz="600">
                          <a:effectLst/>
                        </a:rPr>
                        <a:t>-</a:t>
                      </a:r>
                      <a:endParaRPr lang="hr-HR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466" marR="1146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1000">
                          <a:effectLst/>
                        </a:rPr>
                        <a:t>Kapitalne pomoći iz državnog proračuna - RZC PANONSKE HRVATSKE</a:t>
                      </a:r>
                      <a:endParaRPr lang="hr-H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466" marR="11466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00" dirty="0">
                          <a:effectLst/>
                        </a:rPr>
                        <a:t>1.681</a:t>
                      </a:r>
                      <a:endParaRPr lang="hr-H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466" marR="11466" marT="0" marB="0" anchor="b"/>
                </a:tc>
                <a:extLst>
                  <a:ext uri="{0D108BD9-81ED-4DB2-BD59-A6C34878D82A}">
                    <a16:rowId xmlns:a16="http://schemas.microsoft.com/office/drawing/2014/main" val="1049204982"/>
                  </a:ext>
                </a:extLst>
              </a:tr>
              <a:tr h="18058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hr-HR" sz="600">
                          <a:effectLst/>
                        </a:rPr>
                        <a:t>-</a:t>
                      </a:r>
                      <a:endParaRPr lang="hr-HR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466" marR="1146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1000" dirty="0">
                          <a:effectLst/>
                        </a:rPr>
                        <a:t>Kapitalne pomoći  iz državnog proračuna - provedba projekta  - FINANCIRANJE INVESTICIJA PO PROJEKTIMA</a:t>
                      </a:r>
                      <a:endParaRPr lang="hr-H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466" marR="11466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00">
                          <a:effectLst/>
                        </a:rPr>
                        <a:t>156.638</a:t>
                      </a:r>
                      <a:endParaRPr lang="hr-H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466" marR="11466" marT="0" marB="0" anchor="b"/>
                </a:tc>
                <a:extLst>
                  <a:ext uri="{0D108BD9-81ED-4DB2-BD59-A6C34878D82A}">
                    <a16:rowId xmlns:a16="http://schemas.microsoft.com/office/drawing/2014/main" val="1571191931"/>
                  </a:ext>
                </a:extLst>
              </a:tr>
              <a:tr h="15367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hr-HR" sz="600">
                          <a:effectLst/>
                        </a:rPr>
                        <a:t>-</a:t>
                      </a:r>
                      <a:endParaRPr lang="hr-HR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466" marR="1146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1000" dirty="0">
                          <a:effectLst/>
                        </a:rPr>
                        <a:t>Kapitalne pomoći  iz državnog proračuna - Izgradnja Zgrade 1. Gospodarskog centra (sufinanciranje MRRFEU)</a:t>
                      </a:r>
                      <a:endParaRPr lang="hr-H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466" marR="11466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00">
                          <a:effectLst/>
                        </a:rPr>
                        <a:t>201.790</a:t>
                      </a:r>
                      <a:endParaRPr lang="hr-H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466" marR="11466" marT="0" marB="0" anchor="b"/>
                </a:tc>
                <a:extLst>
                  <a:ext uri="{0D108BD9-81ED-4DB2-BD59-A6C34878D82A}">
                    <a16:rowId xmlns:a16="http://schemas.microsoft.com/office/drawing/2014/main" val="2315498522"/>
                  </a:ext>
                </a:extLst>
              </a:tr>
              <a:tr h="15102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hr-HR" sz="600">
                          <a:effectLst/>
                        </a:rPr>
                        <a:t>-</a:t>
                      </a:r>
                      <a:endParaRPr lang="hr-HR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466" marR="1146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1000">
                          <a:effectLst/>
                        </a:rPr>
                        <a:t>Tekuće pomoći temeljem prijenosa EU sredstava - EU projekti "Učimo zajedno"</a:t>
                      </a:r>
                      <a:endParaRPr lang="hr-H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466" marR="11466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00">
                          <a:effectLst/>
                        </a:rPr>
                        <a:t>477.362</a:t>
                      </a:r>
                      <a:endParaRPr lang="hr-H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466" marR="11466" marT="0" marB="0" anchor="b"/>
                </a:tc>
                <a:extLst>
                  <a:ext uri="{0D108BD9-81ED-4DB2-BD59-A6C34878D82A}">
                    <a16:rowId xmlns:a16="http://schemas.microsoft.com/office/drawing/2014/main" val="2157930509"/>
                  </a:ext>
                </a:extLst>
              </a:tr>
              <a:tr h="17053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hr-HR" sz="600">
                          <a:effectLst/>
                        </a:rPr>
                        <a:t>-</a:t>
                      </a:r>
                      <a:endParaRPr lang="hr-HR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466" marR="1146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1000" dirty="0">
                          <a:effectLst/>
                        </a:rPr>
                        <a:t>Tekuće pomoći temeljem prijenosa EU sredstava - EU projekti "Vrijeme je za školski obrok"</a:t>
                      </a:r>
                      <a:endParaRPr lang="hr-H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466" marR="11466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00">
                          <a:effectLst/>
                        </a:rPr>
                        <a:t>36.333</a:t>
                      </a:r>
                      <a:endParaRPr lang="hr-H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466" marR="11466" marT="0" marB="0" anchor="b"/>
                </a:tc>
                <a:extLst>
                  <a:ext uri="{0D108BD9-81ED-4DB2-BD59-A6C34878D82A}">
                    <a16:rowId xmlns:a16="http://schemas.microsoft.com/office/drawing/2014/main" val="3628666627"/>
                  </a:ext>
                </a:extLst>
              </a:tr>
              <a:tr h="15102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hr-HR" sz="600">
                          <a:effectLst/>
                        </a:rPr>
                        <a:t>-</a:t>
                      </a:r>
                      <a:endParaRPr lang="hr-HR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466" marR="1146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1000">
                          <a:effectLst/>
                        </a:rPr>
                        <a:t>Tekuće pomoći temeljem prijenosa EU sredstava - RZC PANONSKE HRVATSKE</a:t>
                      </a:r>
                      <a:endParaRPr lang="hr-H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466" marR="11466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00">
                          <a:effectLst/>
                        </a:rPr>
                        <a:t>53.771</a:t>
                      </a:r>
                      <a:endParaRPr lang="hr-H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466" marR="11466" marT="0" marB="0" anchor="b"/>
                </a:tc>
                <a:extLst>
                  <a:ext uri="{0D108BD9-81ED-4DB2-BD59-A6C34878D82A}">
                    <a16:rowId xmlns:a16="http://schemas.microsoft.com/office/drawing/2014/main" val="442654355"/>
                  </a:ext>
                </a:extLst>
              </a:tr>
              <a:tr h="15746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hr-HR" sz="600">
                          <a:effectLst/>
                        </a:rPr>
                        <a:t>-</a:t>
                      </a:r>
                      <a:endParaRPr lang="hr-HR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466" marR="1146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1000" dirty="0">
                          <a:effectLst/>
                        </a:rPr>
                        <a:t>Tekuće pomoći temeljem prijenosa EU sredstava -SHEMA VOĆE, POVRĆE I MLIJEKO</a:t>
                      </a:r>
                      <a:endParaRPr lang="hr-H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466" marR="11466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00">
                          <a:effectLst/>
                        </a:rPr>
                        <a:t>53.097</a:t>
                      </a:r>
                      <a:endParaRPr lang="hr-H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466" marR="11466" marT="0" marB="0" anchor="b"/>
                </a:tc>
                <a:extLst>
                  <a:ext uri="{0D108BD9-81ED-4DB2-BD59-A6C34878D82A}">
                    <a16:rowId xmlns:a16="http://schemas.microsoft.com/office/drawing/2014/main" val="2270489887"/>
                  </a:ext>
                </a:extLst>
              </a:tr>
              <a:tr h="31309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hr-HR" sz="600">
                          <a:effectLst/>
                        </a:rPr>
                        <a:t>-</a:t>
                      </a:r>
                      <a:endParaRPr lang="hr-HR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466" marR="1146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1000" dirty="0">
                          <a:effectLst/>
                        </a:rPr>
                        <a:t>Kapitalne pomoći temeljem prijenosa EU sredstava - PROJEKT REVITALIZACIJE BROWNFIELD LOKACIJE OLT PODRUČJE</a:t>
                      </a:r>
                      <a:endParaRPr lang="hr-H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466" marR="11466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00">
                          <a:effectLst/>
                        </a:rPr>
                        <a:t>127.281</a:t>
                      </a:r>
                      <a:endParaRPr lang="hr-H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466" marR="11466" marT="0" marB="0" anchor="b"/>
                </a:tc>
                <a:extLst>
                  <a:ext uri="{0D108BD9-81ED-4DB2-BD59-A6C34878D82A}">
                    <a16:rowId xmlns:a16="http://schemas.microsoft.com/office/drawing/2014/main" val="806504349"/>
                  </a:ext>
                </a:extLst>
              </a:tr>
              <a:tr h="15102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hr-HR" sz="600">
                          <a:effectLst/>
                        </a:rPr>
                        <a:t>-</a:t>
                      </a:r>
                      <a:endParaRPr lang="hr-HR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466" marR="1146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1000">
                          <a:effectLst/>
                        </a:rPr>
                        <a:t>Kapitalne pomoći temeljem prijenosa EU sredstava - GOSPODARSKI CENTAR</a:t>
                      </a:r>
                      <a:endParaRPr lang="hr-H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466" marR="11466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00">
                          <a:effectLst/>
                        </a:rPr>
                        <a:t>3.323.412</a:t>
                      </a:r>
                      <a:endParaRPr lang="hr-H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466" marR="11466" marT="0" marB="0" anchor="b"/>
                </a:tc>
                <a:extLst>
                  <a:ext uri="{0D108BD9-81ED-4DB2-BD59-A6C34878D82A}">
                    <a16:rowId xmlns:a16="http://schemas.microsoft.com/office/drawing/2014/main" val="1854840060"/>
                  </a:ext>
                </a:extLst>
              </a:tr>
              <a:tr h="20199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hr-HR" sz="600">
                          <a:effectLst/>
                        </a:rPr>
                        <a:t>-</a:t>
                      </a:r>
                      <a:endParaRPr lang="hr-HR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466" marR="1146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1000" dirty="0">
                          <a:effectLst/>
                        </a:rPr>
                        <a:t>Kapitalne pomoći temeljem prijenosa EU sredstava - Regionalni distribucijski centar za voće i povrće</a:t>
                      </a:r>
                      <a:endParaRPr lang="hr-H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466" marR="11466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00">
                          <a:effectLst/>
                        </a:rPr>
                        <a:t>5.000.000</a:t>
                      </a:r>
                      <a:endParaRPr lang="hr-H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466" marR="11466" marT="0" marB="0" anchor="b"/>
                </a:tc>
                <a:extLst>
                  <a:ext uri="{0D108BD9-81ED-4DB2-BD59-A6C34878D82A}">
                    <a16:rowId xmlns:a16="http://schemas.microsoft.com/office/drawing/2014/main" val="4023271779"/>
                  </a:ext>
                </a:extLst>
              </a:tr>
              <a:tr h="15102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hr-HR" sz="600">
                          <a:effectLst/>
                        </a:rPr>
                        <a:t>-</a:t>
                      </a:r>
                      <a:endParaRPr lang="hr-HR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466" marR="1146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1000">
                          <a:effectLst/>
                        </a:rPr>
                        <a:t>Kapitalne pomoći temeljem prijenosa EU sredstava - EAPRD EU FOND -NAPNAV</a:t>
                      </a:r>
                      <a:endParaRPr lang="hr-H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466" marR="11466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00">
                          <a:effectLst/>
                        </a:rPr>
                        <a:t>700.000</a:t>
                      </a:r>
                      <a:endParaRPr lang="hr-H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466" marR="11466" marT="0" marB="0" anchor="b"/>
                </a:tc>
                <a:extLst>
                  <a:ext uri="{0D108BD9-81ED-4DB2-BD59-A6C34878D82A}">
                    <a16:rowId xmlns:a16="http://schemas.microsoft.com/office/drawing/2014/main" val="2004011220"/>
                  </a:ext>
                </a:extLst>
              </a:tr>
              <a:tr h="15102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hr-HR" sz="600">
                          <a:effectLst/>
                        </a:rPr>
                        <a:t>-</a:t>
                      </a:r>
                      <a:endParaRPr lang="hr-HR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466" marR="1146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1000" dirty="0">
                          <a:effectLst/>
                        </a:rPr>
                        <a:t>Evidencijski prihodi proračunskih korisnika</a:t>
                      </a:r>
                      <a:endParaRPr lang="hr-H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466" marR="11466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00">
                          <a:effectLst/>
                        </a:rPr>
                        <a:t>3.095.309</a:t>
                      </a:r>
                      <a:endParaRPr lang="hr-H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466" marR="11466" marT="0" marB="0" anchor="b"/>
                </a:tc>
                <a:extLst>
                  <a:ext uri="{0D108BD9-81ED-4DB2-BD59-A6C34878D82A}">
                    <a16:rowId xmlns:a16="http://schemas.microsoft.com/office/drawing/2014/main" val="1951826461"/>
                  </a:ext>
                </a:extLst>
              </a:tr>
              <a:tr h="15102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hr-HR" sz="7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466" marR="1146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1000" b="1" u="sng" dirty="0">
                          <a:effectLst/>
                        </a:rPr>
                        <a:t>UKUPNO POVEĆANJA</a:t>
                      </a:r>
                      <a:endParaRPr lang="hr-HR" sz="1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466" marR="11466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00" b="1" u="sng" dirty="0">
                          <a:effectLst/>
                        </a:rPr>
                        <a:t>13.663.065</a:t>
                      </a:r>
                      <a:endParaRPr lang="hr-HR" sz="1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466" marR="11466" marT="0" marB="0" anchor="b"/>
                </a:tc>
                <a:extLst>
                  <a:ext uri="{0D108BD9-81ED-4DB2-BD59-A6C34878D82A}">
                    <a16:rowId xmlns:a16="http://schemas.microsoft.com/office/drawing/2014/main" val="4199220634"/>
                  </a:ext>
                </a:extLst>
              </a:tr>
              <a:tr h="7227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hr-HR" sz="7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466" marR="1146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hr-HR" sz="10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466" marR="11466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hr-HR" sz="10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466" marR="11466" marT="0" marB="0" anchor="b"/>
                </a:tc>
                <a:extLst>
                  <a:ext uri="{0D108BD9-81ED-4DB2-BD59-A6C34878D82A}">
                    <a16:rowId xmlns:a16="http://schemas.microsoft.com/office/drawing/2014/main" val="2334898034"/>
                  </a:ext>
                </a:extLst>
              </a:tr>
              <a:tr h="15102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hr-HR" sz="600">
                          <a:effectLst/>
                        </a:rPr>
                        <a:t>-</a:t>
                      </a:r>
                      <a:endParaRPr lang="hr-HR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466" marR="1146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1000">
                          <a:effectLst/>
                        </a:rPr>
                        <a:t>Tekuće pomoći iz državnog proračuna   - za decentralizirane funkcije</a:t>
                      </a:r>
                      <a:endParaRPr lang="hr-H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466" marR="11466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00">
                          <a:effectLst/>
                        </a:rPr>
                        <a:t>2.766</a:t>
                      </a:r>
                      <a:endParaRPr lang="hr-H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466" marR="11466" marT="0" marB="0" anchor="b"/>
                </a:tc>
                <a:extLst>
                  <a:ext uri="{0D108BD9-81ED-4DB2-BD59-A6C34878D82A}">
                    <a16:rowId xmlns:a16="http://schemas.microsoft.com/office/drawing/2014/main" val="27388918"/>
                  </a:ext>
                </a:extLst>
              </a:tr>
              <a:tr h="15102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hr-HR" sz="600">
                          <a:effectLst/>
                        </a:rPr>
                        <a:t>-</a:t>
                      </a:r>
                      <a:endParaRPr lang="hr-HR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466" marR="1146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1000">
                          <a:effectLst/>
                        </a:rPr>
                        <a:t>Tekuće pomoći iz državnog proračuna - fiskalno izravnanje</a:t>
                      </a:r>
                      <a:endParaRPr lang="hr-H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466" marR="11466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00">
                          <a:effectLst/>
                        </a:rPr>
                        <a:t>58.871</a:t>
                      </a:r>
                      <a:endParaRPr lang="hr-H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466" marR="11466" marT="0" marB="0" anchor="b"/>
                </a:tc>
                <a:extLst>
                  <a:ext uri="{0D108BD9-81ED-4DB2-BD59-A6C34878D82A}">
                    <a16:rowId xmlns:a16="http://schemas.microsoft.com/office/drawing/2014/main" val="4270279910"/>
                  </a:ext>
                </a:extLst>
              </a:tr>
              <a:tr h="20199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hr-HR" sz="600">
                          <a:effectLst/>
                        </a:rPr>
                        <a:t>-</a:t>
                      </a:r>
                      <a:endParaRPr lang="hr-HR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466" marR="1146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1000" dirty="0">
                          <a:effectLst/>
                        </a:rPr>
                        <a:t>Tekuće pomoći od institucija i tijela EU - PROJEKT AMAZING GREEN DESTINATION AMAZON OF EUROPE</a:t>
                      </a:r>
                      <a:endParaRPr lang="hr-H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466" marR="11466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00">
                          <a:effectLst/>
                        </a:rPr>
                        <a:t>26.080</a:t>
                      </a:r>
                      <a:endParaRPr lang="hr-H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466" marR="11466" marT="0" marB="0" anchor="b"/>
                </a:tc>
                <a:extLst>
                  <a:ext uri="{0D108BD9-81ED-4DB2-BD59-A6C34878D82A}">
                    <a16:rowId xmlns:a16="http://schemas.microsoft.com/office/drawing/2014/main" val="2054308046"/>
                  </a:ext>
                </a:extLst>
              </a:tr>
              <a:tr h="20199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hr-HR" sz="600">
                          <a:effectLst/>
                        </a:rPr>
                        <a:t>-</a:t>
                      </a:r>
                      <a:endParaRPr lang="hr-HR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466" marR="1146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1000" dirty="0">
                          <a:effectLst/>
                        </a:rPr>
                        <a:t>Kapitalne pomoći  iz državnog proračuna -   izgradnja Regionalnog distribucijskog centra</a:t>
                      </a:r>
                      <a:endParaRPr lang="hr-H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466" marR="11466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00">
                          <a:effectLst/>
                        </a:rPr>
                        <a:t>3.318.070</a:t>
                      </a:r>
                      <a:endParaRPr lang="hr-H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466" marR="11466" marT="0" marB="0" anchor="b"/>
                </a:tc>
                <a:extLst>
                  <a:ext uri="{0D108BD9-81ED-4DB2-BD59-A6C34878D82A}">
                    <a16:rowId xmlns:a16="http://schemas.microsoft.com/office/drawing/2014/main" val="4038010180"/>
                  </a:ext>
                </a:extLst>
              </a:tr>
              <a:tr h="15102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hr-HR" sz="600">
                          <a:effectLst/>
                        </a:rPr>
                        <a:t>-</a:t>
                      </a:r>
                      <a:endParaRPr lang="hr-HR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466" marR="1146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1000" dirty="0">
                          <a:effectLst/>
                        </a:rPr>
                        <a:t>Kapitalne pomoći  iz državnog proračuna - GOSPODARSKI CENTAR</a:t>
                      </a:r>
                      <a:endParaRPr lang="hr-H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466" marR="11466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00">
                          <a:effectLst/>
                        </a:rPr>
                        <a:t>41.423</a:t>
                      </a:r>
                      <a:endParaRPr lang="hr-H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466" marR="11466" marT="0" marB="0" anchor="b"/>
                </a:tc>
                <a:extLst>
                  <a:ext uri="{0D108BD9-81ED-4DB2-BD59-A6C34878D82A}">
                    <a16:rowId xmlns:a16="http://schemas.microsoft.com/office/drawing/2014/main" val="1542563587"/>
                  </a:ext>
                </a:extLst>
              </a:tr>
              <a:tr h="15102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hr-HR" sz="600">
                          <a:effectLst/>
                        </a:rPr>
                        <a:t>-</a:t>
                      </a:r>
                      <a:endParaRPr lang="hr-HR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466" marR="1146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1000" dirty="0">
                          <a:effectLst/>
                        </a:rPr>
                        <a:t>Tekuće pomoći temeljem prijenosa EU sredstava - FINANCIRANJE INVESTICIJA PO EU PROJEKTIMA</a:t>
                      </a:r>
                      <a:endParaRPr lang="hr-H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466" marR="11466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00">
                          <a:effectLst/>
                        </a:rPr>
                        <a:t>106.178</a:t>
                      </a:r>
                      <a:endParaRPr lang="hr-H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466" marR="11466" marT="0" marB="0" anchor="b"/>
                </a:tc>
                <a:extLst>
                  <a:ext uri="{0D108BD9-81ED-4DB2-BD59-A6C34878D82A}">
                    <a16:rowId xmlns:a16="http://schemas.microsoft.com/office/drawing/2014/main" val="2393980436"/>
                  </a:ext>
                </a:extLst>
              </a:tr>
              <a:tr h="15102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hr-HR" sz="600">
                          <a:effectLst/>
                        </a:rPr>
                        <a:t>-</a:t>
                      </a:r>
                      <a:endParaRPr lang="hr-HR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466" marR="1146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1000" dirty="0">
                          <a:effectLst/>
                        </a:rPr>
                        <a:t>Kapitalne pomoći temeljem prijenosa EU sredstava - OŠ ANTUNOVAC, PŠ IVANOVAC</a:t>
                      </a:r>
                      <a:endParaRPr lang="hr-H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466" marR="11466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00">
                          <a:effectLst/>
                        </a:rPr>
                        <a:t>150.000</a:t>
                      </a:r>
                      <a:endParaRPr lang="hr-H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466" marR="11466" marT="0" marB="0" anchor="b"/>
                </a:tc>
                <a:extLst>
                  <a:ext uri="{0D108BD9-81ED-4DB2-BD59-A6C34878D82A}">
                    <a16:rowId xmlns:a16="http://schemas.microsoft.com/office/drawing/2014/main" val="2825772610"/>
                  </a:ext>
                </a:extLst>
              </a:tr>
              <a:tr h="15102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hr-HR" sz="600">
                          <a:effectLst/>
                        </a:rPr>
                        <a:t>-</a:t>
                      </a:r>
                      <a:endParaRPr lang="hr-HR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466" marR="1146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1000" dirty="0">
                          <a:effectLst/>
                        </a:rPr>
                        <a:t>Kapitalne pomoći temeljem prijenosa EU sredstava - RZC PANONSKE HRVATSKE</a:t>
                      </a:r>
                      <a:endParaRPr lang="hr-H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466" marR="11466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00" dirty="0">
                          <a:effectLst/>
                        </a:rPr>
                        <a:t>190.412</a:t>
                      </a:r>
                      <a:endParaRPr lang="hr-H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466" marR="11466" marT="0" marB="0" anchor="b"/>
                </a:tc>
                <a:extLst>
                  <a:ext uri="{0D108BD9-81ED-4DB2-BD59-A6C34878D82A}">
                    <a16:rowId xmlns:a16="http://schemas.microsoft.com/office/drawing/2014/main" val="1111242790"/>
                  </a:ext>
                </a:extLst>
              </a:tr>
              <a:tr h="7721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hr-HR" sz="7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466" marR="1146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1000" b="1" u="sng" dirty="0">
                          <a:effectLst/>
                        </a:rPr>
                        <a:t>UKUPNO SMANJENJA</a:t>
                      </a:r>
                      <a:endParaRPr lang="hr-HR" sz="1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466" marR="11466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00" b="1" u="sng" dirty="0">
                          <a:effectLst/>
                        </a:rPr>
                        <a:t>3.893.800</a:t>
                      </a:r>
                      <a:endParaRPr lang="hr-HR" sz="1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466" marR="11466" marT="0" marB="0" anchor="b"/>
                </a:tc>
                <a:extLst>
                  <a:ext uri="{0D108BD9-81ED-4DB2-BD59-A6C34878D82A}">
                    <a16:rowId xmlns:a16="http://schemas.microsoft.com/office/drawing/2014/main" val="31130054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829064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769B6316-B080-7F78-675F-674F9F09CB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5029" y="609600"/>
            <a:ext cx="8447313" cy="1463040"/>
          </a:xfrm>
        </p:spPr>
        <p:txBody>
          <a:bodyPr>
            <a:normAutofit/>
          </a:bodyPr>
          <a:lstStyle/>
          <a:p>
            <a:r>
              <a:rPr lang="hr-HR" sz="2800" dirty="0"/>
              <a:t>POMOĆI IZRAVNANJA ZA DECENTRALIZIRANE FUNKCIJE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5300AB7E-6D15-061F-2BE2-626FAF5A24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5029" y="1489166"/>
            <a:ext cx="8316685" cy="4552197"/>
          </a:xfrm>
        </p:spPr>
        <p:txBody>
          <a:bodyPr/>
          <a:lstStyle/>
          <a:p>
            <a:r>
              <a:rPr lang="hr-HR" dirty="0"/>
              <a:t>Izvršeno je usklađenje s Odlukom Vlade Republike Hrvatske o minimalnim standardima za financiranje decentraliziranih funkcija kako slijedi:</a:t>
            </a:r>
          </a:p>
          <a:p>
            <a:pPr marL="0" indent="0">
              <a:buNone/>
            </a:pPr>
            <a:endParaRPr lang="hr-HR" dirty="0"/>
          </a:p>
        </p:txBody>
      </p:sp>
      <p:graphicFrame>
        <p:nvGraphicFramePr>
          <p:cNvPr id="4" name="Tablica 3">
            <a:extLst>
              <a:ext uri="{FF2B5EF4-FFF2-40B4-BE49-F238E27FC236}">
                <a16:creationId xmlns:a16="http://schemas.microsoft.com/office/drawing/2014/main" id="{8AB6FE2C-8D4B-7762-1545-BFCDB0DE21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6599590"/>
              </p:ext>
            </p:extLst>
          </p:nvPr>
        </p:nvGraphicFramePr>
        <p:xfrm>
          <a:off x="1045029" y="2586447"/>
          <a:ext cx="7498080" cy="240356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397775">
                  <a:extLst>
                    <a:ext uri="{9D8B030D-6E8A-4147-A177-3AD203B41FA5}">
                      <a16:colId xmlns:a16="http://schemas.microsoft.com/office/drawing/2014/main" val="461670877"/>
                    </a:ext>
                  </a:extLst>
                </a:gridCol>
                <a:gridCol w="1288525">
                  <a:extLst>
                    <a:ext uri="{9D8B030D-6E8A-4147-A177-3AD203B41FA5}">
                      <a16:colId xmlns:a16="http://schemas.microsoft.com/office/drawing/2014/main" val="3396340529"/>
                    </a:ext>
                  </a:extLst>
                </a:gridCol>
                <a:gridCol w="1640617">
                  <a:extLst>
                    <a:ext uri="{9D8B030D-6E8A-4147-A177-3AD203B41FA5}">
                      <a16:colId xmlns:a16="http://schemas.microsoft.com/office/drawing/2014/main" val="3823570948"/>
                    </a:ext>
                  </a:extLst>
                </a:gridCol>
                <a:gridCol w="1171163">
                  <a:extLst>
                    <a:ext uri="{9D8B030D-6E8A-4147-A177-3AD203B41FA5}">
                      <a16:colId xmlns:a16="http://schemas.microsoft.com/office/drawing/2014/main" val="3658042931"/>
                    </a:ext>
                  </a:extLst>
                </a:gridCol>
              </a:tblGrid>
              <a:tr h="110002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hr-HR" sz="1050" dirty="0">
                          <a:effectLst/>
                        </a:rPr>
                        <a:t>OPIS</a:t>
                      </a:r>
                      <a:endParaRPr lang="hr-HR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hr-HR" sz="1050">
                          <a:effectLst/>
                        </a:rPr>
                        <a:t>Plan Proračuna za 2023.  godinu</a:t>
                      </a:r>
                      <a:endParaRPr lang="hr-HR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hr-HR" sz="1050" dirty="0">
                          <a:effectLst/>
                        </a:rPr>
                        <a:t>Sredstva temeljem odluka o minimalnim standardima za 2023.  godinu</a:t>
                      </a:r>
                      <a:endParaRPr lang="hr-HR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hr-HR" sz="1050" dirty="0">
                          <a:effectLst/>
                        </a:rPr>
                        <a:t>povećanje / smanjenje</a:t>
                      </a:r>
                      <a:endParaRPr lang="hr-HR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extLst>
                  <a:ext uri="{0D108BD9-81ED-4DB2-BD59-A6C34878D82A}">
                    <a16:rowId xmlns:a16="http://schemas.microsoft.com/office/drawing/2014/main" val="1061028792"/>
                  </a:ext>
                </a:extLst>
              </a:tr>
              <a:tr h="26070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1050" dirty="0">
                          <a:effectLst/>
                        </a:rPr>
                        <a:t>OSNOVNO ŠKOLSTVO</a:t>
                      </a:r>
                      <a:endParaRPr lang="hr-HR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50">
                          <a:effectLst/>
                        </a:rPr>
                        <a:t>6.605.235</a:t>
                      </a:r>
                      <a:endParaRPr lang="hr-HR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50">
                          <a:effectLst/>
                        </a:rPr>
                        <a:t>6.600.439</a:t>
                      </a:r>
                      <a:endParaRPr lang="hr-HR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50">
                          <a:effectLst/>
                        </a:rPr>
                        <a:t>-4.796</a:t>
                      </a:r>
                      <a:endParaRPr lang="hr-HR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extLst>
                  <a:ext uri="{0D108BD9-81ED-4DB2-BD59-A6C34878D82A}">
                    <a16:rowId xmlns:a16="http://schemas.microsoft.com/office/drawing/2014/main" val="850940615"/>
                  </a:ext>
                </a:extLst>
              </a:tr>
              <a:tr h="26070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1050" dirty="0">
                          <a:effectLst/>
                        </a:rPr>
                        <a:t>SREDNJE ŠKOLSTVO I UČENIČKI DOMOVI</a:t>
                      </a:r>
                      <a:endParaRPr lang="hr-HR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50">
                          <a:effectLst/>
                        </a:rPr>
                        <a:t>4.495.124</a:t>
                      </a:r>
                      <a:endParaRPr lang="hr-HR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50">
                          <a:effectLst/>
                        </a:rPr>
                        <a:t>4.492.265</a:t>
                      </a:r>
                      <a:endParaRPr lang="hr-HR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50">
                          <a:effectLst/>
                        </a:rPr>
                        <a:t>-2.859</a:t>
                      </a:r>
                      <a:endParaRPr lang="hr-HR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extLst>
                  <a:ext uri="{0D108BD9-81ED-4DB2-BD59-A6C34878D82A}">
                    <a16:rowId xmlns:a16="http://schemas.microsoft.com/office/drawing/2014/main" val="2721899088"/>
                  </a:ext>
                </a:extLst>
              </a:tr>
              <a:tr h="26070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1050">
                          <a:effectLst/>
                        </a:rPr>
                        <a:t>ZDRAVSTVO</a:t>
                      </a:r>
                      <a:endParaRPr lang="hr-HR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50">
                          <a:effectLst/>
                        </a:rPr>
                        <a:t>2.983.790</a:t>
                      </a:r>
                      <a:endParaRPr lang="hr-HR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50">
                          <a:effectLst/>
                        </a:rPr>
                        <a:t>2.983.790</a:t>
                      </a:r>
                      <a:endParaRPr lang="hr-HR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50" dirty="0">
                          <a:effectLst/>
                        </a:rPr>
                        <a:t>-</a:t>
                      </a:r>
                      <a:endParaRPr lang="hr-HR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extLst>
                  <a:ext uri="{0D108BD9-81ED-4DB2-BD59-A6C34878D82A}">
                    <a16:rowId xmlns:a16="http://schemas.microsoft.com/office/drawing/2014/main" val="2175792589"/>
                  </a:ext>
                </a:extLst>
              </a:tr>
              <a:tr h="26070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1050">
                          <a:effectLst/>
                        </a:rPr>
                        <a:t>DOMOVI ZA STARIJE I NEMOĆNE</a:t>
                      </a:r>
                      <a:endParaRPr lang="hr-HR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50" dirty="0">
                          <a:effectLst/>
                        </a:rPr>
                        <a:t>2.324.094</a:t>
                      </a:r>
                      <a:endParaRPr lang="hr-HR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50" dirty="0">
                          <a:effectLst/>
                        </a:rPr>
                        <a:t>2.324.094</a:t>
                      </a:r>
                      <a:endParaRPr lang="hr-HR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50" dirty="0">
                          <a:effectLst/>
                        </a:rPr>
                        <a:t>-</a:t>
                      </a:r>
                      <a:endParaRPr lang="hr-HR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extLst>
                  <a:ext uri="{0D108BD9-81ED-4DB2-BD59-A6C34878D82A}">
                    <a16:rowId xmlns:a16="http://schemas.microsoft.com/office/drawing/2014/main" val="2548175109"/>
                  </a:ext>
                </a:extLst>
              </a:tr>
              <a:tr h="26070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1050">
                          <a:effectLst/>
                        </a:rPr>
                        <a:t>SVEUKUPNO</a:t>
                      </a:r>
                      <a:endParaRPr lang="hr-HR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50">
                          <a:effectLst/>
                        </a:rPr>
                        <a:t>16.408.243</a:t>
                      </a:r>
                      <a:endParaRPr lang="hr-HR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50" dirty="0">
                          <a:effectLst/>
                        </a:rPr>
                        <a:t>16.400.588</a:t>
                      </a:r>
                      <a:endParaRPr lang="hr-HR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50" dirty="0">
                          <a:effectLst/>
                        </a:rPr>
                        <a:t>-7.655</a:t>
                      </a:r>
                      <a:endParaRPr lang="hr-HR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extLst>
                  <a:ext uri="{0D108BD9-81ED-4DB2-BD59-A6C34878D82A}">
                    <a16:rowId xmlns:a16="http://schemas.microsoft.com/office/drawing/2014/main" val="360755385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390605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E21F22F8-0D97-AA17-A81E-9BCEAA0860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9566" y="609600"/>
            <a:ext cx="8394436" cy="896983"/>
          </a:xfrm>
        </p:spPr>
        <p:txBody>
          <a:bodyPr>
            <a:normAutofit/>
          </a:bodyPr>
          <a:lstStyle/>
          <a:p>
            <a:r>
              <a:rPr lang="hr-HR" sz="2800" dirty="0"/>
              <a:t>PRIHODI OD FINANCIJSKE IMOVINE I ZADUŽIVANJA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7410290D-7679-074F-6477-07C24801A6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0527" y="1506584"/>
            <a:ext cx="8029302" cy="4639284"/>
          </a:xfrm>
        </p:spPr>
        <p:txBody>
          <a:bodyPr/>
          <a:lstStyle/>
          <a:p>
            <a:r>
              <a:rPr lang="hr-HR" dirty="0">
                <a:latin typeface="Trebuchet MS" panose="020B0603020202020204" pitchFamily="34" charset="0"/>
                <a:ea typeface="Times New Roman" panose="02020603050405020304" pitchFamily="18" charset="0"/>
              </a:rPr>
              <a:t>Primici od zaduživanja povećane </a:t>
            </a:r>
            <a:r>
              <a:rPr lang="hr-HR" sz="18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su u ukupnom iznosu od </a:t>
            </a:r>
            <a:r>
              <a:rPr lang="hr-HR" sz="1800" b="1" dirty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295.980 eura </a:t>
            </a:r>
            <a:r>
              <a:rPr lang="hr-HR" sz="18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(OŠ kralja Tomislava Našice-172.980 eura i OŠ Dore Pejačevića Našice-123.000 eura):</a:t>
            </a:r>
          </a:p>
          <a:p>
            <a:endParaRPr lang="hr-HR" dirty="0"/>
          </a:p>
        </p:txBody>
      </p:sp>
      <p:graphicFrame>
        <p:nvGraphicFramePr>
          <p:cNvPr id="4" name="Chart 11">
            <a:extLst>
              <a:ext uri="{FF2B5EF4-FFF2-40B4-BE49-F238E27FC236}">
                <a16:creationId xmlns:a16="http://schemas.microsoft.com/office/drawing/2014/main" id="{A6987C40-D256-1ACE-2206-B7FFC429364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5968001"/>
              </p:ext>
            </p:extLst>
          </p:nvPr>
        </p:nvGraphicFramePr>
        <p:xfrm>
          <a:off x="1049384" y="2510518"/>
          <a:ext cx="7811588" cy="37378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2270287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7FC0946E-2BD7-A81B-26A4-C514D7108D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5028" y="609600"/>
            <a:ext cx="8228973" cy="1320800"/>
          </a:xfrm>
        </p:spPr>
        <p:txBody>
          <a:bodyPr>
            <a:normAutofit/>
          </a:bodyPr>
          <a:lstStyle/>
          <a:p>
            <a:r>
              <a:rPr lang="hr-HR" sz="2800" dirty="0"/>
              <a:t>REZULTAT POSLOVANJA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1734167F-4F12-A4F6-DD05-EB9C2F0DE4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5029" y="1635853"/>
            <a:ext cx="8510031" cy="4405510"/>
          </a:xfrm>
        </p:spPr>
        <p:txBody>
          <a:bodyPr/>
          <a:lstStyle/>
          <a:p>
            <a:pPr algn="just"/>
            <a:r>
              <a:rPr lang="hr-HR" dirty="0">
                <a:latin typeface="+mj-lt"/>
                <a:ea typeface="Times New Roman" panose="02020603050405020304" pitchFamily="18" charset="0"/>
              </a:rPr>
              <a:t>Rezultat poslovanja smanjen je za </a:t>
            </a:r>
            <a:r>
              <a:rPr lang="hr-HR" b="1" dirty="0">
                <a:latin typeface="Trebuchet MS" panose="020B0603020202020204" pitchFamily="34" charset="0"/>
                <a:ea typeface="Times New Roman" panose="02020603050405020304" pitchFamily="18" charset="0"/>
              </a:rPr>
              <a:t>4.704.550 eura</a:t>
            </a:r>
            <a:r>
              <a:rPr lang="hr-HR" dirty="0">
                <a:latin typeface="Trebuchet MS" panose="020B0603020202020204" pitchFamily="34" charset="0"/>
                <a:ea typeface="Times New Roman" panose="02020603050405020304" pitchFamily="18" charset="0"/>
              </a:rPr>
              <a:t>:</a:t>
            </a:r>
            <a:endParaRPr lang="hr-HR" dirty="0">
              <a:latin typeface="+mj-lt"/>
              <a:ea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hr-HR" dirty="0">
                <a:latin typeface="+mj-lt"/>
                <a:ea typeface="Times New Roman" panose="02020603050405020304" pitchFamily="18" charset="0"/>
              </a:rPr>
              <a:t>  - Smanjenje od 5.983.439 eura odnosi se na županijski proračun što je          </a:t>
            </a:r>
            <a:r>
              <a:rPr lang="hr-HR" sz="1800" dirty="0">
                <a:effectLst/>
                <a:latin typeface="+mj-lt"/>
                <a:ea typeface="Times New Roman" panose="02020603050405020304" pitchFamily="18" charset="0"/>
              </a:rPr>
              <a:t>rezultat </a:t>
            </a:r>
            <a:r>
              <a:rPr lang="hr-HR" sz="1800" dirty="0" err="1">
                <a:effectLst/>
                <a:latin typeface="+mj-lt"/>
                <a:ea typeface="Times New Roman" panose="02020603050405020304" pitchFamily="18" charset="0"/>
              </a:rPr>
              <a:t>predfinanciranja</a:t>
            </a:r>
            <a:r>
              <a:rPr lang="hr-HR" sz="1800" dirty="0">
                <a:effectLst/>
                <a:latin typeface="+mj-lt"/>
                <a:ea typeface="Times New Roman" panose="02020603050405020304" pitchFamily="18" charset="0"/>
              </a:rPr>
              <a:t> projekata u prošloj godini.</a:t>
            </a:r>
          </a:p>
          <a:p>
            <a:pPr marL="0" indent="0">
              <a:buNone/>
            </a:pPr>
            <a:endParaRPr lang="hr-HR" dirty="0"/>
          </a:p>
        </p:txBody>
      </p:sp>
      <p:graphicFrame>
        <p:nvGraphicFramePr>
          <p:cNvPr id="6" name="Chart 12">
            <a:extLst>
              <a:ext uri="{FF2B5EF4-FFF2-40B4-BE49-F238E27FC236}">
                <a16:creationId xmlns:a16="http://schemas.microsoft.com/office/drawing/2014/main" id="{45A5B72A-48C3-2744-B4ED-792E592A28B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94153206"/>
              </p:ext>
            </p:extLst>
          </p:nvPr>
        </p:nvGraphicFramePr>
        <p:xfrm>
          <a:off x="1045029" y="2956653"/>
          <a:ext cx="7056700" cy="32917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2010712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2"/>
          <p:cNvSpPr>
            <a:spLocks noGrp="1"/>
          </p:cNvSpPr>
          <p:nvPr>
            <p:ph type="title"/>
          </p:nvPr>
        </p:nvSpPr>
        <p:spPr>
          <a:xfrm>
            <a:off x="1258349" y="693876"/>
            <a:ext cx="9650331" cy="929211"/>
          </a:xfrm>
        </p:spPr>
        <p:txBody>
          <a:bodyPr>
            <a:normAutofit/>
          </a:bodyPr>
          <a:lstStyle/>
          <a:p>
            <a:r>
              <a:rPr lang="hr-HR" sz="2800" dirty="0"/>
              <a:t>RASHODI I IZDACI</a:t>
            </a:r>
          </a:p>
        </p:txBody>
      </p:sp>
      <p:sp>
        <p:nvSpPr>
          <p:cNvPr id="26626" name="Rectangle 3"/>
          <p:cNvSpPr>
            <a:spLocks noGrp="1"/>
          </p:cNvSpPr>
          <p:nvPr>
            <p:ph idx="1"/>
          </p:nvPr>
        </p:nvSpPr>
        <p:spPr>
          <a:xfrm>
            <a:off x="1115737" y="1476461"/>
            <a:ext cx="8355434" cy="4941117"/>
          </a:xfrm>
        </p:spPr>
        <p:txBody>
          <a:bodyPr/>
          <a:lstStyle/>
          <a:p>
            <a:pPr algn="just"/>
            <a:r>
              <a:rPr lang="hr-HR" sz="1800" dirty="0">
                <a:effectLst/>
                <a:latin typeface="+mj-lt"/>
                <a:ea typeface="Times New Roman" panose="02020603050405020304" pitchFamily="18" charset="0"/>
              </a:rPr>
              <a:t>Zbog usklađenja s novom procjenom prihoda/primitaka </a:t>
            </a:r>
            <a:r>
              <a:rPr lang="hr-HR" dirty="0">
                <a:latin typeface="Trebuchet MS" panose="020B0603020202020204" pitchFamily="34" charset="0"/>
                <a:ea typeface="Times New Roman" panose="02020603050405020304" pitchFamily="18" charset="0"/>
              </a:rPr>
              <a:t>rashodi se povećavaju u iznosu od </a:t>
            </a:r>
            <a:r>
              <a:rPr lang="hr-HR" b="1" dirty="0">
                <a:latin typeface="Trebuchet MS" panose="020B0603020202020204" pitchFamily="34" charset="0"/>
                <a:ea typeface="Times New Roman" panose="02020603050405020304" pitchFamily="18" charset="0"/>
              </a:rPr>
              <a:t>7.765.553 eura:</a:t>
            </a:r>
            <a:endParaRPr lang="hr-HR" b="1" dirty="0">
              <a:latin typeface="+mj-lt"/>
              <a:ea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hr-HR" dirty="0">
                <a:latin typeface="+mj-lt"/>
                <a:ea typeface="Times New Roman" panose="02020603050405020304" pitchFamily="18" charset="0"/>
              </a:rPr>
              <a:t>Ž</a:t>
            </a:r>
            <a:r>
              <a:rPr lang="hr-HR" sz="1800" dirty="0">
                <a:effectLst/>
                <a:latin typeface="+mj-lt"/>
                <a:ea typeface="Times New Roman" panose="02020603050405020304" pitchFamily="18" charset="0"/>
              </a:rPr>
              <a:t>upanijski proračun        </a:t>
            </a:r>
            <a:r>
              <a:rPr lang="hr-HR" sz="1800" b="1" dirty="0">
                <a:effectLst/>
                <a:latin typeface="+mj-lt"/>
                <a:ea typeface="Times New Roman" panose="02020603050405020304" pitchFamily="18" charset="0"/>
              </a:rPr>
              <a:t>+</a:t>
            </a:r>
            <a:r>
              <a:rPr lang="hr-HR" sz="1800" dirty="0">
                <a:effectLst/>
                <a:latin typeface="+mj-lt"/>
                <a:ea typeface="Times New Roman" panose="02020603050405020304" pitchFamily="18" charset="0"/>
              </a:rPr>
              <a:t> </a:t>
            </a:r>
            <a:r>
              <a:rPr lang="hr-HR" b="1" dirty="0">
                <a:latin typeface="+mj-lt"/>
                <a:ea typeface="Times New Roman" panose="02020603050405020304" pitchFamily="18" charset="0"/>
              </a:rPr>
              <a:t>3</a:t>
            </a:r>
            <a:r>
              <a:rPr lang="hr-HR" sz="1800" b="1" dirty="0">
                <a:effectLst/>
                <a:latin typeface="+mj-lt"/>
                <a:ea typeface="Times New Roman" panose="02020603050405020304" pitchFamily="18" charset="0"/>
              </a:rPr>
              <a:t>.658.366 eura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hr-HR" dirty="0">
                <a:latin typeface="+mj-lt"/>
                <a:ea typeface="Times New Roman" panose="02020603050405020304" pitchFamily="18" charset="0"/>
              </a:rPr>
              <a:t>evidencijski rashodi proračunskih korisnika        </a:t>
            </a:r>
            <a:r>
              <a:rPr lang="hr-HR" b="1" dirty="0">
                <a:latin typeface="+mj-lt"/>
                <a:ea typeface="Times New Roman" panose="02020603050405020304" pitchFamily="18" charset="0"/>
              </a:rPr>
              <a:t>+ 4.107.187 eura</a:t>
            </a:r>
            <a:endParaRPr lang="hr-HR" b="1" dirty="0">
              <a:latin typeface="+mj-lt"/>
            </a:endParaRPr>
          </a:p>
        </p:txBody>
      </p:sp>
      <p:sp>
        <p:nvSpPr>
          <p:cNvPr id="2" name="Strelica: desno 1">
            <a:extLst>
              <a:ext uri="{FF2B5EF4-FFF2-40B4-BE49-F238E27FC236}">
                <a16:creationId xmlns:a16="http://schemas.microsoft.com/office/drawing/2014/main" id="{63BB7F73-B99F-C325-40B2-7E41C0C7280D}"/>
              </a:ext>
            </a:extLst>
          </p:cNvPr>
          <p:cNvSpPr/>
          <p:nvPr/>
        </p:nvSpPr>
        <p:spPr>
          <a:xfrm>
            <a:off x="3856141" y="2288227"/>
            <a:ext cx="204132" cy="11744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3" name="Strelica: desno 2">
            <a:extLst>
              <a:ext uri="{FF2B5EF4-FFF2-40B4-BE49-F238E27FC236}">
                <a16:creationId xmlns:a16="http://schemas.microsoft.com/office/drawing/2014/main" id="{F5B025A1-055F-2F3D-4CA5-1D93FFF8DD6A}"/>
              </a:ext>
            </a:extLst>
          </p:cNvPr>
          <p:cNvSpPr/>
          <p:nvPr/>
        </p:nvSpPr>
        <p:spPr>
          <a:xfrm>
            <a:off x="6096000" y="2709075"/>
            <a:ext cx="204132" cy="11744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9A8E1330-8108-071C-B525-1AB973AF75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7611" y="632818"/>
            <a:ext cx="9173405" cy="953020"/>
          </a:xfrm>
        </p:spPr>
        <p:txBody>
          <a:bodyPr>
            <a:noAutofit/>
          </a:bodyPr>
          <a:lstStyle/>
          <a:p>
            <a:r>
              <a:rPr lang="hr-HR" sz="2800" dirty="0"/>
              <a:t>POVEĆANJE/SMANJENJE RASHODA I IZDATAKA </a:t>
            </a:r>
            <a:br>
              <a:rPr lang="hr-HR" sz="2800" dirty="0"/>
            </a:br>
            <a:r>
              <a:rPr lang="hr-HR" sz="2800" dirty="0"/>
              <a:t>PO OSNOVNIM SKUPINAMA</a:t>
            </a:r>
          </a:p>
        </p:txBody>
      </p:sp>
      <p:graphicFrame>
        <p:nvGraphicFramePr>
          <p:cNvPr id="6" name="Chart 2">
            <a:extLst>
              <a:ext uri="{FF2B5EF4-FFF2-40B4-BE49-F238E27FC236}">
                <a16:creationId xmlns:a16="http://schemas.microsoft.com/office/drawing/2014/main" id="{E77583A8-1459-4CDB-85C7-32EF66F83FD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13188460"/>
              </p:ext>
            </p:extLst>
          </p:nvPr>
        </p:nvGraphicFramePr>
        <p:xfrm>
          <a:off x="879566" y="1915886"/>
          <a:ext cx="8516984" cy="41261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3362096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5D08E401-9D84-FDD3-DAA1-2407E21111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2777" y="609600"/>
            <a:ext cx="8281225" cy="1320800"/>
          </a:xfrm>
        </p:spPr>
        <p:txBody>
          <a:bodyPr>
            <a:normAutofit/>
          </a:bodyPr>
          <a:lstStyle/>
          <a:p>
            <a:r>
              <a:rPr lang="hr-HR" sz="2800" dirty="0"/>
              <a:t>POVEĆANJE/SMANJENJE RASHODA I IZDATAKA </a:t>
            </a:r>
            <a:br>
              <a:rPr lang="hr-HR" sz="2800" dirty="0"/>
            </a:br>
            <a:r>
              <a:rPr lang="hr-HR" sz="2800" dirty="0"/>
              <a:t>PO OSNOVNIM SKUPINAMA</a:t>
            </a:r>
          </a:p>
        </p:txBody>
      </p:sp>
      <p:graphicFrame>
        <p:nvGraphicFramePr>
          <p:cNvPr id="4" name="Rezervirano mjesto sadržaja 3">
            <a:extLst>
              <a:ext uri="{FF2B5EF4-FFF2-40B4-BE49-F238E27FC236}">
                <a16:creationId xmlns:a16="http://schemas.microsoft.com/office/drawing/2014/main" id="{D020F100-4263-6747-5F8E-D131E97ACCE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14076351"/>
              </p:ext>
            </p:extLst>
          </p:nvPr>
        </p:nvGraphicFramePr>
        <p:xfrm>
          <a:off x="1166949" y="1930401"/>
          <a:ext cx="7550330" cy="396572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72686">
                  <a:extLst>
                    <a:ext uri="{9D8B030D-6E8A-4147-A177-3AD203B41FA5}">
                      <a16:colId xmlns:a16="http://schemas.microsoft.com/office/drawing/2014/main" val="4253125584"/>
                    </a:ext>
                  </a:extLst>
                </a:gridCol>
                <a:gridCol w="958689">
                  <a:extLst>
                    <a:ext uri="{9D8B030D-6E8A-4147-A177-3AD203B41FA5}">
                      <a16:colId xmlns:a16="http://schemas.microsoft.com/office/drawing/2014/main" val="3194160987"/>
                    </a:ext>
                  </a:extLst>
                </a:gridCol>
                <a:gridCol w="1298337">
                  <a:extLst>
                    <a:ext uri="{9D8B030D-6E8A-4147-A177-3AD203B41FA5}">
                      <a16:colId xmlns:a16="http://schemas.microsoft.com/office/drawing/2014/main" val="3986543486"/>
                    </a:ext>
                  </a:extLst>
                </a:gridCol>
                <a:gridCol w="1297505">
                  <a:extLst>
                    <a:ext uri="{9D8B030D-6E8A-4147-A177-3AD203B41FA5}">
                      <a16:colId xmlns:a16="http://schemas.microsoft.com/office/drawing/2014/main" val="2443684016"/>
                    </a:ext>
                  </a:extLst>
                </a:gridCol>
                <a:gridCol w="1061972">
                  <a:extLst>
                    <a:ext uri="{9D8B030D-6E8A-4147-A177-3AD203B41FA5}">
                      <a16:colId xmlns:a16="http://schemas.microsoft.com/office/drawing/2014/main" val="673810242"/>
                    </a:ext>
                  </a:extLst>
                </a:gridCol>
                <a:gridCol w="1061141">
                  <a:extLst>
                    <a:ext uri="{9D8B030D-6E8A-4147-A177-3AD203B41FA5}">
                      <a16:colId xmlns:a16="http://schemas.microsoft.com/office/drawing/2014/main" val="1721413856"/>
                    </a:ext>
                  </a:extLst>
                </a:gridCol>
              </a:tblGrid>
              <a:tr h="49513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hr-HR" sz="1050" dirty="0">
                          <a:effectLst/>
                        </a:rPr>
                        <a:t>RASHODI I IZDACI</a:t>
                      </a:r>
                      <a:endParaRPr lang="hr-HR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603" marR="1560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hr-HR" sz="1050">
                          <a:effectLst/>
                        </a:rPr>
                        <a:t>OSJEČKO-BARANJSKA ŽUPANIJA</a:t>
                      </a:r>
                      <a:endParaRPr lang="hr-HR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603" marR="1560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hr-HR" sz="1050">
                          <a:effectLst/>
                        </a:rPr>
                        <a:t>PRORAČUNSKI KORISNICI I PROJEKTI</a:t>
                      </a:r>
                      <a:endParaRPr lang="hr-HR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603" marR="1560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hr-HR" sz="1050">
                          <a:effectLst/>
                        </a:rPr>
                        <a:t>EVIDENCIJSKI PRIHODI I PRIMICI</a:t>
                      </a:r>
                      <a:endParaRPr lang="hr-HR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603" marR="1560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hr-HR" sz="1050">
                          <a:effectLst/>
                        </a:rPr>
                        <a:t>DECENTRA-LIZACIJA</a:t>
                      </a:r>
                      <a:endParaRPr lang="hr-HR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603" marR="1560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hr-HR" sz="1050">
                          <a:effectLst/>
                        </a:rPr>
                        <a:t>UKUPNO</a:t>
                      </a:r>
                      <a:endParaRPr lang="hr-HR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603" marR="15603" marT="0" marB="0" anchor="ctr"/>
                </a:tc>
                <a:extLst>
                  <a:ext uri="{0D108BD9-81ED-4DB2-BD59-A6C34878D82A}">
                    <a16:rowId xmlns:a16="http://schemas.microsoft.com/office/drawing/2014/main" val="1410948207"/>
                  </a:ext>
                </a:extLst>
              </a:tr>
              <a:tr h="15736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1050">
                          <a:effectLst/>
                        </a:rPr>
                        <a:t>Rashodi za zaposlene</a:t>
                      </a:r>
                      <a:endParaRPr lang="hr-HR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603" marR="15603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50" dirty="0">
                          <a:effectLst/>
                        </a:rPr>
                        <a:t>48.930</a:t>
                      </a:r>
                      <a:endParaRPr lang="hr-HR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603" marR="15603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50">
                          <a:effectLst/>
                        </a:rPr>
                        <a:t>334.986</a:t>
                      </a:r>
                      <a:endParaRPr lang="hr-HR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603" marR="15603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50">
                          <a:effectLst/>
                        </a:rPr>
                        <a:t>958.197</a:t>
                      </a:r>
                      <a:endParaRPr lang="hr-HR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603" marR="15603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50">
                          <a:effectLst/>
                        </a:rPr>
                        <a:t>280</a:t>
                      </a:r>
                      <a:endParaRPr lang="hr-HR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603" marR="15603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50">
                          <a:effectLst/>
                        </a:rPr>
                        <a:t>1.342.393</a:t>
                      </a:r>
                      <a:endParaRPr lang="hr-HR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603" marR="15603" marT="0" marB="0" anchor="b"/>
                </a:tc>
                <a:extLst>
                  <a:ext uri="{0D108BD9-81ED-4DB2-BD59-A6C34878D82A}">
                    <a16:rowId xmlns:a16="http://schemas.microsoft.com/office/drawing/2014/main" val="3293358749"/>
                  </a:ext>
                </a:extLst>
              </a:tr>
              <a:tr h="15736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1050">
                          <a:effectLst/>
                        </a:rPr>
                        <a:t>Materijalni rashodi</a:t>
                      </a:r>
                      <a:endParaRPr lang="hr-HR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603" marR="15603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50">
                          <a:effectLst/>
                        </a:rPr>
                        <a:t>109.228</a:t>
                      </a:r>
                      <a:endParaRPr lang="hr-HR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603" marR="15603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50">
                          <a:effectLst/>
                        </a:rPr>
                        <a:t>316.454</a:t>
                      </a:r>
                      <a:endParaRPr lang="hr-HR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603" marR="15603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50">
                          <a:effectLst/>
                        </a:rPr>
                        <a:t>3.156.414</a:t>
                      </a:r>
                      <a:endParaRPr lang="hr-HR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603" marR="15603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50">
                          <a:effectLst/>
                        </a:rPr>
                        <a:t>542.480</a:t>
                      </a:r>
                      <a:endParaRPr lang="hr-HR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603" marR="15603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50">
                          <a:effectLst/>
                        </a:rPr>
                        <a:t>4.124.576</a:t>
                      </a:r>
                      <a:endParaRPr lang="hr-HR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603" marR="15603" marT="0" marB="0" anchor="b"/>
                </a:tc>
                <a:extLst>
                  <a:ext uri="{0D108BD9-81ED-4DB2-BD59-A6C34878D82A}">
                    <a16:rowId xmlns:a16="http://schemas.microsoft.com/office/drawing/2014/main" val="3059500136"/>
                  </a:ext>
                </a:extLst>
              </a:tr>
              <a:tr h="15736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1050">
                          <a:effectLst/>
                        </a:rPr>
                        <a:t>Financijski rashodi</a:t>
                      </a:r>
                      <a:endParaRPr lang="hr-HR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603" marR="15603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50">
                          <a:effectLst/>
                        </a:rPr>
                        <a:t>11.186</a:t>
                      </a:r>
                      <a:endParaRPr lang="hr-HR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603" marR="15603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50">
                          <a:effectLst/>
                        </a:rPr>
                        <a:t>109.211</a:t>
                      </a:r>
                      <a:endParaRPr lang="hr-HR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603" marR="15603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50">
                          <a:effectLst/>
                        </a:rPr>
                        <a:t>31.349</a:t>
                      </a:r>
                      <a:endParaRPr lang="hr-HR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603" marR="15603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50">
                          <a:effectLst/>
                        </a:rPr>
                        <a:t>99.639</a:t>
                      </a:r>
                      <a:endParaRPr lang="hr-HR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603" marR="15603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50">
                          <a:effectLst/>
                        </a:rPr>
                        <a:t>251.385</a:t>
                      </a:r>
                      <a:endParaRPr lang="hr-HR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603" marR="15603" marT="0" marB="0" anchor="b"/>
                </a:tc>
                <a:extLst>
                  <a:ext uri="{0D108BD9-81ED-4DB2-BD59-A6C34878D82A}">
                    <a16:rowId xmlns:a16="http://schemas.microsoft.com/office/drawing/2014/main" val="2607752540"/>
                  </a:ext>
                </a:extLst>
              </a:tr>
              <a:tr h="15736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1050">
                          <a:effectLst/>
                        </a:rPr>
                        <a:t>Subvencije</a:t>
                      </a:r>
                      <a:endParaRPr lang="hr-HR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603" marR="15603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50" dirty="0">
                          <a:effectLst/>
                        </a:rPr>
                        <a:t>-</a:t>
                      </a:r>
                      <a:endParaRPr lang="hr-HR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603" marR="15603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50" dirty="0">
                          <a:effectLst/>
                        </a:rPr>
                        <a:t>156.670</a:t>
                      </a:r>
                      <a:endParaRPr lang="hr-HR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603" marR="15603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50">
                          <a:effectLst/>
                        </a:rPr>
                        <a:t>40.000</a:t>
                      </a:r>
                      <a:endParaRPr lang="hr-HR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603" marR="15603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50" dirty="0">
                          <a:effectLst/>
                        </a:rPr>
                        <a:t>-</a:t>
                      </a:r>
                      <a:endParaRPr lang="hr-HR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603" marR="15603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50">
                          <a:effectLst/>
                        </a:rPr>
                        <a:t>196.670</a:t>
                      </a:r>
                      <a:endParaRPr lang="hr-HR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603" marR="15603" marT="0" marB="0" anchor="b"/>
                </a:tc>
                <a:extLst>
                  <a:ext uri="{0D108BD9-81ED-4DB2-BD59-A6C34878D82A}">
                    <a16:rowId xmlns:a16="http://schemas.microsoft.com/office/drawing/2014/main" val="3763625902"/>
                  </a:ext>
                </a:extLst>
              </a:tr>
              <a:tr h="32624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1050">
                          <a:effectLst/>
                        </a:rPr>
                        <a:t>Pomoći dane u inozemstvo i unutar općeg proračuna</a:t>
                      </a:r>
                      <a:endParaRPr lang="hr-HR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603" marR="15603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50" dirty="0">
                          <a:effectLst/>
                        </a:rPr>
                        <a:t>-</a:t>
                      </a:r>
                      <a:endParaRPr lang="hr-HR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603" marR="15603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50">
                          <a:effectLst/>
                        </a:rPr>
                        <a:t>521.134</a:t>
                      </a:r>
                      <a:endParaRPr lang="hr-HR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603" marR="15603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50" dirty="0">
                          <a:effectLst/>
                        </a:rPr>
                        <a:t>263.819</a:t>
                      </a:r>
                      <a:endParaRPr lang="hr-HR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603" marR="15603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50" dirty="0">
                          <a:effectLst/>
                        </a:rPr>
                        <a:t>-</a:t>
                      </a:r>
                      <a:endParaRPr lang="hr-HR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603" marR="15603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50">
                          <a:effectLst/>
                        </a:rPr>
                        <a:t>784.953</a:t>
                      </a:r>
                      <a:endParaRPr lang="hr-HR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603" marR="15603" marT="0" marB="0" anchor="b"/>
                </a:tc>
                <a:extLst>
                  <a:ext uri="{0D108BD9-81ED-4DB2-BD59-A6C34878D82A}">
                    <a16:rowId xmlns:a16="http://schemas.microsoft.com/office/drawing/2014/main" val="3565233901"/>
                  </a:ext>
                </a:extLst>
              </a:tr>
              <a:tr h="51081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1050" dirty="0">
                          <a:effectLst/>
                        </a:rPr>
                        <a:t>Naknade građanima i kućanstvima na temelju osiguranja i druge naknade</a:t>
                      </a:r>
                      <a:endParaRPr lang="hr-HR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603" marR="15603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50" dirty="0">
                          <a:effectLst/>
                        </a:rPr>
                        <a:t>-</a:t>
                      </a:r>
                      <a:endParaRPr lang="hr-HR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603" marR="15603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50">
                          <a:effectLst/>
                        </a:rPr>
                        <a:t>-41.634</a:t>
                      </a:r>
                      <a:endParaRPr lang="hr-HR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603" marR="15603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50" dirty="0">
                          <a:effectLst/>
                        </a:rPr>
                        <a:t>3.874</a:t>
                      </a:r>
                      <a:endParaRPr lang="hr-HR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603" marR="15603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50" dirty="0">
                          <a:effectLst/>
                        </a:rPr>
                        <a:t>-2.518</a:t>
                      </a:r>
                      <a:endParaRPr lang="hr-HR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603" marR="15603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50">
                          <a:effectLst/>
                        </a:rPr>
                        <a:t>-40.278</a:t>
                      </a:r>
                      <a:endParaRPr lang="hr-HR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603" marR="15603" marT="0" marB="0" anchor="b"/>
                </a:tc>
                <a:extLst>
                  <a:ext uri="{0D108BD9-81ED-4DB2-BD59-A6C34878D82A}">
                    <a16:rowId xmlns:a16="http://schemas.microsoft.com/office/drawing/2014/main" val="78620588"/>
                  </a:ext>
                </a:extLst>
              </a:tr>
              <a:tr h="15736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1050">
                          <a:effectLst/>
                        </a:rPr>
                        <a:t>Ostali rashodi</a:t>
                      </a:r>
                      <a:endParaRPr lang="hr-HR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603" marR="15603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50">
                          <a:effectLst/>
                        </a:rPr>
                        <a:t>35.000</a:t>
                      </a:r>
                      <a:endParaRPr lang="hr-HR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603" marR="15603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50">
                          <a:effectLst/>
                        </a:rPr>
                        <a:t>139.459</a:t>
                      </a:r>
                      <a:endParaRPr lang="hr-HR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603" marR="15603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50" dirty="0">
                          <a:effectLst/>
                        </a:rPr>
                        <a:t>3.000</a:t>
                      </a:r>
                      <a:endParaRPr lang="hr-HR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603" marR="15603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50">
                          <a:effectLst/>
                        </a:rPr>
                        <a:t>2.134</a:t>
                      </a:r>
                      <a:endParaRPr lang="hr-HR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603" marR="15603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50">
                          <a:effectLst/>
                        </a:rPr>
                        <a:t>179.593</a:t>
                      </a:r>
                      <a:endParaRPr lang="hr-HR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603" marR="15603" marT="0" marB="0" anchor="b"/>
                </a:tc>
                <a:extLst>
                  <a:ext uri="{0D108BD9-81ED-4DB2-BD59-A6C34878D82A}">
                    <a16:rowId xmlns:a16="http://schemas.microsoft.com/office/drawing/2014/main" val="994724080"/>
                  </a:ext>
                </a:extLst>
              </a:tr>
              <a:tr h="49513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1050">
                          <a:effectLst/>
                        </a:rPr>
                        <a:t>Rashodi za nabavu neproizvedene dugotrajne imovine</a:t>
                      </a:r>
                      <a:endParaRPr lang="hr-HR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603" marR="15603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50" dirty="0">
                          <a:effectLst/>
                        </a:rPr>
                        <a:t>-</a:t>
                      </a:r>
                      <a:endParaRPr lang="hr-HR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603" marR="15603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50">
                          <a:effectLst/>
                        </a:rPr>
                        <a:t>38.950</a:t>
                      </a:r>
                      <a:endParaRPr lang="hr-HR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603" marR="15603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50">
                          <a:effectLst/>
                        </a:rPr>
                        <a:t>-6.296</a:t>
                      </a:r>
                      <a:endParaRPr lang="hr-HR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603" marR="15603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50" dirty="0">
                          <a:effectLst/>
                        </a:rPr>
                        <a:t>-2.381</a:t>
                      </a:r>
                      <a:endParaRPr lang="hr-HR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603" marR="15603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50">
                          <a:effectLst/>
                        </a:rPr>
                        <a:t>30.273</a:t>
                      </a:r>
                      <a:endParaRPr lang="hr-HR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603" marR="15603" marT="0" marB="0" anchor="b"/>
                </a:tc>
                <a:extLst>
                  <a:ext uri="{0D108BD9-81ED-4DB2-BD59-A6C34878D82A}">
                    <a16:rowId xmlns:a16="http://schemas.microsoft.com/office/drawing/2014/main" val="3596297094"/>
                  </a:ext>
                </a:extLst>
              </a:tr>
              <a:tr h="49513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1050">
                          <a:effectLst/>
                        </a:rPr>
                        <a:t>Rashodi za nabavu proizvedene dugotrajne imovine</a:t>
                      </a:r>
                      <a:endParaRPr lang="hr-HR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603" marR="15603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50">
                          <a:effectLst/>
                        </a:rPr>
                        <a:t>55.447</a:t>
                      </a:r>
                      <a:endParaRPr lang="hr-HR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603" marR="15603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50">
                          <a:effectLst/>
                        </a:rPr>
                        <a:t>849.894</a:t>
                      </a:r>
                      <a:endParaRPr lang="hr-HR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603" marR="15603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50">
                          <a:effectLst/>
                        </a:rPr>
                        <a:t>-712.629</a:t>
                      </a:r>
                      <a:endParaRPr lang="hr-HR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603" marR="15603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50" dirty="0">
                          <a:effectLst/>
                        </a:rPr>
                        <a:t>236.620</a:t>
                      </a:r>
                      <a:endParaRPr lang="hr-HR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603" marR="15603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50">
                          <a:effectLst/>
                        </a:rPr>
                        <a:t>429.332</a:t>
                      </a:r>
                      <a:endParaRPr lang="hr-HR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603" marR="15603" marT="0" marB="0" anchor="b"/>
                </a:tc>
                <a:extLst>
                  <a:ext uri="{0D108BD9-81ED-4DB2-BD59-A6C34878D82A}">
                    <a16:rowId xmlns:a16="http://schemas.microsoft.com/office/drawing/2014/main" val="1045511564"/>
                  </a:ext>
                </a:extLst>
              </a:tr>
              <a:tr h="32888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1050">
                          <a:effectLst/>
                        </a:rPr>
                        <a:t>Rashodi za dodatna ulaganja na nefinancijskoj imovini</a:t>
                      </a:r>
                      <a:endParaRPr lang="hr-HR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603" marR="15603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50">
                          <a:effectLst/>
                        </a:rPr>
                        <a:t>-20.000</a:t>
                      </a:r>
                      <a:endParaRPr lang="hr-HR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603" marR="15603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50">
                          <a:effectLst/>
                        </a:rPr>
                        <a:t>56.987</a:t>
                      </a:r>
                      <a:endParaRPr lang="hr-HR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603" marR="15603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50" dirty="0">
                          <a:effectLst/>
                        </a:rPr>
                        <a:t>73.479</a:t>
                      </a:r>
                      <a:endParaRPr lang="hr-HR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603" marR="15603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50" dirty="0">
                          <a:effectLst/>
                        </a:rPr>
                        <a:t>60.210</a:t>
                      </a:r>
                      <a:endParaRPr lang="hr-HR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603" marR="15603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50">
                          <a:effectLst/>
                        </a:rPr>
                        <a:t>170.676</a:t>
                      </a:r>
                      <a:endParaRPr lang="hr-HR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603" marR="15603" marT="0" marB="0" anchor="b"/>
                </a:tc>
                <a:extLst>
                  <a:ext uri="{0D108BD9-81ED-4DB2-BD59-A6C34878D82A}">
                    <a16:rowId xmlns:a16="http://schemas.microsoft.com/office/drawing/2014/main" val="2172447729"/>
                  </a:ext>
                </a:extLst>
              </a:tr>
              <a:tr h="32624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1050">
                          <a:effectLst/>
                        </a:rPr>
                        <a:t>Izdaci za otplatu glavnice primljenih kredita i zajmova</a:t>
                      </a:r>
                      <a:endParaRPr lang="hr-HR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603" marR="15603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50" dirty="0">
                          <a:effectLst/>
                        </a:rPr>
                        <a:t>-</a:t>
                      </a:r>
                      <a:endParaRPr lang="hr-HR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603" marR="15603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50" dirty="0">
                          <a:effectLst/>
                        </a:rPr>
                        <a:t>-</a:t>
                      </a:r>
                      <a:endParaRPr lang="hr-HR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603" marR="15603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50">
                          <a:effectLst/>
                        </a:rPr>
                        <a:t>295.980</a:t>
                      </a:r>
                      <a:endParaRPr lang="hr-HR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603" marR="15603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50" dirty="0">
                          <a:effectLst/>
                        </a:rPr>
                        <a:t>-</a:t>
                      </a:r>
                      <a:endParaRPr lang="hr-HR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603" marR="15603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50" dirty="0">
                          <a:effectLst/>
                        </a:rPr>
                        <a:t>295.980</a:t>
                      </a:r>
                      <a:endParaRPr lang="hr-HR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603" marR="15603" marT="0" marB="0" anchor="b"/>
                </a:tc>
                <a:extLst>
                  <a:ext uri="{0D108BD9-81ED-4DB2-BD59-A6C34878D82A}">
                    <a16:rowId xmlns:a16="http://schemas.microsoft.com/office/drawing/2014/main" val="1048795310"/>
                  </a:ext>
                </a:extLst>
              </a:tr>
              <a:tr h="15736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1050">
                          <a:effectLst/>
                        </a:rPr>
                        <a:t>UKUPNO</a:t>
                      </a:r>
                      <a:endParaRPr lang="hr-HR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603" marR="15603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50">
                          <a:effectLst/>
                        </a:rPr>
                        <a:t>239.791</a:t>
                      </a:r>
                      <a:endParaRPr lang="hr-HR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603" marR="15603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50">
                          <a:effectLst/>
                        </a:rPr>
                        <a:t>2.482.111</a:t>
                      </a:r>
                      <a:endParaRPr lang="hr-HR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603" marR="15603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50">
                          <a:effectLst/>
                        </a:rPr>
                        <a:t>4.107.187</a:t>
                      </a:r>
                      <a:endParaRPr lang="hr-HR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603" marR="15603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50">
                          <a:effectLst/>
                        </a:rPr>
                        <a:t>936.464</a:t>
                      </a:r>
                      <a:endParaRPr lang="hr-HR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603" marR="15603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50" dirty="0">
                          <a:effectLst/>
                        </a:rPr>
                        <a:t>7.765.553</a:t>
                      </a:r>
                      <a:endParaRPr lang="hr-HR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603" marR="15603" marT="0" marB="0" anchor="b"/>
                </a:tc>
                <a:extLst>
                  <a:ext uri="{0D108BD9-81ED-4DB2-BD59-A6C34878D82A}">
                    <a16:rowId xmlns:a16="http://schemas.microsoft.com/office/drawing/2014/main" val="11509330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412995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2"/>
          <p:cNvSpPr>
            <a:spLocks noGrp="1"/>
          </p:cNvSpPr>
          <p:nvPr>
            <p:ph type="title"/>
          </p:nvPr>
        </p:nvSpPr>
        <p:spPr>
          <a:xfrm>
            <a:off x="1384183" y="671164"/>
            <a:ext cx="9328560" cy="795337"/>
          </a:xfrm>
        </p:spPr>
        <p:txBody>
          <a:bodyPr>
            <a:normAutofit/>
          </a:bodyPr>
          <a:lstStyle/>
          <a:p>
            <a:r>
              <a:rPr lang="hr-HR" sz="2800" dirty="0"/>
              <a:t>RASHODI ZA ZAPOSLENE</a:t>
            </a:r>
          </a:p>
        </p:txBody>
      </p:sp>
      <p:sp>
        <p:nvSpPr>
          <p:cNvPr id="28674" name="Rectangle 3"/>
          <p:cNvSpPr>
            <a:spLocks noGrp="1"/>
          </p:cNvSpPr>
          <p:nvPr>
            <p:ph idx="1"/>
          </p:nvPr>
        </p:nvSpPr>
        <p:spPr>
          <a:xfrm>
            <a:off x="1241571" y="1392572"/>
            <a:ext cx="9471171" cy="507014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hr-HR" b="1" dirty="0">
                <a:latin typeface="+mj-lt"/>
              </a:rPr>
              <a:t>RASHODI ZA ZAPOSLENE </a:t>
            </a:r>
            <a:r>
              <a:rPr lang="hr-HR" dirty="0">
                <a:latin typeface="+mj-lt"/>
              </a:rPr>
              <a:t>povećavaju se za 1</a:t>
            </a:r>
            <a:r>
              <a:rPr lang="hr-HR" sz="1800" dirty="0">
                <a:effectLst/>
                <a:latin typeface="+mj-lt"/>
                <a:ea typeface="Times New Roman" panose="02020603050405020304" pitchFamily="18" charset="0"/>
              </a:rPr>
              <a:t>.342.393 eura</a:t>
            </a:r>
            <a:r>
              <a:rPr lang="hr-HR" dirty="0">
                <a:latin typeface="+mj-lt"/>
                <a:ea typeface="Times New Roman" panose="02020603050405020304" pitchFamily="18" charset="0"/>
              </a:rPr>
              <a:t> </a:t>
            </a:r>
            <a:r>
              <a:rPr lang="hr-HR" sz="1800" dirty="0">
                <a:effectLst/>
                <a:latin typeface="+mj-lt"/>
                <a:ea typeface="Times New Roman" panose="02020603050405020304" pitchFamily="18" charset="0"/>
              </a:rPr>
              <a:t>:</a:t>
            </a:r>
          </a:p>
          <a:p>
            <a:pPr>
              <a:lnSpc>
                <a:spcPct val="90000"/>
              </a:lnSpc>
            </a:pPr>
            <a:endParaRPr lang="hr-HR" dirty="0">
              <a:latin typeface="+mj-lt"/>
            </a:endParaRPr>
          </a:p>
          <a:p>
            <a:pPr marL="0" indent="0">
              <a:lnSpc>
                <a:spcPct val="90000"/>
              </a:lnSpc>
              <a:buNone/>
            </a:pPr>
            <a:endParaRPr lang="hr-HR" dirty="0">
              <a:latin typeface="+mj-lt"/>
            </a:endParaRPr>
          </a:p>
          <a:p>
            <a:pPr marL="0" indent="0">
              <a:lnSpc>
                <a:spcPct val="90000"/>
              </a:lnSpc>
              <a:buNone/>
            </a:pPr>
            <a:endParaRPr lang="hr-HR" dirty="0">
              <a:latin typeface="+mj-lt"/>
            </a:endParaRPr>
          </a:p>
          <a:p>
            <a:pPr marL="0" indent="0">
              <a:lnSpc>
                <a:spcPct val="90000"/>
              </a:lnSpc>
              <a:buNone/>
            </a:pPr>
            <a:endParaRPr lang="hr-HR" dirty="0">
              <a:latin typeface="+mj-lt"/>
            </a:endParaRPr>
          </a:p>
          <a:p>
            <a:pPr marL="0" indent="0">
              <a:lnSpc>
                <a:spcPct val="90000"/>
              </a:lnSpc>
              <a:buNone/>
            </a:pPr>
            <a:endParaRPr lang="hr-HR" dirty="0">
              <a:latin typeface="+mj-lt"/>
            </a:endParaRPr>
          </a:p>
          <a:p>
            <a:pPr marL="0" indent="0">
              <a:lnSpc>
                <a:spcPct val="90000"/>
              </a:lnSpc>
              <a:buNone/>
            </a:pPr>
            <a:endParaRPr lang="hr-HR" dirty="0">
              <a:latin typeface="+mj-lt"/>
            </a:endParaRPr>
          </a:p>
          <a:p>
            <a:pPr marL="0" indent="0">
              <a:lnSpc>
                <a:spcPct val="90000"/>
              </a:lnSpc>
              <a:buNone/>
            </a:pPr>
            <a:endParaRPr lang="hr-HR" dirty="0">
              <a:latin typeface="+mj-lt"/>
            </a:endParaRP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89236386-D510-DD6B-E736-7CB4C7C876A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78200694"/>
              </p:ext>
            </p:extLst>
          </p:nvPr>
        </p:nvGraphicFramePr>
        <p:xfrm>
          <a:off x="1241571" y="2072640"/>
          <a:ext cx="7406040" cy="38491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92A3A14F-0369-3E09-4FA8-64A5A5D609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1119" y="609600"/>
            <a:ext cx="7932881" cy="1320800"/>
          </a:xfrm>
        </p:spPr>
        <p:txBody>
          <a:bodyPr>
            <a:normAutofit/>
          </a:bodyPr>
          <a:lstStyle/>
          <a:p>
            <a:r>
              <a:rPr lang="hr-HR" sz="2800" dirty="0"/>
              <a:t>MATERIJALNI RASHODI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DB881800-ACE3-9942-EE12-05429BE3E7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463041"/>
            <a:ext cx="8176721" cy="4578322"/>
          </a:xfrm>
        </p:spPr>
        <p:txBody>
          <a:bodyPr/>
          <a:lstStyle/>
          <a:p>
            <a:r>
              <a:rPr lang="hr-HR" b="1" dirty="0">
                <a:latin typeface="+mj-lt"/>
              </a:rPr>
              <a:t>MATERIJALNI RASHODI </a:t>
            </a:r>
            <a:r>
              <a:rPr lang="hr-HR" dirty="0">
                <a:latin typeface="+mj-lt"/>
              </a:rPr>
              <a:t>povećavaju se za 4</a:t>
            </a:r>
            <a:r>
              <a:rPr lang="hr-HR" sz="1800" dirty="0">
                <a:effectLst/>
                <a:latin typeface="+mj-lt"/>
                <a:ea typeface="Times New Roman" panose="02020603050405020304" pitchFamily="18" charset="0"/>
              </a:rPr>
              <a:t>.124.576 eura</a:t>
            </a:r>
            <a:r>
              <a:rPr lang="hr-HR" dirty="0">
                <a:latin typeface="+mj-lt"/>
                <a:ea typeface="Times New Roman" panose="02020603050405020304" pitchFamily="18" charset="0"/>
              </a:rPr>
              <a:t> </a:t>
            </a:r>
            <a:r>
              <a:rPr lang="hr-HR" sz="1800" dirty="0">
                <a:effectLst/>
                <a:latin typeface="+mj-lt"/>
                <a:ea typeface="Times New Roman" panose="02020603050405020304" pitchFamily="18" charset="0"/>
              </a:rPr>
              <a:t>:</a:t>
            </a:r>
          </a:p>
          <a:p>
            <a:pPr marL="0" indent="0">
              <a:buNone/>
            </a:pPr>
            <a:endParaRPr lang="hr-HR" dirty="0"/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203A8BAC-6279-364B-B48D-726C525264B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09117828"/>
              </p:ext>
            </p:extLst>
          </p:nvPr>
        </p:nvGraphicFramePr>
        <p:xfrm>
          <a:off x="905690" y="2264228"/>
          <a:ext cx="8064139" cy="42645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54198830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2FDAF06B-2FAD-4541-E441-A925F61590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0492" y="624110"/>
            <a:ext cx="10294122" cy="785240"/>
          </a:xfrm>
        </p:spPr>
        <p:txBody>
          <a:bodyPr>
            <a:normAutofit/>
          </a:bodyPr>
          <a:lstStyle/>
          <a:p>
            <a:r>
              <a:rPr lang="hr-HR" sz="2800" dirty="0"/>
              <a:t>RASHODI ZA NABAVU NEFINANCIJSKE IMOVINE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17FE6242-4E73-93E5-0AFD-FF1376D395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75129" y="1409350"/>
            <a:ext cx="8472878" cy="4890782"/>
          </a:xfrm>
        </p:spPr>
        <p:txBody>
          <a:bodyPr/>
          <a:lstStyle/>
          <a:p>
            <a:pPr algn="just"/>
            <a:r>
              <a:rPr lang="hr-HR" dirty="0">
                <a:latin typeface="Trebuchet MS" panose="020B0603020202020204" pitchFamily="34" charset="0"/>
                <a:ea typeface="Times New Roman" panose="02020603050405020304" pitchFamily="18" charset="0"/>
              </a:rPr>
              <a:t>Rashodi za nabavu nefinancijske imovine i rashodi za dodatna ulaganja na nefinancijskoj imovini povećavaju se u ukupnom iznosu od 630.281 eura:</a:t>
            </a:r>
            <a:endParaRPr lang="hr-HR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endParaRPr lang="hr-HR" dirty="0"/>
          </a:p>
          <a:p>
            <a:pPr marL="0" indent="0">
              <a:buNone/>
            </a:pPr>
            <a:endParaRPr lang="hr-HR" dirty="0"/>
          </a:p>
          <a:p>
            <a:endParaRPr lang="hr-HR" dirty="0"/>
          </a:p>
          <a:p>
            <a:pPr marL="0" indent="0">
              <a:buNone/>
            </a:pPr>
            <a:endParaRPr lang="hr-HR" dirty="0"/>
          </a:p>
          <a:p>
            <a:pPr marL="0" indent="0">
              <a:buNone/>
            </a:pPr>
            <a:endParaRPr lang="hr-HR" dirty="0"/>
          </a:p>
        </p:txBody>
      </p:sp>
      <p:graphicFrame>
        <p:nvGraphicFramePr>
          <p:cNvPr id="5" name="Chart 13">
            <a:extLst>
              <a:ext uri="{FF2B5EF4-FFF2-40B4-BE49-F238E27FC236}">
                <a16:creationId xmlns:a16="http://schemas.microsoft.com/office/drawing/2014/main" id="{7498A098-885F-E15D-D0AA-B8FA273A409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99608730"/>
              </p:ext>
            </p:extLst>
          </p:nvPr>
        </p:nvGraphicFramePr>
        <p:xfrm>
          <a:off x="1275129" y="2420984"/>
          <a:ext cx="8373969" cy="35008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6768564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CB77C030-E1EB-44BC-533B-B33C66AF3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5690" y="609600"/>
            <a:ext cx="8368311" cy="1320800"/>
          </a:xfrm>
        </p:spPr>
        <p:txBody>
          <a:bodyPr>
            <a:normAutofit/>
          </a:bodyPr>
          <a:lstStyle/>
          <a:p>
            <a:r>
              <a:rPr lang="hr-HR" sz="2800" dirty="0"/>
              <a:t>PROJEKTI I PROGRAMI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1C0375BE-F610-6247-CC9A-192472A23E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5691" y="1419497"/>
            <a:ext cx="8368310" cy="462186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r-HR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 rashodovnoj strani, uz nastavak svih započetih ulaganja osiguravaju  se dodatna sredstva i uključuju novi projekti u proračun:</a:t>
            </a:r>
          </a:p>
          <a:p>
            <a:r>
              <a:rPr lang="hr-HR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Projektna dokumentacija za izgradnja Nastavno-športske dvorane za srednje škole (40.000,00 eura)</a:t>
            </a:r>
            <a:endParaRPr lang="hr-H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hr-HR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Razvoj socijalnih usluga Centra za autizam (147.253,00 eura)</a:t>
            </a:r>
            <a:endParaRPr lang="hr-H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hr-HR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Projekt „Zaželi pomoć u kući“ (196.855,00 eur</a:t>
            </a:r>
            <a:r>
              <a:rPr lang="hr-HR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a)</a:t>
            </a:r>
            <a:endParaRPr lang="hr-HR" sz="1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hr-HR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Dodatna ulaganja u športske objekte i terene (132.720,00 eura)</a:t>
            </a:r>
          </a:p>
          <a:p>
            <a:r>
              <a:rPr lang="hr-HR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Povećanje sredstava za podizanje razine kvalitete zdravstva (207.199,00 eura)</a:t>
            </a:r>
          </a:p>
          <a:p>
            <a:r>
              <a:rPr lang="hr-HR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Osiguravanje sredstava za suzbijanje komaraca (200.000,00 eura)</a:t>
            </a:r>
          </a:p>
          <a:p>
            <a:r>
              <a:rPr lang="hr-HR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Slavonsko srce za obitelji Ukrajine (66.361,00 eura)</a:t>
            </a:r>
            <a:endParaRPr lang="hr-H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hr-HR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Prezentacijsko-edukacijski centar Tikveš čudesna šuma (26.200,00 eura)…</a:t>
            </a:r>
          </a:p>
          <a:p>
            <a:pPr marL="0" indent="0">
              <a:buNone/>
            </a:pP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4666382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Content Placeholder 2"/>
          <p:cNvSpPr>
            <a:spLocks noGrp="1"/>
          </p:cNvSpPr>
          <p:nvPr>
            <p:ph idx="1"/>
          </p:nvPr>
        </p:nvSpPr>
        <p:spPr>
          <a:xfrm>
            <a:off x="1166949" y="699636"/>
            <a:ext cx="10337661" cy="914399"/>
          </a:xfrm>
        </p:spPr>
        <p:txBody>
          <a:bodyPr/>
          <a:lstStyle/>
          <a:p>
            <a:pPr marL="0" indent="0" eaLnBrk="1" hangingPunct="1">
              <a:buFont typeface="Wingdings 3" pitchFamily="18" charset="2"/>
              <a:buNone/>
            </a:pPr>
            <a:r>
              <a:rPr lang="hr-HR" sz="2800" dirty="0">
                <a:solidFill>
                  <a:srgbClr val="2683C6">
                    <a:lumMod val="75000"/>
                  </a:srgbClr>
                </a:solidFill>
                <a:latin typeface="Century Gothic" panose="020B0502020202020204"/>
                <a:ea typeface="+mj-ea"/>
                <a:cs typeface="+mj-cs"/>
              </a:rPr>
              <a:t>KONTAKTI I INFORMACIJE</a:t>
            </a:r>
            <a:endParaRPr lang="hr-HR" sz="3600" dirty="0"/>
          </a:p>
        </p:txBody>
      </p:sp>
      <p:sp>
        <p:nvSpPr>
          <p:cNvPr id="4" name="TekstniOkvir 3">
            <a:extLst>
              <a:ext uri="{FF2B5EF4-FFF2-40B4-BE49-F238E27FC236}">
                <a16:creationId xmlns:a16="http://schemas.microsoft.com/office/drawing/2014/main" id="{C834FA35-FDD0-946D-1BB5-00C195D17D3D}"/>
              </a:ext>
            </a:extLst>
          </p:cNvPr>
          <p:cNvSpPr txBox="1"/>
          <p:nvPr/>
        </p:nvSpPr>
        <p:spPr>
          <a:xfrm>
            <a:off x="1776550" y="2587500"/>
            <a:ext cx="793350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hr-HR" dirty="0"/>
              <a:t>Adresar Osječko-baranjske županije</a:t>
            </a:r>
          </a:p>
          <a:p>
            <a:pPr algn="r"/>
            <a:r>
              <a:rPr lang="hr-HR" dirty="0">
                <a:solidFill>
                  <a:schemeClr val="accent2"/>
                </a:solidFill>
              </a:rPr>
              <a:t>https://www.obz.hr/index.php/kontakti-up-tijela</a:t>
            </a:r>
          </a:p>
        </p:txBody>
      </p:sp>
      <p:sp>
        <p:nvSpPr>
          <p:cNvPr id="6" name="TekstniOkvir 5">
            <a:extLst>
              <a:ext uri="{FF2B5EF4-FFF2-40B4-BE49-F238E27FC236}">
                <a16:creationId xmlns:a16="http://schemas.microsoft.com/office/drawing/2014/main" id="{E6EC4CCE-E161-DCDA-5DFB-13D27648DD3B}"/>
              </a:ext>
            </a:extLst>
          </p:cNvPr>
          <p:cNvSpPr txBox="1"/>
          <p:nvPr/>
        </p:nvSpPr>
        <p:spPr>
          <a:xfrm>
            <a:off x="1776548" y="3404322"/>
            <a:ext cx="793350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>
              <a:buFont typeface="Wingdings 3" pitchFamily="18" charset="2"/>
              <a:buNone/>
            </a:pPr>
            <a:r>
              <a:rPr lang="hr-HR" dirty="0"/>
              <a:t>Upravni odjel za javne financije</a:t>
            </a:r>
          </a:p>
          <a:p>
            <a:pPr marL="0" indent="0" algn="r">
              <a:buFont typeface="Wingdings 3" pitchFamily="18" charset="2"/>
              <a:buNone/>
            </a:pPr>
            <a:r>
              <a:rPr lang="hr-HR" dirty="0">
                <a:solidFill>
                  <a:schemeClr val="accent2"/>
                </a:solidFill>
              </a:rPr>
              <a:t>Županijska 4, 31000 Osijek</a:t>
            </a:r>
          </a:p>
          <a:p>
            <a:pPr marL="0" indent="0" algn="r">
              <a:buFont typeface="Wingdings 3" pitchFamily="18" charset="2"/>
              <a:buNone/>
            </a:pPr>
            <a:r>
              <a:rPr lang="hr-HR" dirty="0">
                <a:solidFill>
                  <a:schemeClr val="accent2"/>
                </a:solidFill>
              </a:rPr>
              <a:t>https://www.obz.hr/index.php/proracun</a:t>
            </a:r>
          </a:p>
          <a:p>
            <a:pPr marL="0" indent="0" algn="r">
              <a:buFont typeface="Wingdings 3" pitchFamily="18" charset="2"/>
              <a:buNone/>
            </a:pPr>
            <a:endParaRPr lang="hr-HR" dirty="0">
              <a:solidFill>
                <a:schemeClr val="accent2"/>
              </a:solidFill>
            </a:endParaRPr>
          </a:p>
        </p:txBody>
      </p:sp>
      <p:sp>
        <p:nvSpPr>
          <p:cNvPr id="7" name="TekstniOkvir 6">
            <a:extLst>
              <a:ext uri="{FF2B5EF4-FFF2-40B4-BE49-F238E27FC236}">
                <a16:creationId xmlns:a16="http://schemas.microsoft.com/office/drawing/2014/main" id="{273D9217-A911-F74F-DD3F-DF8D2C1C5704}"/>
              </a:ext>
            </a:extLst>
          </p:cNvPr>
          <p:cNvSpPr txBox="1"/>
          <p:nvPr/>
        </p:nvSpPr>
        <p:spPr>
          <a:xfrm>
            <a:off x="1776548" y="4207296"/>
            <a:ext cx="793350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>
              <a:buFont typeface="Wingdings 3" pitchFamily="18" charset="2"/>
              <a:buNone/>
            </a:pPr>
            <a:endParaRPr lang="hr-HR" dirty="0"/>
          </a:p>
          <a:p>
            <a:pPr marL="0" indent="0" algn="r">
              <a:buFont typeface="Wingdings 3" pitchFamily="18" charset="2"/>
              <a:buNone/>
            </a:pPr>
            <a:r>
              <a:rPr lang="hr-HR" dirty="0"/>
              <a:t>Županijski glasnik</a:t>
            </a:r>
          </a:p>
          <a:p>
            <a:pPr marL="0" indent="0" algn="r">
              <a:buFont typeface="Wingdings 3" pitchFamily="18" charset="2"/>
              <a:buNone/>
            </a:pPr>
            <a:r>
              <a:rPr lang="hr-HR" dirty="0">
                <a:solidFill>
                  <a:schemeClr val="accent2"/>
                </a:solidFill>
              </a:rPr>
              <a:t>https://www.obz.hr/index.php/propisi/zupanijski-glasnik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aseta">
  <a:themeElements>
    <a:clrScheme name="Pomični tekst">
      <a:dk1>
        <a:srgbClr val="000000"/>
      </a:dk1>
      <a:lt1>
        <a:sysClr val="window" lastClr="FFFFFF"/>
      </a:lt1>
      <a:dk2>
        <a:srgbClr val="5E5E5E"/>
      </a:dk2>
      <a:lt2>
        <a:srgbClr val="DDDDDD"/>
      </a:lt2>
      <a:accent1>
        <a:srgbClr val="418AB3"/>
      </a:accent1>
      <a:accent2>
        <a:srgbClr val="A6B727"/>
      </a:accent2>
      <a:accent3>
        <a:srgbClr val="F69200"/>
      </a:accent3>
      <a:accent4>
        <a:srgbClr val="838383"/>
      </a:accent4>
      <a:accent5>
        <a:srgbClr val="FEC306"/>
      </a:accent5>
      <a:accent6>
        <a:srgbClr val="DF5327"/>
      </a:accent6>
      <a:hlink>
        <a:srgbClr val="F59E00"/>
      </a:hlink>
      <a:folHlink>
        <a:srgbClr val="B2B2B2"/>
      </a:folHlink>
    </a:clrScheme>
    <a:fontScheme name="Fase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se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7021</TotalTime>
  <Words>1787</Words>
  <Application>Microsoft Office PowerPoint</Application>
  <PresentationFormat>Široki zaslon</PresentationFormat>
  <Paragraphs>408</Paragraphs>
  <Slides>25</Slides>
  <Notes>0</Notes>
  <HiddenSlides>0</HiddenSlides>
  <MMClips>0</MMClips>
  <ScaleCrop>false</ScaleCrop>
  <HeadingPairs>
    <vt:vector size="6" baseType="variant">
      <vt:variant>
        <vt:lpstr>Korišteni fontovi</vt:lpstr>
      </vt:variant>
      <vt:variant>
        <vt:i4>8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25</vt:i4>
      </vt:variant>
    </vt:vector>
  </HeadingPairs>
  <TitlesOfParts>
    <vt:vector size="34" baseType="lpstr">
      <vt:lpstr>Arial</vt:lpstr>
      <vt:lpstr>Bahnschrift SemiLight</vt:lpstr>
      <vt:lpstr>Calibri</vt:lpstr>
      <vt:lpstr>Century Gothic</vt:lpstr>
      <vt:lpstr>Times New Roman</vt:lpstr>
      <vt:lpstr>Trebuchet MS</vt:lpstr>
      <vt:lpstr>Wingdings</vt:lpstr>
      <vt:lpstr>Wingdings 3</vt:lpstr>
      <vt:lpstr>Faseta</vt:lpstr>
      <vt:lpstr>                                 REBALANS PRORAČUNA 2023.   I. IZMJENE I DOPUNE PRORAČUNA  OSJEČKO-BARANJSKE ŽUPANIJE ZA 2023. GODINU                                          - VODIČ ZA GRAĐANE -</vt:lpstr>
      <vt:lpstr>ŠTO JE PRORAČUN?</vt:lpstr>
      <vt:lpstr>PRORAČUN OSJEČKO-BARANJSKE ŽUPANIJE</vt:lpstr>
      <vt:lpstr>ŠTO JE REBALANS?</vt:lpstr>
      <vt:lpstr>PRORAČUN OSJEČKO-BARANJSKE ŽUPANIJE  ZA 2023. GODINU</vt:lpstr>
      <vt:lpstr>I. IZMJENE I DOPUNE PRORAČUNA OBŽ ZA  2023. GODINU</vt:lpstr>
      <vt:lpstr>UKUPAN IZNOS PRORAČUNA ZA 2023.GODINU</vt:lpstr>
      <vt:lpstr>RAZLOZI IZMJENE I DOPUNE PRORAČUNA ZA 2022. GODINU</vt:lpstr>
      <vt:lpstr>PRIHODI I PRIMICI</vt:lpstr>
      <vt:lpstr>POVEĆANJE/SMANJENJE PRIHODA I PRIMITAKA  PO OSNOVNIM SKUPINAMA</vt:lpstr>
      <vt:lpstr>POVEĆANJE/SMANJENJE PRIHODA I PRIMITAKA  PO OSNOVNIM SKUPINAMA</vt:lpstr>
      <vt:lpstr>PRIHODI OD POREZA </vt:lpstr>
      <vt:lpstr>PRIHODI OD POMOĆI</vt:lpstr>
      <vt:lpstr>PRIHODI OD POMOĆI</vt:lpstr>
      <vt:lpstr>POMOĆI IZRAVNANJA ZA DECENTRALIZIRANE FUNKCIJE</vt:lpstr>
      <vt:lpstr>PRIHODI OD FINANCIJSKE IMOVINE I ZADUŽIVANJA</vt:lpstr>
      <vt:lpstr>REZULTAT POSLOVANJA</vt:lpstr>
      <vt:lpstr>RASHODI I IZDACI</vt:lpstr>
      <vt:lpstr>POVEĆANJE/SMANJENJE RASHODA I IZDATAKA  PO OSNOVNIM SKUPINAMA</vt:lpstr>
      <vt:lpstr>POVEĆANJE/SMANJENJE RASHODA I IZDATAKA  PO OSNOVNIM SKUPINAMA</vt:lpstr>
      <vt:lpstr>RASHODI ZA ZAPOSLENE</vt:lpstr>
      <vt:lpstr>MATERIJALNI RASHODI</vt:lpstr>
      <vt:lpstr>RASHODI ZA NABAVU NEFINANCIJSKE IMOVINE</vt:lpstr>
      <vt:lpstr>PROJEKTI I PROGRAMI</vt:lpstr>
      <vt:lpstr>PowerPoint prezentacija</vt:lpstr>
    </vt:vector>
  </TitlesOfParts>
  <Company>Primorsko goranska županija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UPRAVLJANJE RIZICIMA U PGŽ</dc:title>
  <dc:creator>Krešimir Parat</dc:creator>
  <cp:lastModifiedBy>Martina Bubalo</cp:lastModifiedBy>
  <cp:revision>219</cp:revision>
  <dcterms:created xsi:type="dcterms:W3CDTF">2018-01-30T19:12:45Z</dcterms:created>
  <dcterms:modified xsi:type="dcterms:W3CDTF">2023-05-29T08:57:37Z</dcterms:modified>
</cp:coreProperties>
</file>